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55F269-C7F9-4771-BDFE-AD5BD67D6C66}" type="datetimeFigureOut">
              <a:rPr lang="de-DE" smtClean="0"/>
              <a:t>05.03.2013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54F46-9863-487C-8070-60F2710FD8B4}" type="slidenum">
              <a:rPr lang="de-DE" smtClean="0"/>
              <a:t>‹Nr.›</a:t>
            </a:fld>
            <a:endParaRPr lang="de-DE"/>
          </a:p>
        </p:txBody>
      </p:sp>
    </p:spTree>
    <p:extLst>
      <p:ext uri="{BB962C8B-B14F-4D97-AF65-F5344CB8AC3E}">
        <p14:creationId xmlns:p14="http://schemas.microsoft.com/office/powerpoint/2010/main" val="358532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de-DE" smtClean="0"/>
              <a:t>Titelmasterformat durch Klicken bearbeiten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bwMode="white"/>
        <p:txBody>
          <a:bodyPr/>
          <a:lstStyle/>
          <a:p>
            <a:fld id="{3316D9E5-3493-4A07-99EB-D9B8D4DA55AD}" type="datetime1">
              <a:rPr lang="de-DE" smtClean="0"/>
              <a:t>05.03.2013</a:t>
            </a:fld>
            <a:endParaRPr lang="de-DE"/>
          </a:p>
        </p:txBody>
      </p:sp>
      <p:sp>
        <p:nvSpPr>
          <p:cNvPr id="5" name="Footer Placeholder 4"/>
          <p:cNvSpPr>
            <a:spLocks noGrp="1"/>
          </p:cNvSpPr>
          <p:nvPr>
            <p:ph type="ftr" sz="quarter" idx="11"/>
          </p:nvPr>
        </p:nvSpPr>
        <p:spPr bwMode="white"/>
        <p:txBody>
          <a:bodyPr/>
          <a:lstStyle/>
          <a:p>
            <a:endParaRPr lang="de-DE"/>
          </a:p>
        </p:txBody>
      </p:sp>
      <p:sp>
        <p:nvSpPr>
          <p:cNvPr id="6" name="Slide Number Placeholder 5"/>
          <p:cNvSpPr>
            <a:spLocks noGrp="1"/>
          </p:cNvSpPr>
          <p:nvPr>
            <p:ph type="sldNum" sz="quarter" idx="12"/>
          </p:nvPr>
        </p:nvSpPr>
        <p:spPr/>
        <p:txBody>
          <a:bodyPr/>
          <a:lstStyle/>
          <a:p>
            <a:fld id="{D3603ADB-2833-40ED-A2EC-BD84CE42030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D02B0E7B-4ED9-4A88-AED6-68247735AC94}" type="datetime1">
              <a:rPr lang="de-DE" smtClean="0"/>
              <a:t>05.03.2013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3603ADB-2833-40ED-A2EC-BD84CE42030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FEB93D6-39C1-4D70-9DC6-CA10E1C0EF6D}" type="datetime1">
              <a:rPr lang="de-DE" smtClean="0"/>
              <a:t>05.03.2013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3603ADB-2833-40ED-A2EC-BD84CE42030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6E72ECEC-95C5-4596-BF0C-38B40971EB7D}" type="datetime1">
              <a:rPr lang="de-DE" smtClean="0"/>
              <a:t>05.03.2013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3603ADB-2833-40ED-A2EC-BD84CE420308}" type="slidenum">
              <a:rPr lang="de-DE" smtClean="0"/>
              <a:t>‹Nr.›</a:t>
            </a:fld>
            <a:endParaRPr lang="de-DE"/>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2BE9B7-D73C-4A9D-AE6E-984FAA96544F}" type="datetime1">
              <a:rPr lang="de-DE" smtClean="0"/>
              <a:t>05.03.2013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3603ADB-2833-40ED-A2EC-BD84CE420308}" type="slidenum">
              <a:rPr lang="de-DE" smtClean="0"/>
              <a:t>‹Nr.›</a:t>
            </a:fld>
            <a:endParaRPr lang="de-D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5" name="Date Placeholder 4"/>
          <p:cNvSpPr>
            <a:spLocks noGrp="1"/>
          </p:cNvSpPr>
          <p:nvPr>
            <p:ph type="dt" sz="half" idx="10"/>
          </p:nvPr>
        </p:nvSpPr>
        <p:spPr/>
        <p:txBody>
          <a:bodyPr/>
          <a:lstStyle/>
          <a:p>
            <a:fld id="{E68BF551-1637-492E-8938-00A7A85C4EDB}" type="datetime1">
              <a:rPr lang="de-DE" smtClean="0"/>
              <a:t>05.03.2013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3603ADB-2833-40ED-A2EC-BD84CE420308}" type="slidenum">
              <a:rPr lang="de-DE" smtClean="0"/>
              <a:t>‹Nr.›</a:t>
            </a:fld>
            <a:endParaRPr lang="de-DE"/>
          </a:p>
        </p:txBody>
      </p:sp>
      <p:sp>
        <p:nvSpPr>
          <p:cNvPr id="12" name="Content Placeholder 11"/>
          <p:cNvSpPr>
            <a:spLocks noGrp="1"/>
          </p:cNvSpPr>
          <p:nvPr>
            <p:ph sz="quarter" idx="14"/>
          </p:nvPr>
        </p:nvSpPr>
        <p:spPr>
          <a:xfrm>
            <a:off x="4648200" y="2438400"/>
            <a:ext cx="3124200" cy="3124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54A50299-C43C-49E2-A40F-D833768AD8CA}" type="datetime1">
              <a:rPr lang="de-DE" smtClean="0"/>
              <a:t>05.03.2013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3603ADB-2833-40ED-A2EC-BD84CE42030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93023392-1D1E-40A0-AD11-548407060E1D}" type="datetime1">
              <a:rPr lang="de-DE" smtClean="0"/>
              <a:t>05.03.2013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3603ADB-2833-40ED-A2EC-BD84CE420308}" type="slidenum">
              <a:rPr lang="de-DE" smtClean="0"/>
              <a:t>‹Nr.›</a:t>
            </a:fld>
            <a:endParaRPr lang="de-D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A709E8-9F03-4F9F-88AA-BBFE914E3EE0}" type="datetime1">
              <a:rPr lang="de-DE" smtClean="0"/>
              <a:t>05.03.2013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3603ADB-2833-40ED-A2EC-BD84CE42030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1E23DC6D-5395-44DC-962A-EBD9D8CFB267}" type="datetime1">
              <a:rPr lang="de-DE" smtClean="0"/>
              <a:t>05.03.2013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3603ADB-2833-40ED-A2EC-BD84CE420308}" type="slidenum">
              <a:rPr lang="de-DE" smtClean="0"/>
              <a:t>‹Nr.›</a:t>
            </a:fld>
            <a:endParaRPr lang="de-DE"/>
          </a:p>
        </p:txBody>
      </p:sp>
      <p:sp>
        <p:nvSpPr>
          <p:cNvPr id="9" name="Content Placeholder 8"/>
          <p:cNvSpPr>
            <a:spLocks noGrp="1"/>
          </p:cNvSpPr>
          <p:nvPr>
            <p:ph sz="quarter" idx="13"/>
          </p:nvPr>
        </p:nvSpPr>
        <p:spPr>
          <a:xfrm>
            <a:off x="1371600" y="1676400"/>
            <a:ext cx="3276600" cy="3505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9C0C6D12-27E4-405E-B499-B55437FC7B5A}" type="datetime1">
              <a:rPr lang="de-DE" smtClean="0"/>
              <a:t>05.03.2013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3603ADB-2833-40ED-A2EC-BD84CE42030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E5762E6-21D0-40D1-B63F-B805A2CEDC9F}" type="datetime1">
              <a:rPr lang="de-DE" smtClean="0"/>
              <a:t>05.03.2013</a:t>
            </a:fld>
            <a:endParaRPr lang="de-DE"/>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de-DE"/>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3603ADB-2833-40ED-A2EC-BD84CE42030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124744"/>
            <a:ext cx="6368752" cy="856456"/>
          </a:xfrm>
        </p:spPr>
        <p:txBody>
          <a:bodyPr>
            <a:normAutofit fontScale="90000"/>
          </a:bodyPr>
          <a:lstStyle/>
          <a:p>
            <a:r>
              <a:rPr lang="de-AT" sz="2000" b="1" dirty="0" smtClean="0"/>
              <a:t>Allgemeines Personenrecht</a:t>
            </a:r>
            <a:r>
              <a:rPr lang="de-AT" sz="1800" dirty="0" smtClean="0"/>
              <a:t/>
            </a:r>
            <a:br>
              <a:rPr lang="de-AT" sz="1800" dirty="0" smtClean="0"/>
            </a:br>
            <a:r>
              <a:rPr lang="de-AT" sz="1600" b="1" dirty="0"/>
              <a:t>1. Mitgliedschaft in der Kirche</a:t>
            </a:r>
            <a:r>
              <a:rPr lang="de-AT" sz="1800" b="1" dirty="0"/>
              <a:t/>
            </a:r>
            <a:br>
              <a:rPr lang="de-AT" sz="1800" b="1" dirty="0"/>
            </a:br>
            <a:endParaRPr lang="de-DE" sz="1800" dirty="0"/>
          </a:p>
        </p:txBody>
      </p:sp>
      <p:sp>
        <p:nvSpPr>
          <p:cNvPr id="3" name="Inhaltsplatzhalter 2"/>
          <p:cNvSpPr>
            <a:spLocks noGrp="1"/>
          </p:cNvSpPr>
          <p:nvPr>
            <p:ph idx="1"/>
          </p:nvPr>
        </p:nvSpPr>
        <p:spPr/>
        <p:txBody>
          <a:bodyPr/>
          <a:lstStyle/>
          <a:p>
            <a:pPr>
              <a:lnSpc>
                <a:spcPct val="100000"/>
              </a:lnSpc>
            </a:pPr>
            <a:r>
              <a:rPr lang="de-AT" dirty="0" smtClean="0"/>
              <a:t>Durch die Taufe wird man </a:t>
            </a:r>
            <a:r>
              <a:rPr lang="de-AT" i="1" dirty="0" smtClean="0"/>
              <a:t>Mitglied in der Kirche </a:t>
            </a:r>
            <a:r>
              <a:rPr lang="de-AT" dirty="0" smtClean="0"/>
              <a:t>(c. 96) und erhält alle Rechte und Pflichten. Ausnahmen: a) Personen, die getauft sind, aber von Kind an in einer anderen Religion aufwachsen; b) Katholiken, denen die </a:t>
            </a:r>
            <a:r>
              <a:rPr lang="de-AT" dirty="0" err="1" smtClean="0"/>
              <a:t>Gliedschaftsrechte</a:t>
            </a:r>
            <a:r>
              <a:rPr lang="de-AT" dirty="0" smtClean="0"/>
              <a:t> strafweise entzogen wurden; c) Personen die mit einem Interdikt belegt sind.</a:t>
            </a:r>
          </a:p>
          <a:p>
            <a:pPr algn="just">
              <a:lnSpc>
                <a:spcPct val="100000"/>
              </a:lnSpc>
            </a:pPr>
            <a:r>
              <a:rPr lang="de-AT" i="1" dirty="0" smtClean="0"/>
              <a:t>Arten der Mitgliedschaft </a:t>
            </a:r>
            <a:r>
              <a:rPr lang="de-AT" dirty="0" smtClean="0"/>
              <a:t>: a) konstitutionelle </a:t>
            </a:r>
            <a:r>
              <a:rPr lang="de-AT" dirty="0" err="1" smtClean="0"/>
              <a:t>Gliedschaft</a:t>
            </a:r>
            <a:r>
              <a:rPr lang="de-AT" dirty="0" smtClean="0"/>
              <a:t>; b) tätige </a:t>
            </a:r>
            <a:r>
              <a:rPr lang="de-AT" dirty="0" err="1" smtClean="0"/>
              <a:t>Gliedschaft</a:t>
            </a:r>
            <a:r>
              <a:rPr lang="de-AT" dirty="0" smtClean="0"/>
              <a:t>.</a:t>
            </a:r>
          </a:p>
          <a:p>
            <a:pPr>
              <a:lnSpc>
                <a:spcPct val="100000"/>
              </a:lnSpc>
            </a:pPr>
            <a:r>
              <a:rPr lang="de-AT" dirty="0" smtClean="0"/>
              <a:t>Getaufte aber </a:t>
            </a:r>
            <a:r>
              <a:rPr lang="de-AT" i="1" dirty="0" smtClean="0"/>
              <a:t>getrennte Christen</a:t>
            </a:r>
            <a:r>
              <a:rPr lang="de-AT" dirty="0" smtClean="0"/>
              <a:t>, die nie katholisch waren, sind an katholisch-kirchliche Gesetze nicht gebunden (c. 11)</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1</a:t>
            </a:fld>
            <a:endParaRPr lang="de-DE"/>
          </a:p>
        </p:txBody>
      </p:sp>
    </p:spTree>
    <p:extLst>
      <p:ext uri="{BB962C8B-B14F-4D97-AF65-F5344CB8AC3E}">
        <p14:creationId xmlns:p14="http://schemas.microsoft.com/office/powerpoint/2010/main" val="406389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Allgemeines Personenrecht</a:t>
            </a:r>
            <a:r>
              <a:rPr lang="de-AT" sz="2400" dirty="0"/>
              <a:t/>
            </a:r>
            <a:br>
              <a:rPr lang="de-AT" sz="2400" dirty="0"/>
            </a:br>
            <a:r>
              <a:rPr lang="de-AT" sz="1400" b="1" dirty="0"/>
              <a:t>4. Das Recht der juristischen Person</a:t>
            </a:r>
            <a:endParaRPr lang="de-DE" sz="1400" dirty="0"/>
          </a:p>
        </p:txBody>
      </p:sp>
      <p:sp>
        <p:nvSpPr>
          <p:cNvPr id="3" name="Inhaltsplatzhalter 2"/>
          <p:cNvSpPr>
            <a:spLocks noGrp="1"/>
          </p:cNvSpPr>
          <p:nvPr>
            <p:ph idx="1"/>
          </p:nvPr>
        </p:nvSpPr>
        <p:spPr/>
        <p:txBody>
          <a:bodyPr>
            <a:normAutofit lnSpcReduction="10000"/>
          </a:bodyPr>
          <a:lstStyle/>
          <a:p>
            <a:pPr algn="just">
              <a:lnSpc>
                <a:spcPct val="100000"/>
              </a:lnSpc>
            </a:pPr>
            <a:r>
              <a:rPr lang="de-AT" b="1" i="1" dirty="0" smtClean="0"/>
              <a:t>4.3. Errichtung und Endigung juristischer Personen:  </a:t>
            </a:r>
            <a:r>
              <a:rPr lang="de-AT" dirty="0" smtClean="0"/>
              <a:t>Kraft göttlichen Rechts haben die Katholische Kirche und der Apostolische Stuhl den Charakter jur. Personen. Kirche = Körperschaft; Apostolischer Stuhl ist eher Anstalt.</a:t>
            </a:r>
          </a:p>
          <a:p>
            <a:pPr algn="just">
              <a:lnSpc>
                <a:spcPct val="100000"/>
              </a:lnSpc>
            </a:pPr>
            <a:r>
              <a:rPr lang="de-AT" i="1" dirty="0" smtClean="0"/>
              <a:t>Errichtung: </a:t>
            </a:r>
            <a:r>
              <a:rPr lang="de-AT" dirty="0" smtClean="0"/>
              <a:t>erfolgt durch Gesetz oder einen </a:t>
            </a:r>
            <a:r>
              <a:rPr lang="de-AT" dirty="0" err="1" smtClean="0"/>
              <a:t>oberhirtlichen</a:t>
            </a:r>
            <a:r>
              <a:rPr lang="de-AT" dirty="0" smtClean="0"/>
              <a:t> Akt, der in schriftlicher Form ergehen muss (Dekret).</a:t>
            </a:r>
          </a:p>
          <a:p>
            <a:pPr algn="just">
              <a:lnSpc>
                <a:spcPct val="100000"/>
              </a:lnSpc>
            </a:pPr>
            <a:r>
              <a:rPr lang="de-AT" i="1" dirty="0" smtClean="0"/>
              <a:t>Endigung: </a:t>
            </a:r>
            <a:r>
              <a:rPr lang="de-AT" dirty="0" smtClean="0"/>
              <a:t>Eine jur. Person endigt a) durch Aufhebung seitens der zust. Autorität (</a:t>
            </a:r>
            <a:r>
              <a:rPr lang="de-AT" dirty="0" err="1" smtClean="0"/>
              <a:t>suppressio</a:t>
            </a:r>
            <a:r>
              <a:rPr lang="de-AT" dirty="0" smtClean="0"/>
              <a:t>); b) wenn sie seit 100 Jahren keine Lebensäußerung mehr gegeben hat (</a:t>
            </a:r>
            <a:r>
              <a:rPr lang="de-AT" dirty="0" err="1" smtClean="0"/>
              <a:t>extinctio</a:t>
            </a:r>
            <a:r>
              <a:rPr lang="de-AT" dirty="0" smtClean="0"/>
              <a:t>); c) priv. jur. Personen durch allfällige in den Statuten vorgesehene Auflösungsgründe; d) durch Urteil einer kompetenten Autorität.</a:t>
            </a:r>
          </a:p>
        </p:txBody>
      </p:sp>
      <p:sp>
        <p:nvSpPr>
          <p:cNvPr id="4" name="Foliennummernplatzhalter 3"/>
          <p:cNvSpPr>
            <a:spLocks noGrp="1"/>
          </p:cNvSpPr>
          <p:nvPr>
            <p:ph type="sldNum" sz="quarter" idx="12"/>
          </p:nvPr>
        </p:nvSpPr>
        <p:spPr/>
        <p:txBody>
          <a:bodyPr/>
          <a:lstStyle/>
          <a:p>
            <a:fld id="{D3603ADB-2833-40ED-A2EC-BD84CE420308}" type="slidenum">
              <a:rPr lang="de-DE" smtClean="0"/>
              <a:t>10</a:t>
            </a:fld>
            <a:endParaRPr lang="de-DE"/>
          </a:p>
        </p:txBody>
      </p:sp>
    </p:spTree>
    <p:extLst>
      <p:ext uri="{BB962C8B-B14F-4D97-AF65-F5344CB8AC3E}">
        <p14:creationId xmlns:p14="http://schemas.microsoft.com/office/powerpoint/2010/main" val="143483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Allgemeines Personenrecht</a:t>
            </a:r>
            <a:r>
              <a:rPr lang="de-AT" sz="2400" dirty="0"/>
              <a:t/>
            </a:r>
            <a:br>
              <a:rPr lang="de-AT" sz="2400" dirty="0"/>
            </a:br>
            <a:r>
              <a:rPr lang="de-AT" sz="1400" b="1" dirty="0"/>
              <a:t>4. Das Recht der juristischen Person</a:t>
            </a:r>
            <a:endParaRPr lang="de-DE" sz="1400" dirty="0"/>
          </a:p>
        </p:txBody>
      </p:sp>
      <p:sp>
        <p:nvSpPr>
          <p:cNvPr id="3" name="Inhaltsplatzhalter 2"/>
          <p:cNvSpPr>
            <a:spLocks noGrp="1"/>
          </p:cNvSpPr>
          <p:nvPr>
            <p:ph idx="1"/>
          </p:nvPr>
        </p:nvSpPr>
        <p:spPr/>
        <p:txBody>
          <a:bodyPr>
            <a:normAutofit fontScale="92500" lnSpcReduction="10000"/>
          </a:bodyPr>
          <a:lstStyle/>
          <a:p>
            <a:pPr algn="ctr">
              <a:lnSpc>
                <a:spcPct val="100000"/>
              </a:lnSpc>
            </a:pPr>
            <a:r>
              <a:rPr lang="de-AT" b="1" i="1" dirty="0" smtClean="0"/>
              <a:t>4.4. Rechtsakte physischer und juristischer Personen</a:t>
            </a:r>
          </a:p>
          <a:p>
            <a:pPr algn="just">
              <a:lnSpc>
                <a:spcPct val="100000"/>
              </a:lnSpc>
            </a:pPr>
            <a:r>
              <a:rPr lang="de-AT" i="1" dirty="0" smtClean="0"/>
              <a:t>Die Handlungsfähigkeit</a:t>
            </a:r>
            <a:r>
              <a:rPr lang="de-AT" b="1" i="1" dirty="0" smtClean="0"/>
              <a:t>: </a:t>
            </a:r>
            <a:r>
              <a:rPr lang="de-AT" dirty="0" smtClean="0"/>
              <a:t>Ist bei </a:t>
            </a:r>
            <a:r>
              <a:rPr lang="de-AT" dirty="0" err="1" smtClean="0"/>
              <a:t>natürl</a:t>
            </a:r>
            <a:r>
              <a:rPr lang="de-AT" dirty="0" smtClean="0"/>
              <a:t>. Personen von der Rechtsfähigkeit streng zu unterscheiden. Auf prozessualem Gebiet entspricht der Rechtsfähigkeit die Parteifähigkeit und der Handlungsfähigkeit die Prozessfähigkeit. Eine jur. Person ist ein ideales Gebilde, das als solches nicht handeln kann, sondern hierzu der Organe bedarf. Bei Körperschaften handelt entweder die Gesamtheit oder der Vorstand, bei Anstalten und Stiftungen der Verwalter oder der Verwaltungsausschuss. Die Wirksamkeit einer Handlung kann eingeschränkt bzw. nicht gegeben sein aufgrund von Täuschung oder absoluten und relativen Zwang, durch Unwissenheit und Irrtum, durch </a:t>
            </a:r>
            <a:r>
              <a:rPr lang="de-AT" dirty="0" err="1" smtClean="0"/>
              <a:t>Beispruchsrechte</a:t>
            </a:r>
            <a:r>
              <a:rPr lang="de-AT" dirty="0" smtClean="0"/>
              <a:t> u. rechtlich notwendiges Gehör. </a:t>
            </a:r>
            <a:r>
              <a:rPr lang="de-AT" dirty="0"/>
              <a:t>b</a:t>
            </a:r>
            <a:r>
              <a:rPr lang="de-AT" dirty="0" smtClean="0"/>
              <a:t>zw. durch eine Bedingung, Befristung oder Auflage.</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11</a:t>
            </a:fld>
            <a:endParaRPr lang="de-DE"/>
          </a:p>
        </p:txBody>
      </p:sp>
    </p:spTree>
    <p:extLst>
      <p:ext uri="{BB962C8B-B14F-4D97-AF65-F5344CB8AC3E}">
        <p14:creationId xmlns:p14="http://schemas.microsoft.com/office/powerpoint/2010/main" val="403481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Allgemeines Personenrecht</a:t>
            </a:r>
            <a:r>
              <a:rPr lang="de-AT" sz="2400" dirty="0"/>
              <a:t/>
            </a:r>
            <a:br>
              <a:rPr lang="de-AT" sz="2400" dirty="0"/>
            </a:br>
            <a:r>
              <a:rPr lang="de-AT" sz="1400" b="1" dirty="0"/>
              <a:t>4. Das Recht der juristischen Person</a:t>
            </a:r>
            <a:endParaRPr lang="de-DE" sz="1400" dirty="0"/>
          </a:p>
        </p:txBody>
      </p:sp>
      <p:sp>
        <p:nvSpPr>
          <p:cNvPr id="3" name="Inhaltsplatzhalter 2"/>
          <p:cNvSpPr>
            <a:spLocks noGrp="1"/>
          </p:cNvSpPr>
          <p:nvPr>
            <p:ph idx="1"/>
          </p:nvPr>
        </p:nvSpPr>
        <p:spPr/>
        <p:txBody>
          <a:bodyPr/>
          <a:lstStyle/>
          <a:p>
            <a:pPr>
              <a:lnSpc>
                <a:spcPct val="100000"/>
              </a:lnSpc>
            </a:pPr>
            <a:r>
              <a:rPr lang="de-AT" i="1" dirty="0" smtClean="0"/>
              <a:t>Absoluter u. relativer Zwang  sowie arglistige Täuschung:  Absoluter  Zwang</a:t>
            </a:r>
            <a:r>
              <a:rPr lang="de-AT" dirty="0" smtClean="0"/>
              <a:t> = eine unter einer von außen einwirkenden Kraft gesetzte Handlung, der der Handelnde nicht widerstehen konnte, macht die Rechtshandlung ungültig. </a:t>
            </a:r>
            <a:r>
              <a:rPr lang="de-AT" i="1" dirty="0" smtClean="0"/>
              <a:t>Relativer Zwang </a:t>
            </a:r>
            <a:r>
              <a:rPr lang="de-AT" dirty="0" smtClean="0"/>
              <a:t>= hier hätte der Genötigte anders handeln können, doch wagt er dies nicht aus Angst vor einem angedrohten Übel; die Handlung ist zunächst gültig, kann jedoch angefochten werden. </a:t>
            </a:r>
            <a:r>
              <a:rPr lang="de-AT" i="1" dirty="0" smtClean="0"/>
              <a:t>Arglistige Täuschung </a:t>
            </a:r>
            <a:r>
              <a:rPr lang="de-AT" dirty="0" smtClean="0"/>
              <a:t>= es wird vorsätzlich in jemandem eine irrige Vorstellung erweckt, um ihn zu einer bestimmten Handlung zu bewegen. Eine solche Handlung ist ebenfalls gültig, kann jedoch angefochten werden.</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12</a:t>
            </a:fld>
            <a:endParaRPr lang="de-DE"/>
          </a:p>
        </p:txBody>
      </p:sp>
    </p:spTree>
    <p:extLst>
      <p:ext uri="{BB962C8B-B14F-4D97-AF65-F5344CB8AC3E}">
        <p14:creationId xmlns:p14="http://schemas.microsoft.com/office/powerpoint/2010/main" val="1592059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Allgemeines Personenrecht</a:t>
            </a:r>
            <a:r>
              <a:rPr lang="de-AT" sz="2400" dirty="0"/>
              <a:t/>
            </a:r>
            <a:br>
              <a:rPr lang="de-AT" sz="2400" dirty="0"/>
            </a:br>
            <a:r>
              <a:rPr lang="de-AT" sz="1400" b="1" dirty="0"/>
              <a:t>4. Das Recht der juristischen Person</a:t>
            </a:r>
            <a:endParaRPr lang="de-DE" sz="1400" dirty="0"/>
          </a:p>
        </p:txBody>
      </p:sp>
      <p:sp>
        <p:nvSpPr>
          <p:cNvPr id="3" name="Inhaltsplatzhalter 2"/>
          <p:cNvSpPr>
            <a:spLocks noGrp="1"/>
          </p:cNvSpPr>
          <p:nvPr>
            <p:ph idx="1"/>
          </p:nvPr>
        </p:nvSpPr>
        <p:spPr/>
        <p:txBody>
          <a:bodyPr/>
          <a:lstStyle/>
          <a:p>
            <a:pPr>
              <a:lnSpc>
                <a:spcPct val="100000"/>
              </a:lnSpc>
            </a:pPr>
            <a:r>
              <a:rPr lang="de-AT" i="1" dirty="0" smtClean="0"/>
              <a:t>Unwissenheit und </a:t>
            </a:r>
            <a:r>
              <a:rPr lang="de-AT" i="1" dirty="0" err="1" smtClean="0"/>
              <a:t>irrtum</a:t>
            </a:r>
            <a:r>
              <a:rPr lang="de-AT" i="1" dirty="0" smtClean="0"/>
              <a:t> (</a:t>
            </a:r>
            <a:r>
              <a:rPr lang="de-AT" i="1" dirty="0" err="1" smtClean="0"/>
              <a:t>ignorantia</a:t>
            </a:r>
            <a:r>
              <a:rPr lang="de-AT" i="1" dirty="0" smtClean="0"/>
              <a:t> et </a:t>
            </a:r>
            <a:r>
              <a:rPr lang="de-AT" i="1" dirty="0" err="1" smtClean="0"/>
              <a:t>error</a:t>
            </a:r>
            <a:r>
              <a:rPr lang="de-AT" i="1" dirty="0" smtClean="0"/>
              <a:t>): </a:t>
            </a:r>
            <a:r>
              <a:rPr lang="de-AT" dirty="0" smtClean="0"/>
              <a:t>machen eine Handlung nur ungültig, wenn sie a) das, was das Wesen des Rechtsaktes ausmacht, betreffen oder b) auf eine </a:t>
            </a:r>
            <a:r>
              <a:rPr lang="de-AT" dirty="0" err="1" smtClean="0"/>
              <a:t>conditio</a:t>
            </a:r>
            <a:r>
              <a:rPr lang="de-AT" dirty="0" smtClean="0"/>
              <a:t> sine qua non hinauslaufen, also auf etwas, was der Betreffende selbst als unabdingbare Voraussetzung aufgestellt hat. Ansonsten ist ein unter Unwissenheit und Irrtum gesetzter Akt gültig.</a:t>
            </a:r>
          </a:p>
          <a:p>
            <a:pPr>
              <a:lnSpc>
                <a:spcPct val="100000"/>
              </a:lnSpc>
            </a:pPr>
            <a:r>
              <a:rPr lang="de-AT" i="1" dirty="0" err="1" smtClean="0"/>
              <a:t>Beispruchsrechte</a:t>
            </a:r>
            <a:r>
              <a:rPr lang="de-AT" i="1" dirty="0" smtClean="0"/>
              <a:t> u. rechtlich notwendiges Gehör (c. 127): </a:t>
            </a:r>
            <a:r>
              <a:rPr lang="de-AT" dirty="0" smtClean="0"/>
              <a:t>Oft muss der </a:t>
            </a:r>
            <a:r>
              <a:rPr lang="de-AT" dirty="0" err="1" smtClean="0"/>
              <a:t>kirchl</a:t>
            </a:r>
            <a:r>
              <a:rPr lang="de-AT" dirty="0" smtClean="0"/>
              <a:t>. Obere vor der Setzung eines Rechtsaktes andere anhören (rechtl. Notwendiges Gehör) oder deren Zustimmung einholen (= </a:t>
            </a:r>
            <a:r>
              <a:rPr lang="de-AT" dirty="0" err="1" smtClean="0"/>
              <a:t>Beispruchsrechte</a:t>
            </a:r>
            <a:r>
              <a:rPr lang="de-AT" dirty="0" smtClean="0"/>
              <a:t>). Ansonsten ist der Akt ungültig.</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13</a:t>
            </a:fld>
            <a:endParaRPr lang="de-DE"/>
          </a:p>
        </p:txBody>
      </p:sp>
    </p:spTree>
    <p:extLst>
      <p:ext uri="{BB962C8B-B14F-4D97-AF65-F5344CB8AC3E}">
        <p14:creationId xmlns:p14="http://schemas.microsoft.com/office/powerpoint/2010/main" val="370883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Allgemeines Personenrecht</a:t>
            </a:r>
            <a:r>
              <a:rPr lang="de-AT" sz="2400" dirty="0"/>
              <a:t/>
            </a:r>
            <a:br>
              <a:rPr lang="de-AT" sz="2400" dirty="0"/>
            </a:br>
            <a:r>
              <a:rPr lang="de-AT" sz="1400" b="1" dirty="0"/>
              <a:t>4. Das Recht der juristischen Person</a:t>
            </a:r>
            <a:endParaRPr lang="de-DE" sz="1400" dirty="0"/>
          </a:p>
        </p:txBody>
      </p:sp>
      <p:sp>
        <p:nvSpPr>
          <p:cNvPr id="3" name="Inhaltsplatzhalter 2"/>
          <p:cNvSpPr>
            <a:spLocks noGrp="1"/>
          </p:cNvSpPr>
          <p:nvPr>
            <p:ph idx="1"/>
          </p:nvPr>
        </p:nvSpPr>
        <p:spPr/>
        <p:txBody>
          <a:bodyPr>
            <a:normAutofit lnSpcReduction="10000"/>
          </a:bodyPr>
          <a:lstStyle/>
          <a:p>
            <a:pPr>
              <a:lnSpc>
                <a:spcPct val="100000"/>
              </a:lnSpc>
            </a:pPr>
            <a:r>
              <a:rPr lang="de-AT" i="1" dirty="0" smtClean="0"/>
              <a:t>Bedingung, Befristung, Auflage:</a:t>
            </a:r>
            <a:r>
              <a:rPr lang="de-AT" dirty="0" smtClean="0"/>
              <a:t>  </a:t>
            </a:r>
            <a:r>
              <a:rPr lang="de-AT" i="1" dirty="0" smtClean="0"/>
              <a:t>Bedingung i.e.S. </a:t>
            </a:r>
            <a:r>
              <a:rPr lang="de-AT" dirty="0" smtClean="0"/>
              <a:t>ist eine dem Geschäftswillen beigefügte Beschränkung, durch welche die Wirksamkeit eines Rechtsgeschäftes von einem </a:t>
            </a:r>
            <a:r>
              <a:rPr lang="de-AT" u="sng" dirty="0" smtClean="0"/>
              <a:t>zukünftigen, ungewissen Ereignis </a:t>
            </a:r>
            <a:r>
              <a:rPr lang="de-AT" dirty="0" smtClean="0"/>
              <a:t>abhängig gemacht wird. </a:t>
            </a:r>
            <a:r>
              <a:rPr lang="de-AT" i="1" dirty="0" smtClean="0"/>
              <a:t>Bedingung </a:t>
            </a:r>
            <a:r>
              <a:rPr lang="de-AT" i="1" dirty="0" err="1" smtClean="0"/>
              <a:t>i.w.S</a:t>
            </a:r>
            <a:r>
              <a:rPr lang="de-AT" i="1" dirty="0" smtClean="0"/>
              <a:t>.: </a:t>
            </a:r>
            <a:r>
              <a:rPr lang="de-AT" dirty="0" smtClean="0"/>
              <a:t>hier wird die Wirksamkeit der Handlung von </a:t>
            </a:r>
            <a:r>
              <a:rPr lang="de-AT" u="sng" dirty="0" smtClean="0"/>
              <a:t>irgendeinem Umstand </a:t>
            </a:r>
            <a:r>
              <a:rPr lang="de-AT" dirty="0" smtClean="0"/>
              <a:t>abhängig  gemacht. </a:t>
            </a:r>
            <a:r>
              <a:rPr lang="de-AT" i="1" dirty="0" smtClean="0"/>
              <a:t>Befristung </a:t>
            </a:r>
            <a:r>
              <a:rPr lang="de-AT" dirty="0" smtClean="0"/>
              <a:t>= die </a:t>
            </a:r>
            <a:r>
              <a:rPr lang="de-AT" dirty="0"/>
              <a:t>W</a:t>
            </a:r>
            <a:r>
              <a:rPr lang="de-AT" dirty="0" smtClean="0"/>
              <a:t>irksamkeit eines Rechtsgeschäftes hängt von einem </a:t>
            </a:r>
            <a:r>
              <a:rPr lang="de-AT" u="sng" dirty="0" smtClean="0"/>
              <a:t>zukünftigen aber sicheren Ereignis </a:t>
            </a:r>
            <a:r>
              <a:rPr lang="de-AT" dirty="0" smtClean="0"/>
              <a:t>ab. </a:t>
            </a:r>
            <a:r>
              <a:rPr lang="de-AT" i="1" dirty="0" smtClean="0"/>
              <a:t>Auflage </a:t>
            </a:r>
            <a:r>
              <a:rPr lang="de-AT" dirty="0" smtClean="0"/>
              <a:t>= eine Verbindlichkeit die zugleich mit dem Wirksamwerden eines Rechtsgeschäftes entsteht. Die Erfüllung der Auflage </a:t>
            </a:r>
            <a:r>
              <a:rPr lang="de-AT" dirty="0" err="1" smtClean="0"/>
              <a:t>at</a:t>
            </a:r>
            <a:r>
              <a:rPr lang="de-AT" dirty="0" smtClean="0"/>
              <a:t> keinen Einfluss auf die Gültigkeit des Rechtsgeschäftes, kann jedoch eingeklagt werden.</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14</a:t>
            </a:fld>
            <a:endParaRPr lang="de-DE"/>
          </a:p>
        </p:txBody>
      </p:sp>
    </p:spTree>
    <p:extLst>
      <p:ext uri="{BB962C8B-B14F-4D97-AF65-F5344CB8AC3E}">
        <p14:creationId xmlns:p14="http://schemas.microsoft.com/office/powerpoint/2010/main" val="363218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124744"/>
            <a:ext cx="6440760" cy="856456"/>
          </a:xfrm>
        </p:spPr>
        <p:txBody>
          <a:bodyPr>
            <a:normAutofit/>
          </a:bodyPr>
          <a:lstStyle/>
          <a:p>
            <a:r>
              <a:rPr lang="de-AT" sz="1800" b="1" dirty="0"/>
              <a:t>Allgemeines Personenrecht</a:t>
            </a:r>
            <a:r>
              <a:rPr lang="de-AT" sz="2400" dirty="0"/>
              <a:t/>
            </a:r>
            <a:br>
              <a:rPr lang="de-AT" sz="2400" dirty="0"/>
            </a:br>
            <a:r>
              <a:rPr lang="de-AT" sz="1400" dirty="0" smtClean="0"/>
              <a:t>5</a:t>
            </a:r>
            <a:r>
              <a:rPr lang="de-AT" sz="1400" b="1" dirty="0" smtClean="0"/>
              <a:t>. Die Kirchliche </a:t>
            </a:r>
            <a:r>
              <a:rPr lang="de-AT" sz="1400" b="1" dirty="0" err="1" smtClean="0"/>
              <a:t>ReGierungsgewalt</a:t>
            </a:r>
            <a:r>
              <a:rPr lang="de-AT" sz="1400" b="1" dirty="0" smtClean="0"/>
              <a:t> und das kirchliche Ämterrecht</a:t>
            </a:r>
            <a:endParaRPr lang="de-DE" sz="1400" dirty="0"/>
          </a:p>
        </p:txBody>
      </p:sp>
      <p:sp>
        <p:nvSpPr>
          <p:cNvPr id="3" name="Inhaltsplatzhalter 2"/>
          <p:cNvSpPr>
            <a:spLocks noGrp="1"/>
          </p:cNvSpPr>
          <p:nvPr>
            <p:ph idx="1"/>
          </p:nvPr>
        </p:nvSpPr>
        <p:spPr/>
        <p:txBody>
          <a:bodyPr>
            <a:normAutofit lnSpcReduction="10000"/>
          </a:bodyPr>
          <a:lstStyle/>
          <a:p>
            <a:pPr>
              <a:lnSpc>
                <a:spcPct val="100000"/>
              </a:lnSpc>
            </a:pPr>
            <a:r>
              <a:rPr lang="de-AT" i="1" dirty="0" smtClean="0"/>
              <a:t>Lehre von der Einheit der Kirchengewalt: </a:t>
            </a:r>
            <a:r>
              <a:rPr lang="de-AT" dirty="0" smtClean="0"/>
              <a:t>Jurisdiktionsgewalt und Weihegewalt sind beides zusammen als Tätigwerden einer einzigen Kirchengewalt anzusehen.</a:t>
            </a:r>
          </a:p>
          <a:p>
            <a:pPr>
              <a:lnSpc>
                <a:spcPct val="100000"/>
              </a:lnSpc>
            </a:pPr>
            <a:r>
              <a:rPr lang="de-AT" i="1" dirty="0" smtClean="0"/>
              <a:t>Zwei-Gewalten-Lehre:</a:t>
            </a:r>
            <a:r>
              <a:rPr lang="de-AT" dirty="0" smtClean="0"/>
              <a:t> Weihe- und Jurisdiktionsgewalt werden so angesehen, als ob es sich hierbei um zwei verschiedene Gewalten handelt.</a:t>
            </a:r>
          </a:p>
          <a:p>
            <a:pPr>
              <a:lnSpc>
                <a:spcPct val="100000"/>
              </a:lnSpc>
            </a:pPr>
            <a:r>
              <a:rPr lang="de-AT" i="1" dirty="0" smtClean="0"/>
              <a:t>Abgrenzung von Weihegewalt und Hirtengewalt: Weihegewalt </a:t>
            </a:r>
            <a:r>
              <a:rPr lang="de-AT" dirty="0" smtClean="0"/>
              <a:t>= </a:t>
            </a:r>
            <a:r>
              <a:rPr lang="de-AT" dirty="0" err="1" smtClean="0"/>
              <a:t>seinshafte</a:t>
            </a:r>
            <a:r>
              <a:rPr lang="de-AT" dirty="0" smtClean="0"/>
              <a:t> übernatürliche Befähigung zur Lehre, Verkündigung und Spendung der Sakramente (=Lebensprinzip der Kirche); ist eine gesamtkirchliche Gewalt (territorial unbeschränkt), kann nicht entzogen werden, ist immer göttlichen Ursprungs.</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15</a:t>
            </a:fld>
            <a:endParaRPr lang="de-DE"/>
          </a:p>
        </p:txBody>
      </p:sp>
    </p:spTree>
    <p:extLst>
      <p:ext uri="{BB962C8B-B14F-4D97-AF65-F5344CB8AC3E}">
        <p14:creationId xmlns:p14="http://schemas.microsoft.com/office/powerpoint/2010/main" val="296677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052736"/>
            <a:ext cx="6400800" cy="936104"/>
          </a:xfrm>
        </p:spPr>
        <p:txBody>
          <a:bodyPr>
            <a:normAutofit/>
          </a:bodyPr>
          <a:lstStyle/>
          <a:p>
            <a:r>
              <a:rPr lang="de-AT" sz="1800" b="1" dirty="0"/>
              <a:t>Allgemeines Personenrecht</a:t>
            </a:r>
            <a:r>
              <a:rPr lang="de-AT" sz="2400" dirty="0"/>
              <a:t/>
            </a:r>
            <a:br>
              <a:rPr lang="de-AT" sz="2400" dirty="0"/>
            </a:br>
            <a:r>
              <a:rPr lang="de-AT" sz="1400" dirty="0"/>
              <a:t>5</a:t>
            </a:r>
            <a:r>
              <a:rPr lang="de-AT" sz="1400" b="1" dirty="0"/>
              <a:t>. Die Kirchliche </a:t>
            </a:r>
            <a:r>
              <a:rPr lang="de-AT" sz="1400" b="1" dirty="0" err="1"/>
              <a:t>ReGierungsgewalt</a:t>
            </a:r>
            <a:r>
              <a:rPr lang="de-AT" sz="1400" b="1" dirty="0"/>
              <a:t> und das kirchliche Ämterrecht</a:t>
            </a:r>
            <a:endParaRPr lang="de-DE" sz="1400" dirty="0"/>
          </a:p>
        </p:txBody>
      </p:sp>
      <p:sp>
        <p:nvSpPr>
          <p:cNvPr id="3" name="Inhaltsplatzhalter 2"/>
          <p:cNvSpPr>
            <a:spLocks noGrp="1"/>
          </p:cNvSpPr>
          <p:nvPr>
            <p:ph idx="1"/>
          </p:nvPr>
        </p:nvSpPr>
        <p:spPr/>
        <p:txBody>
          <a:bodyPr/>
          <a:lstStyle/>
          <a:p>
            <a:pPr>
              <a:lnSpc>
                <a:spcPct val="100000"/>
              </a:lnSpc>
            </a:pPr>
            <a:r>
              <a:rPr lang="de-AT" i="1" dirty="0" smtClean="0"/>
              <a:t>Hirtengewalt (Jurisdiktionsgewalt) </a:t>
            </a:r>
            <a:r>
              <a:rPr lang="de-AT" dirty="0" smtClean="0"/>
              <a:t>= Befugnis zur autoritativen Leitung der Kirche (Ordnungsprinzip der Kirche). Diese kann territorial oder personal beschränkt sein,  kann entzogen werden, beruht auf kirchlichem Recht (Ausnahme : die Hirtengewalt von Papst und Bischöfen beruht auf göttlichem Recht).</a:t>
            </a:r>
          </a:p>
          <a:p>
            <a:pPr>
              <a:lnSpc>
                <a:spcPct val="100000"/>
              </a:lnSpc>
            </a:pPr>
            <a:r>
              <a:rPr lang="de-AT" i="1" dirty="0" smtClean="0"/>
              <a:t>Kann auch ein Laie Anteil an der Jurisdiktionsgewalt haben? </a:t>
            </a:r>
            <a:r>
              <a:rPr lang="de-AT" dirty="0" smtClean="0"/>
              <a:t>C. 129 legt fest, dass kirchliche Regierungsgewalt nur die durch das Sakrament der Weihe ausgezeichnete Personen haben können. An der Ausübung dieser Gewalt können allerdings Laien nach Maßgabe des Rechts mitwirken (siehe das </a:t>
            </a:r>
            <a:r>
              <a:rPr lang="de-AT" dirty="0" err="1" smtClean="0"/>
              <a:t>Motu</a:t>
            </a:r>
            <a:r>
              <a:rPr lang="de-AT" dirty="0" smtClean="0"/>
              <a:t> </a:t>
            </a:r>
            <a:r>
              <a:rPr lang="de-AT" dirty="0" err="1" smtClean="0"/>
              <a:t>proprio</a:t>
            </a:r>
            <a:r>
              <a:rPr lang="de-AT" dirty="0" smtClean="0"/>
              <a:t> „</a:t>
            </a:r>
            <a:r>
              <a:rPr lang="de-AT" dirty="0" err="1" smtClean="0"/>
              <a:t>Causas</a:t>
            </a:r>
            <a:r>
              <a:rPr lang="de-AT" dirty="0" smtClean="0"/>
              <a:t> </a:t>
            </a:r>
            <a:r>
              <a:rPr lang="de-AT" dirty="0" err="1" smtClean="0"/>
              <a:t>matrimoniales</a:t>
            </a:r>
            <a:r>
              <a:rPr lang="de-AT" dirty="0" smtClean="0"/>
              <a:t>“).</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16</a:t>
            </a:fld>
            <a:endParaRPr lang="de-DE"/>
          </a:p>
        </p:txBody>
      </p:sp>
    </p:spTree>
    <p:extLst>
      <p:ext uri="{BB962C8B-B14F-4D97-AF65-F5344CB8AC3E}">
        <p14:creationId xmlns:p14="http://schemas.microsoft.com/office/powerpoint/2010/main" val="271274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052736"/>
            <a:ext cx="6400800" cy="973832"/>
          </a:xfrm>
        </p:spPr>
        <p:txBody>
          <a:bodyPr>
            <a:normAutofit/>
          </a:bodyPr>
          <a:lstStyle/>
          <a:p>
            <a:r>
              <a:rPr lang="de-AT" sz="1800" b="1" dirty="0"/>
              <a:t>Allgemeines Personenrecht</a:t>
            </a:r>
            <a:r>
              <a:rPr lang="de-AT" sz="2400" dirty="0"/>
              <a:t/>
            </a:r>
            <a:br>
              <a:rPr lang="de-AT" sz="2400" dirty="0"/>
            </a:br>
            <a:r>
              <a:rPr lang="de-AT" sz="1400" dirty="0"/>
              <a:t>5</a:t>
            </a:r>
            <a:r>
              <a:rPr lang="de-AT" sz="1400" b="1" dirty="0"/>
              <a:t>. Die Kirchliche </a:t>
            </a:r>
            <a:r>
              <a:rPr lang="de-AT" sz="1400" b="1" dirty="0" err="1"/>
              <a:t>ReGierungsgewalt</a:t>
            </a:r>
            <a:r>
              <a:rPr lang="de-AT" sz="1400" b="1" dirty="0"/>
              <a:t> und das kirchliche Ämterrecht</a:t>
            </a:r>
            <a:endParaRPr lang="de-DE" sz="1400" dirty="0"/>
          </a:p>
        </p:txBody>
      </p:sp>
      <p:sp>
        <p:nvSpPr>
          <p:cNvPr id="3" name="Inhaltsplatzhalter 2"/>
          <p:cNvSpPr>
            <a:spLocks noGrp="1"/>
          </p:cNvSpPr>
          <p:nvPr>
            <p:ph idx="1"/>
          </p:nvPr>
        </p:nvSpPr>
        <p:spPr/>
        <p:txBody>
          <a:bodyPr/>
          <a:lstStyle/>
          <a:p>
            <a:pPr>
              <a:lnSpc>
                <a:spcPct val="100000"/>
              </a:lnSpc>
            </a:pPr>
            <a:r>
              <a:rPr lang="de-AT" i="1" dirty="0" err="1" smtClean="0"/>
              <a:t>Potestas</a:t>
            </a:r>
            <a:r>
              <a:rPr lang="de-AT" i="1" dirty="0" smtClean="0"/>
              <a:t> </a:t>
            </a:r>
            <a:r>
              <a:rPr lang="de-AT" i="1" dirty="0" err="1" smtClean="0"/>
              <a:t>iurisdictionis</a:t>
            </a:r>
            <a:r>
              <a:rPr lang="de-AT" i="1" dirty="0" smtClean="0"/>
              <a:t> </a:t>
            </a:r>
            <a:r>
              <a:rPr lang="de-AT" i="1" dirty="0" err="1" smtClean="0"/>
              <a:t>fori</a:t>
            </a:r>
            <a:r>
              <a:rPr lang="de-AT" i="1" dirty="0" smtClean="0"/>
              <a:t> </a:t>
            </a:r>
            <a:r>
              <a:rPr lang="de-AT" i="1" dirty="0" err="1" smtClean="0"/>
              <a:t>externi</a:t>
            </a:r>
            <a:r>
              <a:rPr lang="de-AT" i="1" dirty="0" smtClean="0"/>
              <a:t> et </a:t>
            </a:r>
            <a:r>
              <a:rPr lang="de-AT" i="1" dirty="0" err="1" smtClean="0"/>
              <a:t>interni</a:t>
            </a:r>
            <a:r>
              <a:rPr lang="de-AT" i="1" dirty="0" smtClean="0"/>
              <a:t>: </a:t>
            </a:r>
            <a:r>
              <a:rPr lang="de-AT" dirty="0" smtClean="0"/>
              <a:t>An sich wird die Hirtengewalt im Rechtsbereich ausgeübt.  Die hier ausgeübte  Regierungsgewalt kann aber auch für den inneren Bereich (Gewissensbereich) wirksam sein. Wird Regierungsgewalt  für den inneren Bereich ausgeübt, hat diese jedoch keine Wirkung im Rechtsbereich (Beichte, Ablass, Dispens  von Ehehindernissen im Gewissensbereich usw.).</a:t>
            </a:r>
          </a:p>
          <a:p>
            <a:pPr>
              <a:lnSpc>
                <a:spcPct val="100000"/>
              </a:lnSpc>
            </a:pPr>
            <a:r>
              <a:rPr lang="de-AT" i="1" dirty="0" err="1" smtClean="0"/>
              <a:t>Potestas</a:t>
            </a:r>
            <a:r>
              <a:rPr lang="de-AT" i="1" dirty="0" smtClean="0"/>
              <a:t> </a:t>
            </a:r>
            <a:r>
              <a:rPr lang="de-AT" i="1" dirty="0" err="1" smtClean="0"/>
              <a:t>ordinaria</a:t>
            </a:r>
            <a:r>
              <a:rPr lang="de-AT" i="1" dirty="0" smtClean="0"/>
              <a:t> propria et </a:t>
            </a:r>
            <a:r>
              <a:rPr lang="de-AT" i="1" dirty="0" err="1" smtClean="0"/>
              <a:t>vicaria</a:t>
            </a:r>
            <a:r>
              <a:rPr lang="de-AT" i="1" dirty="0" smtClean="0"/>
              <a:t> und </a:t>
            </a:r>
            <a:r>
              <a:rPr lang="de-AT" i="1" dirty="0" err="1" smtClean="0"/>
              <a:t>potestas</a:t>
            </a:r>
            <a:r>
              <a:rPr lang="de-AT" i="1" dirty="0" smtClean="0"/>
              <a:t> </a:t>
            </a:r>
            <a:r>
              <a:rPr lang="de-AT" i="1" dirty="0" err="1" smtClean="0"/>
              <a:t>delegata</a:t>
            </a:r>
            <a:r>
              <a:rPr lang="de-AT" i="1" dirty="0" smtClean="0"/>
              <a:t> </a:t>
            </a:r>
            <a:r>
              <a:rPr lang="de-AT" dirty="0" smtClean="0"/>
              <a:t>(c. 131): </a:t>
            </a:r>
            <a:r>
              <a:rPr lang="de-AT" i="1" dirty="0" err="1" smtClean="0"/>
              <a:t>potestas</a:t>
            </a:r>
            <a:r>
              <a:rPr lang="de-AT" i="1" dirty="0" smtClean="0"/>
              <a:t> </a:t>
            </a:r>
            <a:r>
              <a:rPr lang="de-AT" i="1" dirty="0" err="1" smtClean="0"/>
              <a:t>regiminis</a:t>
            </a:r>
            <a:r>
              <a:rPr lang="de-AT" i="1" dirty="0" smtClean="0"/>
              <a:t> </a:t>
            </a:r>
            <a:r>
              <a:rPr lang="de-AT" i="1" dirty="0" err="1" smtClean="0"/>
              <a:t>ordinaria</a:t>
            </a:r>
            <a:r>
              <a:rPr lang="de-AT" dirty="0" smtClean="0"/>
              <a:t> = die durch das Recht mit einem Amt verbundene Jurisdiktionsgewalt; erhält man durch Amtsverleihung.</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17</a:t>
            </a:fld>
            <a:endParaRPr lang="de-DE"/>
          </a:p>
        </p:txBody>
      </p:sp>
    </p:spTree>
    <p:extLst>
      <p:ext uri="{BB962C8B-B14F-4D97-AF65-F5344CB8AC3E}">
        <p14:creationId xmlns:p14="http://schemas.microsoft.com/office/powerpoint/2010/main" val="175011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124744"/>
            <a:ext cx="6368752" cy="856456"/>
          </a:xfrm>
        </p:spPr>
        <p:txBody>
          <a:bodyPr>
            <a:normAutofit/>
          </a:bodyPr>
          <a:lstStyle/>
          <a:p>
            <a:r>
              <a:rPr lang="de-AT" sz="1800" b="1" dirty="0"/>
              <a:t>Allgemeines Personenrecht</a:t>
            </a:r>
            <a:r>
              <a:rPr lang="de-AT" sz="2400" dirty="0"/>
              <a:t/>
            </a:r>
            <a:br>
              <a:rPr lang="de-AT" sz="2400" dirty="0"/>
            </a:br>
            <a:r>
              <a:rPr lang="de-AT" sz="1400" dirty="0"/>
              <a:t>5</a:t>
            </a:r>
            <a:r>
              <a:rPr lang="de-AT" sz="1400" b="1" dirty="0"/>
              <a:t>. Die Kirchliche </a:t>
            </a:r>
            <a:r>
              <a:rPr lang="de-AT" sz="1400" b="1" dirty="0" err="1"/>
              <a:t>ReGierungsgewalt</a:t>
            </a:r>
            <a:r>
              <a:rPr lang="de-AT" sz="1400" b="1" dirty="0"/>
              <a:t> und das kirchliche Ämterrecht</a:t>
            </a:r>
            <a:endParaRPr lang="de-DE" sz="1400" dirty="0"/>
          </a:p>
        </p:txBody>
      </p:sp>
      <p:sp>
        <p:nvSpPr>
          <p:cNvPr id="3" name="Inhaltsplatzhalter 2"/>
          <p:cNvSpPr>
            <a:spLocks noGrp="1"/>
          </p:cNvSpPr>
          <p:nvPr>
            <p:ph idx="1"/>
          </p:nvPr>
        </p:nvSpPr>
        <p:spPr/>
        <p:txBody>
          <a:bodyPr/>
          <a:lstStyle/>
          <a:p>
            <a:pPr>
              <a:lnSpc>
                <a:spcPct val="100000"/>
              </a:lnSpc>
            </a:pPr>
            <a:r>
              <a:rPr lang="de-AT" i="1" dirty="0" err="1" smtClean="0"/>
              <a:t>Potestas</a:t>
            </a:r>
            <a:r>
              <a:rPr lang="de-AT" i="1" dirty="0" smtClean="0"/>
              <a:t> </a:t>
            </a:r>
            <a:r>
              <a:rPr lang="de-AT" i="1" dirty="0" err="1" smtClean="0"/>
              <a:t>regiminis</a:t>
            </a:r>
            <a:r>
              <a:rPr lang="de-AT" i="1" dirty="0" smtClean="0"/>
              <a:t> </a:t>
            </a:r>
            <a:r>
              <a:rPr lang="de-AT" i="1" dirty="0" err="1" smtClean="0"/>
              <a:t>delegata</a:t>
            </a:r>
            <a:r>
              <a:rPr lang="de-AT" i="1" dirty="0" smtClean="0"/>
              <a:t> </a:t>
            </a:r>
            <a:r>
              <a:rPr lang="de-AT" dirty="0" smtClean="0"/>
              <a:t>= die nicht im Weg über ein Amt sondern von Person zu Person übertragene </a:t>
            </a:r>
            <a:r>
              <a:rPr lang="de-AT" dirty="0" err="1" smtClean="0"/>
              <a:t>Juridiktionsgewalt</a:t>
            </a:r>
            <a:r>
              <a:rPr lang="de-AT" dirty="0" smtClean="0"/>
              <a:t>.</a:t>
            </a:r>
          </a:p>
          <a:p>
            <a:pPr>
              <a:lnSpc>
                <a:spcPct val="100000"/>
              </a:lnSpc>
            </a:pPr>
            <a:r>
              <a:rPr lang="de-AT" dirty="0" smtClean="0"/>
              <a:t>Die </a:t>
            </a:r>
            <a:r>
              <a:rPr lang="de-AT" i="1" dirty="0" err="1" smtClean="0"/>
              <a:t>potestas</a:t>
            </a:r>
            <a:r>
              <a:rPr lang="de-AT" i="1" dirty="0" smtClean="0"/>
              <a:t> </a:t>
            </a:r>
            <a:r>
              <a:rPr lang="de-AT" i="1" dirty="0" err="1" smtClean="0"/>
              <a:t>ordinaria</a:t>
            </a:r>
            <a:r>
              <a:rPr lang="de-AT" i="1" dirty="0" smtClean="0"/>
              <a:t> </a:t>
            </a:r>
            <a:r>
              <a:rPr lang="de-AT" dirty="0" smtClean="0"/>
              <a:t>kann sein eine </a:t>
            </a:r>
            <a:r>
              <a:rPr lang="de-AT" i="1" dirty="0" err="1" smtClean="0"/>
              <a:t>potestas</a:t>
            </a:r>
            <a:r>
              <a:rPr lang="de-AT" i="1" dirty="0" smtClean="0"/>
              <a:t> </a:t>
            </a:r>
            <a:r>
              <a:rPr lang="de-AT" i="1" dirty="0" err="1" smtClean="0"/>
              <a:t>ordinaria</a:t>
            </a:r>
            <a:r>
              <a:rPr lang="de-AT" i="1" dirty="0" smtClean="0"/>
              <a:t> propria </a:t>
            </a:r>
            <a:r>
              <a:rPr lang="de-AT" dirty="0" smtClean="0"/>
              <a:t>= Gewalt, die mit einem </a:t>
            </a:r>
            <a:r>
              <a:rPr lang="de-AT" dirty="0" err="1" smtClean="0"/>
              <a:t>Grundamt</a:t>
            </a:r>
            <a:r>
              <a:rPr lang="de-AT" dirty="0" smtClean="0"/>
              <a:t> in der Kirche verbunden ist (Papst, Bischof) oder </a:t>
            </a:r>
            <a:r>
              <a:rPr lang="de-AT" i="1" dirty="0" smtClean="0"/>
              <a:t>eine </a:t>
            </a:r>
            <a:r>
              <a:rPr lang="de-AT" i="1" dirty="0" err="1" smtClean="0"/>
              <a:t>potestas</a:t>
            </a:r>
            <a:r>
              <a:rPr lang="de-AT" i="1" dirty="0" smtClean="0"/>
              <a:t> </a:t>
            </a:r>
            <a:r>
              <a:rPr lang="de-AT" i="1" dirty="0" err="1" smtClean="0"/>
              <a:t>ordinaria</a:t>
            </a:r>
            <a:r>
              <a:rPr lang="de-AT" i="1" dirty="0" smtClean="0"/>
              <a:t> </a:t>
            </a:r>
            <a:r>
              <a:rPr lang="de-AT" i="1" dirty="0" err="1" smtClean="0"/>
              <a:t>vicaria</a:t>
            </a:r>
            <a:r>
              <a:rPr lang="de-AT" i="1" dirty="0" smtClean="0"/>
              <a:t> </a:t>
            </a:r>
            <a:r>
              <a:rPr lang="de-AT" dirty="0" smtClean="0"/>
              <a:t>= Gewalt, die mit einem </a:t>
            </a:r>
            <a:r>
              <a:rPr lang="de-AT" dirty="0" err="1" smtClean="0"/>
              <a:t>Hilfsamt</a:t>
            </a:r>
            <a:r>
              <a:rPr lang="de-AT" dirty="0" smtClean="0"/>
              <a:t> (stellvertretender Charakter) verbunden ist (Generalvikar, Offizial, </a:t>
            </a:r>
            <a:r>
              <a:rPr lang="de-AT" dirty="0" err="1" smtClean="0"/>
              <a:t>Apost</a:t>
            </a:r>
            <a:r>
              <a:rPr lang="de-AT" dirty="0" smtClean="0"/>
              <a:t>. Vikare u. Präfekten usw.).</a:t>
            </a:r>
          </a:p>
          <a:p>
            <a:pPr>
              <a:lnSpc>
                <a:spcPct val="100000"/>
              </a:lnSpc>
            </a:pPr>
            <a:r>
              <a:rPr lang="de-AT" i="1" dirty="0" smtClean="0"/>
              <a:t>Ecclesia </a:t>
            </a:r>
            <a:r>
              <a:rPr lang="de-AT" i="1" dirty="0" err="1" smtClean="0"/>
              <a:t>supplet</a:t>
            </a:r>
            <a:r>
              <a:rPr lang="de-AT" i="1" dirty="0" smtClean="0"/>
              <a:t> </a:t>
            </a:r>
            <a:r>
              <a:rPr lang="de-AT" dirty="0" smtClean="0"/>
              <a:t>(c. 144): Eine fehlende Regierungsgewalt wird von der Kirche in zwei Fällen ergänzt: a) bei allgemeinem Irrtum und b) bei begründetem Zweifel.</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18</a:t>
            </a:fld>
            <a:endParaRPr lang="de-DE"/>
          </a:p>
        </p:txBody>
      </p:sp>
    </p:spTree>
    <p:extLst>
      <p:ext uri="{BB962C8B-B14F-4D97-AF65-F5344CB8AC3E}">
        <p14:creationId xmlns:p14="http://schemas.microsoft.com/office/powerpoint/2010/main" val="185848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052736"/>
            <a:ext cx="6400800" cy="864096"/>
          </a:xfrm>
        </p:spPr>
        <p:txBody>
          <a:bodyPr>
            <a:normAutofit/>
          </a:bodyPr>
          <a:lstStyle/>
          <a:p>
            <a:r>
              <a:rPr lang="de-AT" sz="1800" b="1" dirty="0"/>
              <a:t>Allgemeines Personenrecht</a:t>
            </a:r>
            <a:r>
              <a:rPr lang="de-AT" sz="2400" dirty="0"/>
              <a:t/>
            </a:r>
            <a:br>
              <a:rPr lang="de-AT" sz="2400" dirty="0"/>
            </a:br>
            <a:r>
              <a:rPr lang="de-AT" sz="1400" dirty="0"/>
              <a:t>5</a:t>
            </a:r>
            <a:r>
              <a:rPr lang="de-AT" sz="1400" b="1" dirty="0"/>
              <a:t>. Die Kirchliche </a:t>
            </a:r>
            <a:r>
              <a:rPr lang="de-AT" sz="1400" b="1" dirty="0" err="1"/>
              <a:t>ReGierungsgewalt</a:t>
            </a:r>
            <a:r>
              <a:rPr lang="de-AT" sz="1400" b="1" dirty="0"/>
              <a:t> und das kirchliche Ämterrecht</a:t>
            </a:r>
            <a:endParaRPr lang="de-DE" sz="1400" dirty="0"/>
          </a:p>
        </p:txBody>
      </p:sp>
      <p:sp>
        <p:nvSpPr>
          <p:cNvPr id="3" name="Inhaltsplatzhalter 2"/>
          <p:cNvSpPr>
            <a:spLocks noGrp="1"/>
          </p:cNvSpPr>
          <p:nvPr>
            <p:ph idx="1"/>
          </p:nvPr>
        </p:nvSpPr>
        <p:spPr/>
        <p:txBody>
          <a:bodyPr/>
          <a:lstStyle/>
          <a:p>
            <a:pPr>
              <a:lnSpc>
                <a:spcPct val="100000"/>
              </a:lnSpc>
            </a:pPr>
            <a:r>
              <a:rPr lang="de-AT" i="1" dirty="0" smtClean="0"/>
              <a:t>Das Kirchenamt: </a:t>
            </a:r>
            <a:r>
              <a:rPr lang="de-AT" dirty="0" smtClean="0"/>
              <a:t>Nach c. 145 § 1 ist jede Aufgabe, die aufgrund göttlicher oder kirchlicher Anordnung in dauerhafter Weise  übertragen wird, ein Kirchenamt. Grundsatz: Es darf nur ein eingerichtetes und mit Rechten und Pflichten ausgestattetes Amt verliehen werden.</a:t>
            </a:r>
          </a:p>
          <a:p>
            <a:pPr>
              <a:lnSpc>
                <a:spcPct val="100000"/>
              </a:lnSpc>
            </a:pPr>
            <a:r>
              <a:rPr lang="de-AT" i="1" dirty="0" smtClean="0"/>
              <a:t>Die kanonische Amtsverleihung: </a:t>
            </a:r>
            <a:r>
              <a:rPr lang="de-AT" dirty="0" smtClean="0"/>
              <a:t>besteht aus zwei Elementen, nämlich aus a) Auswahl und Bezeichnung einer bestimmten Person und b) die eigentliche Amtsübertragung in Form einer </a:t>
            </a:r>
            <a:r>
              <a:rPr lang="de-AT" dirty="0" err="1" smtClean="0"/>
              <a:t>Collatio</a:t>
            </a:r>
            <a:r>
              <a:rPr lang="de-AT" dirty="0" smtClean="0"/>
              <a:t> </a:t>
            </a:r>
            <a:r>
              <a:rPr lang="de-AT" dirty="0" err="1" smtClean="0"/>
              <a:t>libera</a:t>
            </a:r>
            <a:r>
              <a:rPr lang="de-AT" dirty="0" smtClean="0"/>
              <a:t> oder einer </a:t>
            </a:r>
            <a:r>
              <a:rPr lang="de-AT" dirty="0" err="1" smtClean="0"/>
              <a:t>collatio</a:t>
            </a:r>
            <a:r>
              <a:rPr lang="de-AT" dirty="0" smtClean="0"/>
              <a:t> </a:t>
            </a:r>
            <a:r>
              <a:rPr lang="de-AT" dirty="0" err="1" smtClean="0"/>
              <a:t>necessaria</a:t>
            </a:r>
            <a:r>
              <a:rPr lang="de-AT" dirty="0" smtClean="0"/>
              <a:t>. Letztere kann erfolgen in Form einer </a:t>
            </a:r>
            <a:r>
              <a:rPr lang="de-AT" dirty="0" err="1" smtClean="0"/>
              <a:t>institutio</a:t>
            </a:r>
            <a:r>
              <a:rPr lang="de-AT" dirty="0" smtClean="0"/>
              <a:t>, einer </a:t>
            </a:r>
            <a:r>
              <a:rPr lang="de-AT" dirty="0" err="1" smtClean="0"/>
              <a:t>confirmatio</a:t>
            </a:r>
            <a:r>
              <a:rPr lang="de-AT" dirty="0" smtClean="0"/>
              <a:t>, einer </a:t>
            </a:r>
            <a:r>
              <a:rPr lang="de-AT" dirty="0" err="1" smtClean="0"/>
              <a:t>admissio</a:t>
            </a:r>
            <a:r>
              <a:rPr lang="de-AT" dirty="0" smtClean="0"/>
              <a:t> oder einer einfachen Wahl.</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19</a:t>
            </a:fld>
            <a:endParaRPr lang="de-DE"/>
          </a:p>
        </p:txBody>
      </p:sp>
    </p:spTree>
    <p:extLst>
      <p:ext uri="{BB962C8B-B14F-4D97-AF65-F5344CB8AC3E}">
        <p14:creationId xmlns:p14="http://schemas.microsoft.com/office/powerpoint/2010/main" val="372838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124744"/>
            <a:ext cx="6368752" cy="856456"/>
          </a:xfrm>
        </p:spPr>
        <p:txBody>
          <a:bodyPr>
            <a:normAutofit fontScale="90000"/>
          </a:bodyPr>
          <a:lstStyle/>
          <a:p>
            <a:r>
              <a:rPr lang="de-AT" sz="2000" b="1" dirty="0"/>
              <a:t>Allgemeines </a:t>
            </a:r>
            <a:r>
              <a:rPr lang="de-AT" sz="2000" b="1" dirty="0" smtClean="0"/>
              <a:t>Personenrecht</a:t>
            </a:r>
            <a:r>
              <a:rPr lang="de-AT" sz="1800" dirty="0" smtClean="0"/>
              <a:t/>
            </a:r>
            <a:br>
              <a:rPr lang="de-AT" sz="1800" dirty="0" smtClean="0"/>
            </a:br>
            <a:r>
              <a:rPr lang="de-AT" sz="1600" b="1" dirty="0"/>
              <a:t>2. Personenbegriff des kanonischen Rechts</a:t>
            </a:r>
            <a:r>
              <a:rPr lang="de-AT" sz="1800" b="1" dirty="0"/>
              <a:t/>
            </a:r>
            <a:br>
              <a:rPr lang="de-AT" sz="1800" b="1" dirty="0"/>
            </a:br>
            <a:endParaRPr lang="de-DE" sz="1800" dirty="0"/>
          </a:p>
        </p:txBody>
      </p:sp>
      <p:sp>
        <p:nvSpPr>
          <p:cNvPr id="3" name="Inhaltsplatzhalter 2"/>
          <p:cNvSpPr>
            <a:spLocks noGrp="1"/>
          </p:cNvSpPr>
          <p:nvPr>
            <p:ph idx="1"/>
          </p:nvPr>
        </p:nvSpPr>
        <p:spPr/>
        <p:txBody>
          <a:bodyPr/>
          <a:lstStyle/>
          <a:p>
            <a:pPr algn="ctr">
              <a:lnSpc>
                <a:spcPct val="100000"/>
              </a:lnSpc>
            </a:pPr>
            <a:endParaRPr lang="de-AT" b="1" dirty="0" smtClean="0"/>
          </a:p>
          <a:p>
            <a:pPr algn="just">
              <a:lnSpc>
                <a:spcPct val="100000"/>
              </a:lnSpc>
            </a:pPr>
            <a:r>
              <a:rPr lang="de-AT" i="1" dirty="0" smtClean="0"/>
              <a:t>Rechtsperson</a:t>
            </a:r>
            <a:r>
              <a:rPr lang="de-AT" dirty="0" smtClean="0"/>
              <a:t> = wer Träger von Rechten und Pflichten sein kann</a:t>
            </a:r>
          </a:p>
          <a:p>
            <a:pPr algn="just">
              <a:lnSpc>
                <a:spcPct val="100000"/>
              </a:lnSpc>
            </a:pPr>
            <a:r>
              <a:rPr lang="de-AT" i="1" dirty="0" smtClean="0"/>
              <a:t>Physische Personen </a:t>
            </a:r>
            <a:r>
              <a:rPr lang="de-AT" dirty="0" smtClean="0"/>
              <a:t>= Rechtsfähigkeit entsteht im kirchlichen Bereich durch die Taufe (im staatlichen durch Geburt).</a:t>
            </a:r>
          </a:p>
          <a:p>
            <a:pPr algn="just">
              <a:lnSpc>
                <a:spcPct val="100000"/>
              </a:lnSpc>
            </a:pPr>
            <a:r>
              <a:rPr lang="de-AT" dirty="0" smtClean="0"/>
              <a:t>Juristische Personen: = soziale Gebilde, denen die Rechtsordnung die Fähigkeit zuerkannt hat, Träger von Rechten und Pflichten zu sein (</a:t>
            </a:r>
            <a:r>
              <a:rPr lang="de-AT" dirty="0" err="1" smtClean="0"/>
              <a:t>persona</a:t>
            </a:r>
            <a:r>
              <a:rPr lang="de-AT" dirty="0" smtClean="0"/>
              <a:t> </a:t>
            </a:r>
            <a:r>
              <a:rPr lang="de-AT" dirty="0" err="1" smtClean="0"/>
              <a:t>iuridica</a:t>
            </a:r>
            <a:r>
              <a:rPr lang="de-AT" dirty="0" smtClean="0"/>
              <a:t>; </a:t>
            </a:r>
            <a:r>
              <a:rPr lang="de-AT" dirty="0" err="1" smtClean="0"/>
              <a:t>persona</a:t>
            </a:r>
            <a:r>
              <a:rPr lang="de-AT" dirty="0" smtClean="0"/>
              <a:t> </a:t>
            </a:r>
            <a:r>
              <a:rPr lang="de-AT" dirty="0" err="1" smtClean="0"/>
              <a:t>moralis</a:t>
            </a:r>
            <a:r>
              <a:rPr lang="de-AT" dirty="0" smtClean="0"/>
              <a:t>; </a:t>
            </a:r>
            <a:r>
              <a:rPr lang="de-AT" dirty="0" err="1" smtClean="0"/>
              <a:t>ens</a:t>
            </a:r>
            <a:r>
              <a:rPr lang="de-AT" dirty="0" smtClean="0"/>
              <a:t> </a:t>
            </a:r>
            <a:r>
              <a:rPr lang="de-AT" dirty="0" err="1" smtClean="0"/>
              <a:t>iuridicum</a:t>
            </a:r>
            <a:r>
              <a:rPr lang="de-AT" dirty="0" smtClean="0"/>
              <a:t>; </a:t>
            </a:r>
            <a:r>
              <a:rPr lang="de-AT" dirty="0" err="1" smtClean="0"/>
              <a:t>corpus</a:t>
            </a:r>
            <a:r>
              <a:rPr lang="de-AT" dirty="0" smtClean="0"/>
              <a:t> </a:t>
            </a:r>
            <a:r>
              <a:rPr lang="de-AT" dirty="0" err="1" smtClean="0"/>
              <a:t>morale</a:t>
            </a:r>
            <a:r>
              <a:rPr lang="de-AT" dirty="0" smtClean="0"/>
              <a:t>).</a:t>
            </a:r>
          </a:p>
          <a:p>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2</a:t>
            </a:fld>
            <a:endParaRPr lang="de-DE"/>
          </a:p>
        </p:txBody>
      </p:sp>
    </p:spTree>
    <p:extLst>
      <p:ext uri="{BB962C8B-B14F-4D97-AF65-F5344CB8AC3E}">
        <p14:creationId xmlns:p14="http://schemas.microsoft.com/office/powerpoint/2010/main" val="1036615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124744"/>
            <a:ext cx="6440760" cy="856456"/>
          </a:xfrm>
        </p:spPr>
        <p:txBody>
          <a:bodyPr>
            <a:normAutofit/>
          </a:bodyPr>
          <a:lstStyle/>
          <a:p>
            <a:r>
              <a:rPr lang="de-AT" sz="1800" b="1" dirty="0"/>
              <a:t>Allgemeines Personenrecht</a:t>
            </a:r>
            <a:r>
              <a:rPr lang="de-AT" sz="2400" dirty="0"/>
              <a:t/>
            </a:r>
            <a:br>
              <a:rPr lang="de-AT" sz="2400" dirty="0"/>
            </a:br>
            <a:r>
              <a:rPr lang="de-AT" sz="1400" dirty="0"/>
              <a:t>5</a:t>
            </a:r>
            <a:r>
              <a:rPr lang="de-AT" sz="1400" b="1" dirty="0"/>
              <a:t>. Die Kirchliche </a:t>
            </a:r>
            <a:r>
              <a:rPr lang="de-AT" sz="1400" b="1" dirty="0" err="1"/>
              <a:t>ReGierungsgewalt</a:t>
            </a:r>
            <a:r>
              <a:rPr lang="de-AT" sz="1400" b="1" dirty="0"/>
              <a:t> und das kirchliche Ämterrecht</a:t>
            </a:r>
            <a:endParaRPr lang="de-DE" sz="1400" dirty="0"/>
          </a:p>
        </p:txBody>
      </p:sp>
      <p:sp>
        <p:nvSpPr>
          <p:cNvPr id="3" name="Inhaltsplatzhalter 2"/>
          <p:cNvSpPr>
            <a:spLocks noGrp="1"/>
          </p:cNvSpPr>
          <p:nvPr>
            <p:ph idx="1"/>
          </p:nvPr>
        </p:nvSpPr>
        <p:spPr/>
        <p:txBody>
          <a:bodyPr>
            <a:normAutofit fontScale="92500" lnSpcReduction="10000"/>
          </a:bodyPr>
          <a:lstStyle/>
          <a:p>
            <a:pPr>
              <a:lnSpc>
                <a:spcPct val="100000"/>
              </a:lnSpc>
            </a:pPr>
            <a:r>
              <a:rPr lang="de-AT" i="1" dirty="0" err="1" smtClean="0"/>
              <a:t>Collatio</a:t>
            </a:r>
            <a:r>
              <a:rPr lang="de-AT" i="1" dirty="0" smtClean="0"/>
              <a:t> </a:t>
            </a:r>
            <a:r>
              <a:rPr lang="de-AT" i="1" dirty="0" err="1" smtClean="0"/>
              <a:t>libera</a:t>
            </a:r>
            <a:r>
              <a:rPr lang="de-AT" i="1" dirty="0" smtClean="0"/>
              <a:t>: </a:t>
            </a:r>
            <a:r>
              <a:rPr lang="de-AT" dirty="0" smtClean="0"/>
              <a:t>Es gilt die Rechtsvermutung, dass der Diözesan-bischof ein freies Verleihungsrecht für alle Ämter in seiner Diözese hat. Die Verleihung erfolgt schriftlich.</a:t>
            </a:r>
          </a:p>
          <a:p>
            <a:pPr>
              <a:lnSpc>
                <a:spcPct val="100000"/>
              </a:lnSpc>
            </a:pPr>
            <a:r>
              <a:rPr lang="de-AT" i="1" dirty="0" err="1" smtClean="0"/>
              <a:t>Institutio</a:t>
            </a:r>
            <a:r>
              <a:rPr lang="de-AT" i="1" dirty="0" smtClean="0"/>
              <a:t> </a:t>
            </a:r>
            <a:r>
              <a:rPr lang="de-AT" dirty="0" smtClean="0"/>
              <a:t>(Präsentation): Der Patron muss seine Präsentation binnen einer Frist von drei Monaten ab der Kenntnis der Vakanz des Amtes vornehmen. Keine Person kann gegen ihren Willen präsentiert werden. Wird der Präsentierte als nicht geeignet befunden, so kann der Patron binnen eines Monates eine zweite Präsentation vornehmen. Ist der Präsentierte geeignet, dann muss der kirchliche Obere die </a:t>
            </a:r>
            <a:r>
              <a:rPr lang="de-AT" dirty="0" err="1"/>
              <a:t>i</a:t>
            </a:r>
            <a:r>
              <a:rPr lang="de-AT" dirty="0" err="1" smtClean="0"/>
              <a:t>nstitutio</a:t>
            </a:r>
            <a:r>
              <a:rPr lang="de-AT" dirty="0" smtClean="0"/>
              <a:t> erteilen. Wer die Präsentation nicht fristgerecht vornimmt oder wer zweimal einen ungeeigneten Kandidaten präsentiert, verliert für dieses Mal sein Präsentationsrecht.</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20</a:t>
            </a:fld>
            <a:endParaRPr lang="de-DE"/>
          </a:p>
        </p:txBody>
      </p:sp>
    </p:spTree>
    <p:extLst>
      <p:ext uri="{BB962C8B-B14F-4D97-AF65-F5344CB8AC3E}">
        <p14:creationId xmlns:p14="http://schemas.microsoft.com/office/powerpoint/2010/main" val="28830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124744"/>
            <a:ext cx="6440760" cy="856456"/>
          </a:xfrm>
        </p:spPr>
        <p:txBody>
          <a:bodyPr>
            <a:normAutofit/>
          </a:bodyPr>
          <a:lstStyle/>
          <a:p>
            <a:r>
              <a:rPr lang="de-AT" sz="1800" b="1" dirty="0"/>
              <a:t>Allgemeines Personenrecht</a:t>
            </a:r>
            <a:r>
              <a:rPr lang="de-AT" sz="2400" dirty="0"/>
              <a:t/>
            </a:r>
            <a:br>
              <a:rPr lang="de-AT" sz="2400" dirty="0"/>
            </a:br>
            <a:r>
              <a:rPr lang="de-AT" sz="1400" dirty="0"/>
              <a:t>5</a:t>
            </a:r>
            <a:r>
              <a:rPr lang="de-AT" sz="1400" b="1" dirty="0"/>
              <a:t>. Die Kirchliche </a:t>
            </a:r>
            <a:r>
              <a:rPr lang="de-AT" sz="1400" b="1" dirty="0" err="1"/>
              <a:t>ReGierungsgewalt</a:t>
            </a:r>
            <a:r>
              <a:rPr lang="de-AT" sz="1400" b="1" dirty="0"/>
              <a:t> und das kirchliche Ämterrecht</a:t>
            </a:r>
            <a:endParaRPr lang="de-DE" sz="1400" dirty="0"/>
          </a:p>
        </p:txBody>
      </p:sp>
      <p:sp>
        <p:nvSpPr>
          <p:cNvPr id="3" name="Inhaltsplatzhalter 2"/>
          <p:cNvSpPr>
            <a:spLocks noGrp="1"/>
          </p:cNvSpPr>
          <p:nvPr>
            <p:ph idx="1"/>
          </p:nvPr>
        </p:nvSpPr>
        <p:spPr/>
        <p:txBody>
          <a:bodyPr>
            <a:normAutofit fontScale="92500"/>
          </a:bodyPr>
          <a:lstStyle/>
          <a:p>
            <a:pPr>
              <a:lnSpc>
                <a:spcPct val="100000"/>
              </a:lnSpc>
            </a:pPr>
            <a:r>
              <a:rPr lang="de-AT" i="1" dirty="0" smtClean="0"/>
              <a:t>Die Wahl </a:t>
            </a:r>
            <a:r>
              <a:rPr lang="de-AT" dirty="0" smtClean="0"/>
              <a:t>(</a:t>
            </a:r>
            <a:r>
              <a:rPr lang="de-AT" dirty="0" err="1" smtClean="0"/>
              <a:t>electio</a:t>
            </a:r>
            <a:r>
              <a:rPr lang="de-AT" dirty="0" smtClean="0"/>
              <a:t>): Für die Papstwahl gelten eigene Rechtsvorschriften („</a:t>
            </a:r>
            <a:r>
              <a:rPr lang="de-AT" dirty="0" err="1" smtClean="0"/>
              <a:t>Universi</a:t>
            </a:r>
            <a:r>
              <a:rPr lang="de-AT" dirty="0" smtClean="0"/>
              <a:t> </a:t>
            </a:r>
            <a:r>
              <a:rPr lang="de-AT" dirty="0" err="1" smtClean="0"/>
              <a:t>Dominici</a:t>
            </a:r>
            <a:r>
              <a:rPr lang="de-AT" dirty="0" smtClean="0"/>
              <a:t> </a:t>
            </a:r>
            <a:r>
              <a:rPr lang="de-AT" dirty="0" err="1" smtClean="0"/>
              <a:t>Gregis</a:t>
            </a:r>
            <a:r>
              <a:rPr lang="de-AT" dirty="0" smtClean="0"/>
              <a:t>“ 1996). Ansonsten gilt eine Wahlfrist von drei Monaten . Erforderlich ist, dass alle Wahlberechtigten rechtzeitig geladen werden. Wählen dürfen, soweit keine Sonderregelung besteht, nur die anwesenden Wahlberechtigten.</a:t>
            </a:r>
          </a:p>
          <a:p>
            <a:pPr>
              <a:lnSpc>
                <a:spcPct val="100000"/>
              </a:lnSpc>
            </a:pPr>
            <a:r>
              <a:rPr lang="de-AT" i="1" dirty="0" smtClean="0"/>
              <a:t>Wahlformen:</a:t>
            </a:r>
            <a:r>
              <a:rPr lang="de-AT" dirty="0" smtClean="0"/>
              <a:t> Wahl per </a:t>
            </a:r>
            <a:r>
              <a:rPr lang="de-AT" dirty="0" err="1" smtClean="0"/>
              <a:t>scrutinium</a:t>
            </a:r>
            <a:r>
              <a:rPr lang="de-AT" dirty="0" smtClean="0"/>
              <a:t>; Wahl per </a:t>
            </a:r>
            <a:r>
              <a:rPr lang="de-AT" dirty="0" err="1" smtClean="0"/>
              <a:t>compromissum</a:t>
            </a:r>
            <a:r>
              <a:rPr lang="de-AT" dirty="0" smtClean="0"/>
              <a:t>.</a:t>
            </a:r>
          </a:p>
          <a:p>
            <a:pPr>
              <a:lnSpc>
                <a:spcPct val="100000"/>
              </a:lnSpc>
            </a:pPr>
            <a:r>
              <a:rPr lang="de-AT" i="1" dirty="0" smtClean="0"/>
              <a:t>Rechte aus der Wahl: </a:t>
            </a:r>
            <a:r>
              <a:rPr lang="de-AT" dirty="0" smtClean="0"/>
              <a:t>Mit der Annahme der Wahl erlangt der Gewählte ein wohlerworbenes Recht. Der kirchliche Obere kann die Wahl nicht negieren, wenn der Gewählte für das Amt geeignet ist. Ist eine Bestätigung der Wahl erforderlich, erhält der Gewählte nur ein </a:t>
            </a:r>
            <a:r>
              <a:rPr lang="de-AT" dirty="0" err="1" smtClean="0"/>
              <a:t>ius</a:t>
            </a:r>
            <a:r>
              <a:rPr lang="de-AT" dirty="0" smtClean="0"/>
              <a:t> ad </a:t>
            </a:r>
            <a:r>
              <a:rPr lang="de-AT" dirty="0" err="1" smtClean="0"/>
              <a:t>rem</a:t>
            </a:r>
            <a:r>
              <a:rPr lang="de-AT" dirty="0" smtClean="0"/>
              <a:t>. Die Bestätigung kann bei Eignung nicht verweigert werden.</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21</a:t>
            </a:fld>
            <a:endParaRPr lang="de-DE"/>
          </a:p>
        </p:txBody>
      </p:sp>
    </p:spTree>
    <p:extLst>
      <p:ext uri="{BB962C8B-B14F-4D97-AF65-F5344CB8AC3E}">
        <p14:creationId xmlns:p14="http://schemas.microsoft.com/office/powerpoint/2010/main" val="1442898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124744"/>
            <a:ext cx="6440760" cy="856456"/>
          </a:xfrm>
        </p:spPr>
        <p:txBody>
          <a:bodyPr>
            <a:normAutofit/>
          </a:bodyPr>
          <a:lstStyle/>
          <a:p>
            <a:r>
              <a:rPr lang="de-AT" sz="1800" b="1" dirty="0"/>
              <a:t>Allgemeines Personenrecht</a:t>
            </a:r>
            <a:r>
              <a:rPr lang="de-AT" sz="2400" dirty="0"/>
              <a:t/>
            </a:r>
            <a:br>
              <a:rPr lang="de-AT" sz="2400" dirty="0"/>
            </a:br>
            <a:r>
              <a:rPr lang="de-AT" sz="1400" dirty="0"/>
              <a:t>5</a:t>
            </a:r>
            <a:r>
              <a:rPr lang="de-AT" sz="1400" b="1" dirty="0"/>
              <a:t>. Die Kirchliche </a:t>
            </a:r>
            <a:r>
              <a:rPr lang="de-AT" sz="1400" b="1" dirty="0" err="1"/>
              <a:t>ReGierungsgewalt</a:t>
            </a:r>
            <a:r>
              <a:rPr lang="de-AT" sz="1400" b="1" dirty="0"/>
              <a:t> und das kirchliche Ämterrecht</a:t>
            </a:r>
            <a:endParaRPr lang="de-DE" sz="1400" dirty="0"/>
          </a:p>
        </p:txBody>
      </p:sp>
      <p:sp>
        <p:nvSpPr>
          <p:cNvPr id="3" name="Inhaltsplatzhalter 2"/>
          <p:cNvSpPr>
            <a:spLocks noGrp="1"/>
          </p:cNvSpPr>
          <p:nvPr>
            <p:ph idx="1"/>
          </p:nvPr>
        </p:nvSpPr>
        <p:spPr/>
        <p:txBody>
          <a:bodyPr/>
          <a:lstStyle/>
          <a:p>
            <a:pPr>
              <a:lnSpc>
                <a:spcPct val="100000"/>
              </a:lnSpc>
            </a:pPr>
            <a:r>
              <a:rPr lang="de-AT" i="1" dirty="0" smtClean="0"/>
              <a:t>Die </a:t>
            </a:r>
            <a:r>
              <a:rPr lang="de-AT" i="1" dirty="0" err="1" smtClean="0"/>
              <a:t>admissio</a:t>
            </a:r>
            <a:r>
              <a:rPr lang="de-AT" i="1" dirty="0" smtClean="0"/>
              <a:t> </a:t>
            </a:r>
            <a:r>
              <a:rPr lang="de-AT" dirty="0" smtClean="0"/>
              <a:t>(bei einer </a:t>
            </a:r>
            <a:r>
              <a:rPr lang="de-AT" dirty="0" err="1" smtClean="0"/>
              <a:t>Postulation</a:t>
            </a:r>
            <a:r>
              <a:rPr lang="de-AT" dirty="0" smtClean="0"/>
              <a:t>):Soll ein Kandidat, dem ein </a:t>
            </a:r>
            <a:r>
              <a:rPr lang="de-AT" dirty="0" err="1" smtClean="0"/>
              <a:t>dispensables</a:t>
            </a:r>
            <a:r>
              <a:rPr lang="de-AT" dirty="0" smtClean="0"/>
              <a:t> Hindernis anhaftet, ein Amt erhalten, so kann eine </a:t>
            </a:r>
            <a:r>
              <a:rPr lang="de-AT" dirty="0" err="1" smtClean="0"/>
              <a:t>Postulation</a:t>
            </a:r>
            <a:r>
              <a:rPr lang="de-AT" dirty="0" smtClean="0"/>
              <a:t> erfolgen. Der kirchliche Obere wird gebeten, den Kandidaten mittels Dispens zu diesem Amt zuzulassen. Für eine </a:t>
            </a:r>
            <a:r>
              <a:rPr lang="de-AT" dirty="0" err="1" smtClean="0"/>
              <a:t>Bittwahl</a:t>
            </a:r>
            <a:r>
              <a:rPr lang="de-AT" dirty="0" smtClean="0"/>
              <a:t> ist eine 2/3 Mehrheit erforderlich. Gibt der Obere der </a:t>
            </a:r>
            <a:r>
              <a:rPr lang="de-AT" dirty="0" err="1" smtClean="0"/>
              <a:t>Bittwahl</a:t>
            </a:r>
            <a:r>
              <a:rPr lang="de-AT" dirty="0" smtClean="0"/>
              <a:t> nicht statt, geht das Wahlrecht an die Berechtigten zurück.</a:t>
            </a:r>
          </a:p>
          <a:p>
            <a:pPr indent="0">
              <a:lnSpc>
                <a:spcPct val="100000"/>
              </a:lnSpc>
              <a:buNone/>
            </a:pPr>
            <a:r>
              <a:rPr lang="de-AT" dirty="0" smtClean="0"/>
              <a:t>Erfolgt die Annahme der </a:t>
            </a:r>
            <a:r>
              <a:rPr lang="de-AT" dirty="0" err="1" smtClean="0"/>
              <a:t>Bittwahl</a:t>
            </a:r>
            <a:r>
              <a:rPr lang="de-AT" dirty="0" smtClean="0"/>
              <a:t> (</a:t>
            </a:r>
            <a:r>
              <a:rPr lang="de-AT" dirty="0" err="1" smtClean="0"/>
              <a:t>admissio</a:t>
            </a:r>
            <a:r>
              <a:rPr lang="de-AT" dirty="0" smtClean="0"/>
              <a:t>), ist dies dem </a:t>
            </a:r>
            <a:r>
              <a:rPr lang="de-AT" dirty="0" err="1" smtClean="0"/>
              <a:t>Gewälten</a:t>
            </a:r>
            <a:r>
              <a:rPr lang="de-AT" dirty="0" smtClean="0"/>
              <a:t> mitzuteilen. Dieser hat sich dann binnen acht Tagen zu </a:t>
            </a:r>
            <a:r>
              <a:rPr lang="de-AT" dirty="0" err="1" smtClean="0"/>
              <a:t>ent</a:t>
            </a:r>
            <a:r>
              <a:rPr lang="de-AT" dirty="0" smtClean="0"/>
              <a:t>-scheiden, ob er die Wahl annimmt. Mit der Annahme der Wahl erhält der Postulierte das Amt = </a:t>
            </a:r>
            <a:r>
              <a:rPr lang="de-AT" dirty="0" err="1" smtClean="0"/>
              <a:t>ius</a:t>
            </a:r>
            <a:r>
              <a:rPr lang="de-AT" dirty="0" smtClean="0"/>
              <a:t> in </a:t>
            </a:r>
            <a:r>
              <a:rPr lang="de-AT" dirty="0" err="1" smtClean="0"/>
              <a:t>re</a:t>
            </a:r>
            <a:r>
              <a:rPr lang="de-AT" dirty="0" smtClean="0"/>
              <a:t>.</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22</a:t>
            </a:fld>
            <a:endParaRPr lang="de-DE"/>
          </a:p>
        </p:txBody>
      </p:sp>
    </p:spTree>
    <p:extLst>
      <p:ext uri="{BB962C8B-B14F-4D97-AF65-F5344CB8AC3E}">
        <p14:creationId xmlns:p14="http://schemas.microsoft.com/office/powerpoint/2010/main" val="128748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1800" b="1" dirty="0"/>
              <a:t>Allgemeines Personenrecht</a:t>
            </a:r>
            <a:r>
              <a:rPr lang="de-AT" sz="2400" dirty="0"/>
              <a:t/>
            </a:r>
            <a:br>
              <a:rPr lang="de-AT" sz="2400" dirty="0"/>
            </a:br>
            <a:r>
              <a:rPr lang="de-AT" sz="1400" dirty="0"/>
              <a:t>5</a:t>
            </a:r>
            <a:r>
              <a:rPr lang="de-AT" sz="1400" b="1" dirty="0"/>
              <a:t>. Die Kirchliche </a:t>
            </a:r>
            <a:r>
              <a:rPr lang="de-AT" sz="1400" b="1" dirty="0" err="1"/>
              <a:t>ReGierungsgewalt</a:t>
            </a:r>
            <a:r>
              <a:rPr lang="de-AT" sz="1400" b="1" dirty="0"/>
              <a:t> und das kirchliche Ämterrecht</a:t>
            </a:r>
            <a:endParaRPr lang="de-DE" sz="1400" dirty="0"/>
          </a:p>
        </p:txBody>
      </p:sp>
      <p:sp>
        <p:nvSpPr>
          <p:cNvPr id="3" name="Inhaltsplatzhalter 2"/>
          <p:cNvSpPr>
            <a:spLocks noGrp="1"/>
          </p:cNvSpPr>
          <p:nvPr>
            <p:ph idx="1"/>
          </p:nvPr>
        </p:nvSpPr>
        <p:spPr/>
        <p:txBody>
          <a:bodyPr/>
          <a:lstStyle/>
          <a:p>
            <a:pPr>
              <a:lnSpc>
                <a:spcPct val="100000"/>
              </a:lnSpc>
            </a:pPr>
            <a:r>
              <a:rPr lang="de-AT" i="1" dirty="0" smtClean="0"/>
              <a:t>Die Erledigung kirchlicher Ämter: </a:t>
            </a:r>
            <a:r>
              <a:rPr lang="de-AT" dirty="0" smtClean="0"/>
              <a:t>Gründe der Amtserledigung (c. 184 § 1) sind: Ablauf der Amtszeit; Erreichung einer Altersgrenze; Verzicht; Versetzung; Amtsenthebung; Amtsentsetzung.</a:t>
            </a:r>
          </a:p>
          <a:p>
            <a:pPr>
              <a:lnSpc>
                <a:spcPct val="100000"/>
              </a:lnSpc>
            </a:pPr>
            <a:r>
              <a:rPr lang="de-AT" i="1" dirty="0" smtClean="0"/>
              <a:t>Erreichung der Altersgrenze: </a:t>
            </a:r>
            <a:r>
              <a:rPr lang="de-AT" dirty="0" smtClean="0"/>
              <a:t>Ausscheiden aus dem Amt erfolgt nicht ipso </a:t>
            </a:r>
            <a:r>
              <a:rPr lang="de-AT" dirty="0" err="1" smtClean="0"/>
              <a:t>iure</a:t>
            </a:r>
            <a:r>
              <a:rPr lang="de-AT" dirty="0" smtClean="0"/>
              <a:t> sondern aufgrund einer Entscheidung des zuständigen Oberen. In vielen Fällen muss der Amtsinhaber bei Erreichung eines best. Alters seinen Rücktritt anbieten (Kardinäle, Bischöfe und Pfarrer mit Vollendung des 75. Lebensjahres).</a:t>
            </a:r>
          </a:p>
          <a:p>
            <a:pPr>
              <a:lnSpc>
                <a:spcPct val="100000"/>
              </a:lnSpc>
            </a:pPr>
            <a:r>
              <a:rPr lang="de-AT" i="1" dirty="0" smtClean="0"/>
              <a:t>Verzicht: </a:t>
            </a:r>
            <a:r>
              <a:rPr lang="de-AT" dirty="0" smtClean="0"/>
              <a:t>üblicherweise ein zweiseitiger Rechtsakt (schriftlich oder mündlich vor 2 Zeugen). Ausnahme: Papst (nicht annahmebedürftig).</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23</a:t>
            </a:fld>
            <a:endParaRPr lang="de-DE"/>
          </a:p>
        </p:txBody>
      </p:sp>
    </p:spTree>
    <p:extLst>
      <p:ext uri="{BB962C8B-B14F-4D97-AF65-F5344CB8AC3E}">
        <p14:creationId xmlns:p14="http://schemas.microsoft.com/office/powerpoint/2010/main" val="374710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124744"/>
            <a:ext cx="6440760" cy="856456"/>
          </a:xfrm>
        </p:spPr>
        <p:txBody>
          <a:bodyPr>
            <a:normAutofit/>
          </a:bodyPr>
          <a:lstStyle/>
          <a:p>
            <a:r>
              <a:rPr lang="de-AT" sz="1800" b="1" dirty="0"/>
              <a:t>Allgemeines Personenrecht</a:t>
            </a:r>
            <a:r>
              <a:rPr lang="de-AT" sz="2400" dirty="0"/>
              <a:t/>
            </a:r>
            <a:br>
              <a:rPr lang="de-AT" sz="2400" dirty="0"/>
            </a:br>
            <a:r>
              <a:rPr lang="de-AT" sz="1400" dirty="0"/>
              <a:t>5</a:t>
            </a:r>
            <a:r>
              <a:rPr lang="de-AT" sz="1400" b="1" dirty="0"/>
              <a:t>. Die Kirchliche </a:t>
            </a:r>
            <a:r>
              <a:rPr lang="de-AT" sz="1400" b="1" dirty="0" err="1"/>
              <a:t>ReGierungsgewalt</a:t>
            </a:r>
            <a:r>
              <a:rPr lang="de-AT" sz="1400" b="1" dirty="0"/>
              <a:t> und das kirchliche Ämterrecht</a:t>
            </a:r>
            <a:endParaRPr lang="de-DE" sz="1400" dirty="0"/>
          </a:p>
        </p:txBody>
      </p:sp>
      <p:sp>
        <p:nvSpPr>
          <p:cNvPr id="3" name="Inhaltsplatzhalter 2"/>
          <p:cNvSpPr>
            <a:spLocks noGrp="1"/>
          </p:cNvSpPr>
          <p:nvPr>
            <p:ph idx="1"/>
          </p:nvPr>
        </p:nvSpPr>
        <p:spPr/>
        <p:txBody>
          <a:bodyPr>
            <a:normAutofit lnSpcReduction="10000"/>
          </a:bodyPr>
          <a:lstStyle/>
          <a:p>
            <a:pPr>
              <a:lnSpc>
                <a:spcPct val="100000"/>
              </a:lnSpc>
            </a:pPr>
            <a:r>
              <a:rPr lang="de-AT" i="1" dirty="0" smtClean="0"/>
              <a:t>Amtsenthebung und Amtsentsetzung: </a:t>
            </a:r>
            <a:r>
              <a:rPr lang="de-AT" dirty="0" smtClean="0"/>
              <a:t>Zum Unterschied von der Amtsentsetzung (</a:t>
            </a:r>
            <a:r>
              <a:rPr lang="de-AT" dirty="0" err="1" smtClean="0"/>
              <a:t>privatio</a:t>
            </a:r>
            <a:r>
              <a:rPr lang="de-AT" dirty="0" smtClean="0"/>
              <a:t>) hat die Amtsenthebung (</a:t>
            </a:r>
            <a:r>
              <a:rPr lang="de-AT" dirty="0" err="1" smtClean="0"/>
              <a:t>amotio</a:t>
            </a:r>
            <a:r>
              <a:rPr lang="de-AT" dirty="0" smtClean="0"/>
              <a:t>) keinen strafrechtlichen Charakter.</a:t>
            </a:r>
          </a:p>
          <a:p>
            <a:pPr>
              <a:lnSpc>
                <a:spcPct val="100000"/>
              </a:lnSpc>
            </a:pPr>
            <a:r>
              <a:rPr lang="de-AT" i="1" dirty="0" smtClean="0"/>
              <a:t>Amtsenthebung mittels Dekret:  </a:t>
            </a:r>
            <a:r>
              <a:rPr lang="de-AT" dirty="0" smtClean="0"/>
              <a:t>Ein auf unbestimmte Zeit übertragenes Amt kann nur aus schwerwiegenden Gründen und unter Wahrung eines speziellen Verfahrens erfolgen (</a:t>
            </a:r>
            <a:r>
              <a:rPr lang="de-AT" dirty="0" err="1" smtClean="0"/>
              <a:t>amotio</a:t>
            </a:r>
            <a:r>
              <a:rPr lang="de-AT" dirty="0" smtClean="0"/>
              <a:t> </a:t>
            </a:r>
            <a:r>
              <a:rPr lang="de-AT" dirty="0" err="1" smtClean="0"/>
              <a:t>parochorum</a:t>
            </a:r>
            <a:r>
              <a:rPr lang="de-AT" dirty="0" smtClean="0"/>
              <a:t>).</a:t>
            </a:r>
          </a:p>
          <a:p>
            <a:pPr>
              <a:lnSpc>
                <a:spcPct val="100000"/>
              </a:lnSpc>
            </a:pPr>
            <a:r>
              <a:rPr lang="de-AT" i="1" dirty="0" smtClean="0"/>
              <a:t>Amtsenthebung ipso </a:t>
            </a:r>
            <a:r>
              <a:rPr lang="de-AT" i="1" dirty="0" err="1" smtClean="0"/>
              <a:t>iure</a:t>
            </a:r>
            <a:r>
              <a:rPr lang="de-AT" i="1" dirty="0" smtClean="0"/>
              <a:t>:  </a:t>
            </a:r>
            <a:r>
              <a:rPr lang="de-AT" dirty="0" smtClean="0"/>
              <a:t>Sein Kirchenamt verliert, wer a) aus dem geistlichen Stand ausscheidet,  b) vom </a:t>
            </a:r>
            <a:r>
              <a:rPr lang="de-AT" dirty="0"/>
              <a:t>k</a:t>
            </a:r>
            <a:r>
              <a:rPr lang="de-AT" dirty="0" smtClean="0"/>
              <a:t>ath. Glauben abfällt oder c) als Kleriker eine Ehe (auch nur zivil) zu schließen versucht.</a:t>
            </a:r>
          </a:p>
          <a:p>
            <a:pPr>
              <a:lnSpc>
                <a:spcPct val="100000"/>
              </a:lnSpc>
            </a:pPr>
            <a:r>
              <a:rPr lang="de-AT" dirty="0" smtClean="0"/>
              <a:t>Amtsentsetzung (</a:t>
            </a:r>
            <a:r>
              <a:rPr lang="de-AT" dirty="0" err="1" smtClean="0"/>
              <a:t>privatio</a:t>
            </a:r>
            <a:r>
              <a:rPr lang="de-AT" dirty="0" smtClean="0"/>
              <a:t>) ist eine besonders schwere Strafe, etwa eine Folge von Amtsmissbrauch (c. 1389 § 1).</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24</a:t>
            </a:fld>
            <a:endParaRPr lang="de-DE"/>
          </a:p>
        </p:txBody>
      </p:sp>
    </p:spTree>
    <p:extLst>
      <p:ext uri="{BB962C8B-B14F-4D97-AF65-F5344CB8AC3E}">
        <p14:creationId xmlns:p14="http://schemas.microsoft.com/office/powerpoint/2010/main" val="271174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124744"/>
            <a:ext cx="6368752" cy="856456"/>
          </a:xfrm>
        </p:spPr>
        <p:txBody>
          <a:bodyPr>
            <a:normAutofit/>
          </a:bodyPr>
          <a:lstStyle/>
          <a:p>
            <a:r>
              <a:rPr lang="de-AT" sz="1800" b="1" dirty="0"/>
              <a:t>Allgemeines Personenrecht</a:t>
            </a:r>
            <a:r>
              <a:rPr lang="de-AT" sz="2400" dirty="0"/>
              <a:t/>
            </a:r>
            <a:br>
              <a:rPr lang="de-AT" sz="2400" dirty="0"/>
            </a:br>
            <a:r>
              <a:rPr lang="de-AT" sz="1400" b="1" dirty="0" smtClean="0"/>
              <a:t>6. Die Rechtlichen Wirkungen der Zeit</a:t>
            </a:r>
            <a:endParaRPr lang="de-DE" sz="1400" b="1" dirty="0"/>
          </a:p>
        </p:txBody>
      </p:sp>
      <p:sp>
        <p:nvSpPr>
          <p:cNvPr id="3" name="Inhaltsplatzhalter 2"/>
          <p:cNvSpPr>
            <a:spLocks noGrp="1"/>
          </p:cNvSpPr>
          <p:nvPr>
            <p:ph idx="1"/>
          </p:nvPr>
        </p:nvSpPr>
        <p:spPr/>
        <p:txBody>
          <a:bodyPr>
            <a:normAutofit fontScale="92500"/>
          </a:bodyPr>
          <a:lstStyle/>
          <a:p>
            <a:pPr>
              <a:lnSpc>
                <a:spcPct val="100000"/>
              </a:lnSpc>
            </a:pPr>
            <a:r>
              <a:rPr lang="de-AT" i="1" dirty="0" smtClean="0"/>
              <a:t>Verjährung und Ersitzung (</a:t>
            </a:r>
            <a:r>
              <a:rPr lang="de-AT" i="1" dirty="0" err="1" smtClean="0"/>
              <a:t>praescriptio</a:t>
            </a:r>
            <a:r>
              <a:rPr lang="de-AT" i="1" dirty="0" smtClean="0"/>
              <a:t>): </a:t>
            </a:r>
            <a:r>
              <a:rPr lang="de-AT" dirty="0" smtClean="0"/>
              <a:t>Das Kirchenrecht übernimmt die Normen über Verjährung und Ersitzung aus dem jeweiligen Zivilrecht (= </a:t>
            </a:r>
            <a:r>
              <a:rPr lang="de-AT" dirty="0" err="1" smtClean="0"/>
              <a:t>lex</a:t>
            </a:r>
            <a:r>
              <a:rPr lang="de-AT" dirty="0" smtClean="0"/>
              <a:t> </a:t>
            </a:r>
            <a:r>
              <a:rPr lang="de-AT" dirty="0" err="1" smtClean="0"/>
              <a:t>canonizata</a:t>
            </a:r>
            <a:r>
              <a:rPr lang="de-AT" dirty="0" smtClean="0"/>
              <a:t>). Für eine </a:t>
            </a:r>
            <a:r>
              <a:rPr lang="de-AT" dirty="0" err="1" smtClean="0"/>
              <a:t>praescriptio</a:t>
            </a:r>
            <a:r>
              <a:rPr lang="de-AT" dirty="0" smtClean="0"/>
              <a:t> ist im Kirchenrecht immer der gute Glaube erforderlich und zwar während der gesamten Ersitzungsfrist. Einer Verjährung im Kirchenrecht unterliegen nicht alle Rechte und Pflichten die auf göttlichem Recht beruhen sowie alle Rechte, die nur durch apostolisches Privileg erlangt werden können und alle Rechte und Pflichten, die unmittelbar das geistliche Leben der Gläubigen betreffen (z.B. Kommunionempfang); ebenso die Grenzen kirchlicher Gebietskörperschaften, die Verpflichtungen aus Messstipendien und das kirchliche Visitationsrecht sowie die Gehorsamspflicht.</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25</a:t>
            </a:fld>
            <a:endParaRPr lang="de-DE"/>
          </a:p>
        </p:txBody>
      </p:sp>
    </p:spTree>
    <p:extLst>
      <p:ext uri="{BB962C8B-B14F-4D97-AF65-F5344CB8AC3E}">
        <p14:creationId xmlns:p14="http://schemas.microsoft.com/office/powerpoint/2010/main" val="3589788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Allgemeines Personenrecht</a:t>
            </a:r>
            <a:r>
              <a:rPr lang="de-AT" sz="2400" dirty="0"/>
              <a:t/>
            </a:r>
            <a:br>
              <a:rPr lang="de-AT" sz="2400" dirty="0"/>
            </a:br>
            <a:r>
              <a:rPr lang="de-AT" sz="1400" b="1" dirty="0"/>
              <a:t>6. Die Rechtlichen Wirkungen der Zeit</a:t>
            </a:r>
            <a:endParaRPr lang="de-DE" sz="1400" dirty="0"/>
          </a:p>
        </p:txBody>
      </p:sp>
      <p:sp>
        <p:nvSpPr>
          <p:cNvPr id="3" name="Inhaltsplatzhalter 2"/>
          <p:cNvSpPr>
            <a:spLocks noGrp="1"/>
          </p:cNvSpPr>
          <p:nvPr>
            <p:ph idx="1"/>
          </p:nvPr>
        </p:nvSpPr>
        <p:spPr/>
        <p:txBody>
          <a:bodyPr>
            <a:normAutofit lnSpcReduction="10000"/>
          </a:bodyPr>
          <a:lstStyle/>
          <a:p>
            <a:pPr algn="ctr">
              <a:lnSpc>
                <a:spcPct val="100000"/>
              </a:lnSpc>
            </a:pPr>
            <a:r>
              <a:rPr lang="de-AT" i="1" dirty="0" smtClean="0"/>
              <a:t>Die Zeitberechnung: </a:t>
            </a:r>
          </a:p>
          <a:p>
            <a:pPr algn="just">
              <a:lnSpc>
                <a:spcPct val="100000"/>
              </a:lnSpc>
            </a:pPr>
            <a:r>
              <a:rPr lang="de-AT" i="1" dirty="0" smtClean="0"/>
              <a:t>Tempus </a:t>
            </a:r>
            <a:r>
              <a:rPr lang="de-AT" i="1" dirty="0" err="1" smtClean="0"/>
              <a:t>contnuum</a:t>
            </a:r>
            <a:r>
              <a:rPr lang="de-AT" i="1" dirty="0" smtClean="0"/>
              <a:t> </a:t>
            </a:r>
            <a:r>
              <a:rPr lang="de-AT" dirty="0" smtClean="0"/>
              <a:t>(</a:t>
            </a:r>
            <a:r>
              <a:rPr lang="de-AT" dirty="0" err="1" smtClean="0"/>
              <a:t>ununterbrechbare</a:t>
            </a:r>
            <a:r>
              <a:rPr lang="de-AT" dirty="0" smtClean="0"/>
              <a:t> Frist): wird die Frist unterbrochen, beginnt sie neu zu laufen (z.B. Ersitzung).</a:t>
            </a:r>
          </a:p>
          <a:p>
            <a:pPr algn="just">
              <a:lnSpc>
                <a:spcPct val="100000"/>
              </a:lnSpc>
            </a:pPr>
            <a:r>
              <a:rPr lang="de-AT" i="1" dirty="0" smtClean="0"/>
              <a:t>Tempus </a:t>
            </a:r>
            <a:r>
              <a:rPr lang="de-AT" i="1" dirty="0" err="1" smtClean="0"/>
              <a:t>utile</a:t>
            </a:r>
            <a:r>
              <a:rPr lang="de-AT" i="1" dirty="0" smtClean="0"/>
              <a:t> </a:t>
            </a:r>
            <a:r>
              <a:rPr lang="de-AT" dirty="0" smtClean="0"/>
              <a:t>(Nutzfrist): Frist, die man zur Ausübung oder Verfolgung eines Rechtes hat. Wer davon nichts weiß oder wer am Handeln gehindert ist, für den läuft die Frist nicht, sie kann demnach unterbrochen werden (z.B. Rechtsmittelfristen).</a:t>
            </a:r>
          </a:p>
          <a:p>
            <a:pPr algn="just">
              <a:lnSpc>
                <a:spcPct val="100000"/>
              </a:lnSpc>
            </a:pPr>
            <a:r>
              <a:rPr lang="de-AT" i="1" dirty="0" smtClean="0"/>
              <a:t>Fristberechnung: </a:t>
            </a:r>
            <a:r>
              <a:rPr lang="de-AT" dirty="0" err="1"/>
              <a:t>S</a:t>
            </a:r>
            <a:r>
              <a:rPr lang="de-AT" smtClean="0"/>
              <a:t>oferne</a:t>
            </a:r>
            <a:r>
              <a:rPr lang="de-AT" dirty="0" smtClean="0"/>
              <a:t> nicht nach Kalender berechnet zählt ein Jahr mit 365 Tagen und ein Monat mit 30 Tagen. Bei einem </a:t>
            </a:r>
            <a:r>
              <a:rPr lang="de-AT" dirty="0" err="1" smtClean="0"/>
              <a:t>tempus</a:t>
            </a:r>
            <a:r>
              <a:rPr lang="de-AT" dirty="0" smtClean="0"/>
              <a:t> </a:t>
            </a:r>
            <a:r>
              <a:rPr lang="de-AT" dirty="0" err="1" smtClean="0"/>
              <a:t>continuum</a:t>
            </a:r>
            <a:r>
              <a:rPr lang="de-AT" dirty="0" smtClean="0"/>
              <a:t> sind Monat und Jahr immer nach Kalender zu berechnen. Der Tag an dem eine </a:t>
            </a:r>
            <a:r>
              <a:rPr lang="de-AT" dirty="0"/>
              <a:t>F</a:t>
            </a:r>
            <a:r>
              <a:rPr lang="de-AT" dirty="0" smtClean="0"/>
              <a:t>rist zu laufen beginnt, wird nicht mitgezählt.</a:t>
            </a:r>
            <a:endParaRPr lang="de-DE" i="1" dirty="0"/>
          </a:p>
        </p:txBody>
      </p:sp>
      <p:sp>
        <p:nvSpPr>
          <p:cNvPr id="4" name="Foliennummernplatzhalter 3"/>
          <p:cNvSpPr>
            <a:spLocks noGrp="1"/>
          </p:cNvSpPr>
          <p:nvPr>
            <p:ph type="sldNum" sz="quarter" idx="12"/>
          </p:nvPr>
        </p:nvSpPr>
        <p:spPr/>
        <p:txBody>
          <a:bodyPr/>
          <a:lstStyle/>
          <a:p>
            <a:fld id="{D3603ADB-2833-40ED-A2EC-BD84CE420308}" type="slidenum">
              <a:rPr lang="de-DE" smtClean="0"/>
              <a:t>26</a:t>
            </a:fld>
            <a:endParaRPr lang="de-DE"/>
          </a:p>
        </p:txBody>
      </p:sp>
    </p:spTree>
    <p:extLst>
      <p:ext uri="{BB962C8B-B14F-4D97-AF65-F5344CB8AC3E}">
        <p14:creationId xmlns:p14="http://schemas.microsoft.com/office/powerpoint/2010/main" val="378433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124744"/>
            <a:ext cx="6440760" cy="856456"/>
          </a:xfrm>
        </p:spPr>
        <p:txBody>
          <a:bodyPr>
            <a:normAutofit/>
          </a:bodyPr>
          <a:lstStyle/>
          <a:p>
            <a:r>
              <a:rPr lang="de-AT" sz="1800" b="1" dirty="0"/>
              <a:t>Allgemeines </a:t>
            </a:r>
            <a:r>
              <a:rPr lang="de-AT" sz="1800" b="1" dirty="0" smtClean="0"/>
              <a:t>Personenrecht</a:t>
            </a:r>
            <a:r>
              <a:rPr lang="de-AT" sz="1800" dirty="0" smtClean="0"/>
              <a:t/>
            </a:r>
            <a:br>
              <a:rPr lang="de-AT" sz="1800" dirty="0" smtClean="0"/>
            </a:br>
            <a:r>
              <a:rPr lang="de-AT" sz="1400" b="1" dirty="0" smtClean="0"/>
              <a:t>3. Rechtlich erhebliche Umstände natürlicher Personen</a:t>
            </a:r>
            <a:endParaRPr lang="de-DE" sz="1400" dirty="0"/>
          </a:p>
        </p:txBody>
      </p:sp>
      <p:sp>
        <p:nvSpPr>
          <p:cNvPr id="3" name="Inhaltsplatzhalter 2"/>
          <p:cNvSpPr>
            <a:spLocks noGrp="1"/>
          </p:cNvSpPr>
          <p:nvPr>
            <p:ph idx="1"/>
          </p:nvPr>
        </p:nvSpPr>
        <p:spPr/>
        <p:txBody>
          <a:bodyPr/>
          <a:lstStyle/>
          <a:p>
            <a:pPr>
              <a:lnSpc>
                <a:spcPct val="100000"/>
              </a:lnSpc>
            </a:pPr>
            <a:r>
              <a:rPr lang="de-AT" b="1" i="1" dirty="0" smtClean="0"/>
              <a:t>3.1. Das Alter : </a:t>
            </a:r>
            <a:r>
              <a:rPr lang="de-AT" i="1" dirty="0" smtClean="0"/>
              <a:t>Persona </a:t>
            </a:r>
            <a:r>
              <a:rPr lang="de-AT" i="1" dirty="0" err="1" smtClean="0"/>
              <a:t>maior</a:t>
            </a:r>
            <a:r>
              <a:rPr lang="de-AT" i="1" dirty="0" smtClean="0"/>
              <a:t> – </a:t>
            </a:r>
            <a:r>
              <a:rPr lang="de-AT" i="1" dirty="0" err="1" smtClean="0"/>
              <a:t>persona</a:t>
            </a:r>
            <a:r>
              <a:rPr lang="de-AT" i="1" dirty="0" smtClean="0"/>
              <a:t> </a:t>
            </a:r>
            <a:r>
              <a:rPr lang="de-AT" i="1" dirty="0" err="1" smtClean="0"/>
              <a:t>minor</a:t>
            </a:r>
            <a:r>
              <a:rPr lang="de-AT" i="1" dirty="0" smtClean="0"/>
              <a:t> – </a:t>
            </a:r>
            <a:r>
              <a:rPr lang="de-AT" i="1" dirty="0" err="1" smtClean="0"/>
              <a:t>infans</a:t>
            </a:r>
            <a:r>
              <a:rPr lang="de-AT" dirty="0" smtClean="0"/>
              <a:t>: Volljährigkeit ist in der Kirche gegeben mit vollendetem 18. Lebensjahr (c.98). Minderjährige bleiben in Ausübung ihrer Rechte der Gewalt der Eltern oder Vormünder unterworfen. Minderjährige unter 7 Jahren gelten als (noch) nicht vernunft- und daher als nicht handlungsfähig.</a:t>
            </a:r>
          </a:p>
          <a:p>
            <a:pPr>
              <a:lnSpc>
                <a:spcPct val="100000"/>
              </a:lnSpc>
            </a:pPr>
            <a:r>
              <a:rPr lang="de-AT" dirty="0" smtClean="0"/>
              <a:t>Ehemündigkeit:: </a:t>
            </a:r>
            <a:r>
              <a:rPr lang="de-AT" dirty="0" err="1" smtClean="0"/>
              <a:t>Kirchlicherseits</a:t>
            </a:r>
            <a:r>
              <a:rPr lang="de-AT" dirty="0" smtClean="0"/>
              <a:t> wird zur gültigen Eheschließung die Vollendung des 16. Lebensjahres (früher 14) bei männlichen und des 14. (früher 12.) Lebensjahres bei weiblichen Personen gefordert (c. 1083 § 1).</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3</a:t>
            </a:fld>
            <a:endParaRPr lang="de-DE"/>
          </a:p>
        </p:txBody>
      </p:sp>
    </p:spTree>
    <p:extLst>
      <p:ext uri="{BB962C8B-B14F-4D97-AF65-F5344CB8AC3E}">
        <p14:creationId xmlns:p14="http://schemas.microsoft.com/office/powerpoint/2010/main" val="54155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124744"/>
            <a:ext cx="6440760" cy="856456"/>
          </a:xfrm>
        </p:spPr>
        <p:txBody>
          <a:bodyPr>
            <a:normAutofit/>
          </a:bodyPr>
          <a:lstStyle/>
          <a:p>
            <a:r>
              <a:rPr lang="de-AT" sz="1800" b="1" dirty="0"/>
              <a:t>Allgemeines </a:t>
            </a:r>
            <a:r>
              <a:rPr lang="de-AT" sz="1800" b="1" dirty="0" smtClean="0"/>
              <a:t>Personenrecht</a:t>
            </a:r>
            <a:r>
              <a:rPr lang="de-AT" sz="1800" dirty="0" smtClean="0"/>
              <a:t/>
            </a:r>
            <a:br>
              <a:rPr lang="de-AT" sz="1800" dirty="0" smtClean="0"/>
            </a:br>
            <a:r>
              <a:rPr lang="de-AT" sz="1400" b="1" dirty="0"/>
              <a:t>3. Rechtlich erhebliche Umstände natürlicher Personen</a:t>
            </a:r>
            <a:endParaRPr lang="de-DE" sz="1400" dirty="0"/>
          </a:p>
        </p:txBody>
      </p:sp>
      <p:sp>
        <p:nvSpPr>
          <p:cNvPr id="3" name="Inhaltsplatzhalter 2"/>
          <p:cNvSpPr>
            <a:spLocks noGrp="1"/>
          </p:cNvSpPr>
          <p:nvPr>
            <p:ph idx="1"/>
          </p:nvPr>
        </p:nvSpPr>
        <p:spPr/>
        <p:txBody>
          <a:bodyPr>
            <a:normAutofit lnSpcReduction="10000"/>
          </a:bodyPr>
          <a:lstStyle/>
          <a:p>
            <a:pPr>
              <a:lnSpc>
                <a:spcPct val="100000"/>
              </a:lnSpc>
            </a:pPr>
            <a:r>
              <a:rPr lang="de-AT" i="1" dirty="0" smtClean="0"/>
              <a:t>Deliktsfähigkeit: </a:t>
            </a:r>
            <a:r>
              <a:rPr lang="de-AT" dirty="0" smtClean="0"/>
              <a:t>Als Deliktsunfähig gilt, wer dauernd des Vernunftgebrauches entbehrt (c. 1322) oder wer bei Verletzung eines Gesetzes das 16. Lebensjahr noch nicht vollendet hat (c. 1323 n. 1).</a:t>
            </a:r>
          </a:p>
          <a:p>
            <a:pPr>
              <a:lnSpc>
                <a:spcPct val="100000"/>
              </a:lnSpc>
            </a:pPr>
            <a:r>
              <a:rPr lang="de-AT" b="1" i="1" dirty="0" smtClean="0"/>
              <a:t>3.2. Der Wohnsitz: </a:t>
            </a:r>
            <a:r>
              <a:rPr lang="de-AT" dirty="0" smtClean="0"/>
              <a:t>Kirchlichen Wohnsitz hat man nicht im Bereich der politischen Gemeinde, sondern in der Pfarre </a:t>
            </a:r>
            <a:r>
              <a:rPr lang="de-AT" i="1" dirty="0" smtClean="0"/>
              <a:t>(Pfarrwohnsitz) </a:t>
            </a:r>
            <a:r>
              <a:rPr lang="de-AT" dirty="0" smtClean="0"/>
              <a:t>bzw. in einer Diözese </a:t>
            </a:r>
            <a:r>
              <a:rPr lang="de-AT" i="1" dirty="0" smtClean="0"/>
              <a:t>(Diözesanwohnsitz).</a:t>
            </a:r>
          </a:p>
          <a:p>
            <a:pPr>
              <a:lnSpc>
                <a:spcPct val="100000"/>
              </a:lnSpc>
            </a:pPr>
            <a:r>
              <a:rPr lang="de-AT" i="1" dirty="0" smtClean="0"/>
              <a:t>Gesetzlicher Wohnsitz: </a:t>
            </a:r>
            <a:r>
              <a:rPr lang="de-AT" dirty="0" smtClean="0"/>
              <a:t>Minderjährige teilen den Wohnsitz bzw. Quasiwohnsitz dessen, dessen Gewalt sie unterliegen. Nach der Kindheit kann eventuell ein eigener WS begründet werden (c. 105 § 1). Ehegatten haben einen gemeinsamen Wohnsitz oder Quasiwohnsitz (c. 104).</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4</a:t>
            </a:fld>
            <a:endParaRPr lang="de-DE"/>
          </a:p>
        </p:txBody>
      </p:sp>
    </p:spTree>
    <p:extLst>
      <p:ext uri="{BB962C8B-B14F-4D97-AF65-F5344CB8AC3E}">
        <p14:creationId xmlns:p14="http://schemas.microsoft.com/office/powerpoint/2010/main" val="245151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052736"/>
            <a:ext cx="6472808" cy="973832"/>
          </a:xfrm>
        </p:spPr>
        <p:txBody>
          <a:bodyPr>
            <a:normAutofit/>
          </a:bodyPr>
          <a:lstStyle/>
          <a:p>
            <a:r>
              <a:rPr lang="de-AT" sz="1800" b="1" dirty="0"/>
              <a:t>Allgemeines </a:t>
            </a:r>
            <a:r>
              <a:rPr lang="de-AT" sz="1800" b="1" dirty="0" smtClean="0"/>
              <a:t>Personenrecht</a:t>
            </a:r>
            <a:r>
              <a:rPr lang="de-AT" sz="1800" dirty="0" smtClean="0"/>
              <a:t/>
            </a:r>
            <a:br>
              <a:rPr lang="de-AT" sz="1800" dirty="0" smtClean="0"/>
            </a:br>
            <a:r>
              <a:rPr lang="de-AT" sz="1400" b="1" dirty="0"/>
              <a:t>3. Rechtlich erhebliche Umstände natürlicher Personen</a:t>
            </a:r>
            <a:endParaRPr lang="de-DE" sz="1400" dirty="0"/>
          </a:p>
        </p:txBody>
      </p:sp>
      <p:sp>
        <p:nvSpPr>
          <p:cNvPr id="3" name="Inhaltsplatzhalter 2"/>
          <p:cNvSpPr>
            <a:spLocks noGrp="1"/>
          </p:cNvSpPr>
          <p:nvPr>
            <p:ph idx="1"/>
          </p:nvPr>
        </p:nvSpPr>
        <p:spPr/>
        <p:txBody>
          <a:bodyPr/>
          <a:lstStyle/>
          <a:p>
            <a:pPr>
              <a:lnSpc>
                <a:spcPct val="100000"/>
              </a:lnSpc>
            </a:pPr>
            <a:r>
              <a:rPr lang="de-AT" b="1" i="1" dirty="0" smtClean="0"/>
              <a:t>3.3. Die Blutsverwandtschaft: </a:t>
            </a:r>
            <a:r>
              <a:rPr lang="de-AT" dirty="0" smtClean="0"/>
              <a:t>Währen der alte CIC sich noch der germanischen Zählung bediente, folgt der CIC 1983 der </a:t>
            </a:r>
            <a:r>
              <a:rPr lang="de-AT" i="1" dirty="0" smtClean="0"/>
              <a:t>römischen Zählung</a:t>
            </a:r>
            <a:r>
              <a:rPr lang="de-AT" dirty="0" smtClean="0"/>
              <a:t>. Grundsätze: tot </a:t>
            </a:r>
            <a:r>
              <a:rPr lang="de-AT" dirty="0" err="1" smtClean="0"/>
              <a:t>gradus</a:t>
            </a:r>
            <a:r>
              <a:rPr lang="de-AT" dirty="0" smtClean="0"/>
              <a:t>, </a:t>
            </a:r>
            <a:r>
              <a:rPr lang="de-AT" dirty="0" err="1" smtClean="0"/>
              <a:t>quot</a:t>
            </a:r>
            <a:r>
              <a:rPr lang="de-AT" dirty="0" smtClean="0"/>
              <a:t> </a:t>
            </a:r>
            <a:r>
              <a:rPr lang="de-AT" dirty="0" err="1" smtClean="0"/>
              <a:t>generationes</a:t>
            </a:r>
            <a:r>
              <a:rPr lang="de-AT" dirty="0" smtClean="0"/>
              <a:t> bei der Zählung in gerader Linie; bei der Verwandtschaft in der Seitenlinie werden beide Linie die zum Stammvater führen gezählt unter Abzug des gemeinsamen Stammvaters. </a:t>
            </a:r>
          </a:p>
          <a:p>
            <a:pPr>
              <a:lnSpc>
                <a:spcPct val="100000"/>
              </a:lnSpc>
            </a:pPr>
            <a:r>
              <a:rPr lang="de-AT" dirty="0" smtClean="0"/>
              <a:t>Ein </a:t>
            </a:r>
            <a:r>
              <a:rPr lang="de-AT" i="1" dirty="0" smtClean="0"/>
              <a:t>Ehehindernis der Blutsverwandtschaft </a:t>
            </a:r>
            <a:r>
              <a:rPr lang="de-AT" dirty="0" smtClean="0"/>
              <a:t>besteht in gerader Linie unbeschränkt, in der Seitenlinie bis zum 4. Grad (indispensabel bis zum 2. Grad).</a:t>
            </a:r>
          </a:p>
          <a:p>
            <a:pPr indent="0">
              <a:lnSpc>
                <a:spcPct val="100000"/>
              </a:lnSpc>
              <a:buNone/>
            </a:pP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5</a:t>
            </a:fld>
            <a:endParaRPr lang="de-DE"/>
          </a:p>
        </p:txBody>
      </p:sp>
    </p:spTree>
    <p:extLst>
      <p:ext uri="{BB962C8B-B14F-4D97-AF65-F5344CB8AC3E}">
        <p14:creationId xmlns:p14="http://schemas.microsoft.com/office/powerpoint/2010/main" val="4545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1124744"/>
            <a:ext cx="6440760" cy="856456"/>
          </a:xfrm>
        </p:spPr>
        <p:txBody>
          <a:bodyPr>
            <a:normAutofit/>
          </a:bodyPr>
          <a:lstStyle/>
          <a:p>
            <a:r>
              <a:rPr lang="de-AT" sz="1800" b="1" dirty="0"/>
              <a:t>Allgemeines </a:t>
            </a:r>
            <a:r>
              <a:rPr lang="de-AT" sz="1800" b="1" dirty="0" smtClean="0"/>
              <a:t>Personenrecht</a:t>
            </a:r>
            <a:r>
              <a:rPr lang="de-AT" sz="1800" dirty="0" smtClean="0"/>
              <a:t/>
            </a:r>
            <a:br>
              <a:rPr lang="de-AT" sz="1800" dirty="0" smtClean="0"/>
            </a:br>
            <a:r>
              <a:rPr lang="de-AT" sz="1400" b="1" dirty="0"/>
              <a:t>3. Rechtlich erhebliche Umstände natürlicher Personen</a:t>
            </a:r>
            <a:endParaRPr lang="de-DE" sz="1400" dirty="0"/>
          </a:p>
        </p:txBody>
      </p:sp>
      <p:sp>
        <p:nvSpPr>
          <p:cNvPr id="3" name="Inhaltsplatzhalter 2"/>
          <p:cNvSpPr>
            <a:spLocks noGrp="1"/>
          </p:cNvSpPr>
          <p:nvPr>
            <p:ph idx="1"/>
          </p:nvPr>
        </p:nvSpPr>
        <p:spPr/>
        <p:txBody>
          <a:bodyPr>
            <a:normAutofit lnSpcReduction="10000"/>
          </a:bodyPr>
          <a:lstStyle/>
          <a:p>
            <a:pPr>
              <a:lnSpc>
                <a:spcPct val="100000"/>
              </a:lnSpc>
            </a:pPr>
            <a:r>
              <a:rPr lang="de-AT" b="1" i="1" dirty="0" smtClean="0"/>
              <a:t>3.4. Die Schwägerschaft: </a:t>
            </a:r>
            <a:r>
              <a:rPr lang="de-AT" dirty="0" smtClean="0"/>
              <a:t>entsteht aus einer gültigen Ehe. Besteht zwischen dem Mann und den Blutsverwandten der Frau bzw. umgekehrt (c. 109 § 1). Im gleichen Grad in dem jemand mit dem Mann blutsverwandt ist, ist er mit der Frau verschwägert (und umgekehrt).</a:t>
            </a:r>
          </a:p>
          <a:p>
            <a:pPr>
              <a:lnSpc>
                <a:spcPct val="100000"/>
              </a:lnSpc>
            </a:pPr>
            <a:r>
              <a:rPr lang="de-AT" b="1" i="1" dirty="0" smtClean="0"/>
              <a:t>3.5. Die zivile Verwandtschaft aufgrund von Adoption: </a:t>
            </a:r>
            <a:r>
              <a:rPr lang="de-AT" dirty="0" smtClean="0"/>
              <a:t>im kirchlichen Bereich wird die staatliche Adoption anerkannt. Es Treten jedoch nicht alle Rechtsfolgen ein, die ansonsten mit einem Eltern- Kind-Verhältnis verbunden sind: es entstehen nicht die EH der Blutsverwandtschaft, der Schwägerschaft u. der öffentlichen Ehrbarkeit.</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6</a:t>
            </a:fld>
            <a:endParaRPr lang="de-DE"/>
          </a:p>
        </p:txBody>
      </p:sp>
    </p:spTree>
    <p:extLst>
      <p:ext uri="{BB962C8B-B14F-4D97-AF65-F5344CB8AC3E}">
        <p14:creationId xmlns:p14="http://schemas.microsoft.com/office/powerpoint/2010/main" val="233214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75656" y="1124744"/>
            <a:ext cx="6368752" cy="856456"/>
          </a:xfrm>
        </p:spPr>
        <p:txBody>
          <a:bodyPr>
            <a:normAutofit fontScale="90000"/>
          </a:bodyPr>
          <a:lstStyle/>
          <a:p>
            <a:r>
              <a:rPr lang="de-AT" sz="2000" b="1" dirty="0"/>
              <a:t>Allgemeines Personenrecht</a:t>
            </a:r>
            <a:r>
              <a:rPr lang="de-AT" sz="2400" dirty="0"/>
              <a:t/>
            </a:r>
            <a:br>
              <a:rPr lang="de-AT" sz="2400" dirty="0"/>
            </a:br>
            <a:r>
              <a:rPr lang="de-AT" sz="1600" b="1" dirty="0"/>
              <a:t>3. Rechtlich erhebliche Umstände natürlicher Personen</a:t>
            </a:r>
            <a:endParaRPr lang="de-DE" sz="1600" dirty="0"/>
          </a:p>
        </p:txBody>
      </p:sp>
      <p:sp>
        <p:nvSpPr>
          <p:cNvPr id="3" name="Inhaltsplatzhalter 2"/>
          <p:cNvSpPr>
            <a:spLocks noGrp="1"/>
          </p:cNvSpPr>
          <p:nvPr>
            <p:ph idx="1"/>
          </p:nvPr>
        </p:nvSpPr>
        <p:spPr/>
        <p:txBody>
          <a:bodyPr>
            <a:normAutofit lnSpcReduction="10000"/>
          </a:bodyPr>
          <a:lstStyle/>
          <a:p>
            <a:pPr>
              <a:lnSpc>
                <a:spcPct val="100000"/>
              </a:lnSpc>
            </a:pPr>
            <a:r>
              <a:rPr lang="de-AT" b="1" i="1" dirty="0" smtClean="0"/>
              <a:t>3.6. Der Ritus:  </a:t>
            </a:r>
            <a:r>
              <a:rPr lang="de-AT" dirty="0" smtClean="0"/>
              <a:t>Die </a:t>
            </a:r>
            <a:r>
              <a:rPr lang="de-AT" i="1" dirty="0" err="1" smtClean="0"/>
              <a:t>Rituszugehörigkeit</a:t>
            </a:r>
            <a:r>
              <a:rPr lang="de-AT" i="1" dirty="0" smtClean="0"/>
              <a:t> </a:t>
            </a:r>
            <a:r>
              <a:rPr lang="de-AT" dirty="0" smtClean="0"/>
              <a:t>wird durch die Taufe begründet: a)wenn beide Eltern einem Ritus angehören; b) wenn beide Eltern verschiedenen Riten angehören, dann dem Ritus des Elternteiles, auf den sich beide Eltern geeinigt haben; c) bei fehlender Einigung wird das Kind in den Ritus des Vaters eingeschrieben; d) wenn der Täufling bereits das 14. LJ vollendet hat, kann er den Ritus frei wählen.</a:t>
            </a:r>
          </a:p>
          <a:p>
            <a:pPr>
              <a:lnSpc>
                <a:spcPct val="100000"/>
              </a:lnSpc>
            </a:pPr>
            <a:r>
              <a:rPr lang="de-AT" i="1" dirty="0" err="1" smtClean="0"/>
              <a:t>Rituswechsel</a:t>
            </a:r>
            <a:r>
              <a:rPr lang="de-AT" i="1" dirty="0" smtClean="0"/>
              <a:t>: </a:t>
            </a:r>
            <a:r>
              <a:rPr lang="de-AT" dirty="0" smtClean="0"/>
              <a:t>Nur zulässig a) für Ehegatten, wenn einer der beiden in den Ritus des Partners überwechseln möchte; b) für deren Kinder (bis 14 J.), um die </a:t>
            </a:r>
            <a:r>
              <a:rPr lang="de-AT" dirty="0" err="1" smtClean="0"/>
              <a:t>Rituseinheit</a:t>
            </a:r>
            <a:r>
              <a:rPr lang="de-AT" dirty="0" smtClean="0"/>
              <a:t> in der Familie zu ermöglichen; c) mit Erlaubnis des Apostolischen Stuhles.</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7</a:t>
            </a:fld>
            <a:endParaRPr lang="de-DE"/>
          </a:p>
        </p:txBody>
      </p:sp>
    </p:spTree>
    <p:extLst>
      <p:ext uri="{BB962C8B-B14F-4D97-AF65-F5344CB8AC3E}">
        <p14:creationId xmlns:p14="http://schemas.microsoft.com/office/powerpoint/2010/main" val="158274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Allgemeines Personenrecht</a:t>
            </a:r>
            <a:r>
              <a:rPr lang="de-AT" sz="1800" dirty="0"/>
              <a:t/>
            </a:r>
            <a:br>
              <a:rPr lang="de-AT" sz="1800" dirty="0"/>
            </a:br>
            <a:r>
              <a:rPr lang="de-AT" sz="1400" b="1" dirty="0"/>
              <a:t>4</a:t>
            </a:r>
            <a:r>
              <a:rPr lang="de-AT" sz="1400" b="1" dirty="0" smtClean="0"/>
              <a:t>. Das Recht der juristischen Person</a:t>
            </a:r>
            <a:endParaRPr lang="de-DE" sz="1400" b="1" dirty="0"/>
          </a:p>
        </p:txBody>
      </p:sp>
      <p:sp>
        <p:nvSpPr>
          <p:cNvPr id="3" name="Inhaltsplatzhalter 2"/>
          <p:cNvSpPr>
            <a:spLocks noGrp="1"/>
          </p:cNvSpPr>
          <p:nvPr>
            <p:ph idx="1"/>
          </p:nvPr>
        </p:nvSpPr>
        <p:spPr/>
        <p:txBody>
          <a:bodyPr>
            <a:normAutofit lnSpcReduction="10000"/>
          </a:bodyPr>
          <a:lstStyle/>
          <a:p>
            <a:pPr>
              <a:lnSpc>
                <a:spcPct val="100000"/>
              </a:lnSpc>
            </a:pPr>
            <a:r>
              <a:rPr lang="de-AT" b="1" i="1" dirty="0" smtClean="0"/>
              <a:t>4.1. Theoretische Begründung der Rechtspersönlichkeit: </a:t>
            </a:r>
            <a:r>
              <a:rPr lang="de-AT" i="1" dirty="0" smtClean="0"/>
              <a:t>a) Fiktionstheorie (</a:t>
            </a:r>
            <a:r>
              <a:rPr lang="de-AT" i="1" dirty="0" err="1" smtClean="0"/>
              <a:t>Savigny</a:t>
            </a:r>
            <a:r>
              <a:rPr lang="de-AT" i="1" dirty="0" smtClean="0"/>
              <a:t>):  </a:t>
            </a:r>
            <a:r>
              <a:rPr lang="de-AT" dirty="0" smtClean="0"/>
              <a:t>Juristische Person ist eine bloß gedachte, fingierte Rechtspersönlichkeit, ein bloßes Konstrukt des Gesetzgebers. </a:t>
            </a:r>
            <a:r>
              <a:rPr lang="de-AT" i="1" dirty="0" smtClean="0"/>
              <a:t>b) Theorie der realen Verbandspersönlichkeit (Gierke): </a:t>
            </a:r>
            <a:r>
              <a:rPr lang="de-AT" dirty="0" smtClean="0"/>
              <a:t>Juristische Person ist ein wirklich existierendes Gebilde, das vom Recht nicht erst geschaffen, sondern vorgefunden und von diesem in seiner sozialen Funktion näher normiert wurde. </a:t>
            </a:r>
            <a:r>
              <a:rPr lang="de-AT" i="1" dirty="0" smtClean="0"/>
              <a:t>c) Interessentheorie: </a:t>
            </a:r>
            <a:r>
              <a:rPr lang="de-AT" dirty="0" smtClean="0"/>
              <a:t>Versucht die jur. Person aus ihrem Sinn und Zweck zu erklären. Wenn mehrere Menschen gleichartige Interessen verfolgen, kann sich daraus eine Interessenseinheit bilden, welche von den Einzelinteressen verschieden ist.</a:t>
            </a:r>
            <a:endParaRPr lang="de-DE" i="1" dirty="0"/>
          </a:p>
        </p:txBody>
      </p:sp>
      <p:sp>
        <p:nvSpPr>
          <p:cNvPr id="4" name="Foliennummernplatzhalter 3"/>
          <p:cNvSpPr>
            <a:spLocks noGrp="1"/>
          </p:cNvSpPr>
          <p:nvPr>
            <p:ph type="sldNum" sz="quarter" idx="12"/>
          </p:nvPr>
        </p:nvSpPr>
        <p:spPr/>
        <p:txBody>
          <a:bodyPr/>
          <a:lstStyle/>
          <a:p>
            <a:fld id="{D3603ADB-2833-40ED-A2EC-BD84CE420308}" type="slidenum">
              <a:rPr lang="de-DE" smtClean="0"/>
              <a:t>8</a:t>
            </a:fld>
            <a:endParaRPr lang="de-DE"/>
          </a:p>
        </p:txBody>
      </p:sp>
    </p:spTree>
    <p:extLst>
      <p:ext uri="{BB962C8B-B14F-4D97-AF65-F5344CB8AC3E}">
        <p14:creationId xmlns:p14="http://schemas.microsoft.com/office/powerpoint/2010/main" val="134280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Allgemeines Personenrecht</a:t>
            </a:r>
            <a:r>
              <a:rPr lang="de-AT" sz="2400" dirty="0"/>
              <a:t/>
            </a:r>
            <a:br>
              <a:rPr lang="de-AT" sz="2400" dirty="0"/>
            </a:br>
            <a:r>
              <a:rPr lang="de-AT" sz="1400" b="1" dirty="0"/>
              <a:t>4. Das Recht der juristischen Person</a:t>
            </a:r>
            <a:endParaRPr lang="de-DE" sz="1400" dirty="0"/>
          </a:p>
        </p:txBody>
      </p:sp>
      <p:sp>
        <p:nvSpPr>
          <p:cNvPr id="3" name="Inhaltsplatzhalter 2"/>
          <p:cNvSpPr>
            <a:spLocks noGrp="1"/>
          </p:cNvSpPr>
          <p:nvPr>
            <p:ph idx="1"/>
          </p:nvPr>
        </p:nvSpPr>
        <p:spPr/>
        <p:txBody>
          <a:bodyPr/>
          <a:lstStyle/>
          <a:p>
            <a:pPr>
              <a:lnSpc>
                <a:spcPct val="100000"/>
              </a:lnSpc>
            </a:pPr>
            <a:r>
              <a:rPr lang="de-AT" b="1" i="1" dirty="0" smtClean="0"/>
              <a:t>4.2. Arten der juristischen Person: </a:t>
            </a:r>
            <a:r>
              <a:rPr lang="de-AT" dirty="0" smtClean="0"/>
              <a:t>Jede jur. Person hat eine materielle Grundlage, eine Mehrheit physischer Personen oder eine Gesamtheit von Sachen.</a:t>
            </a:r>
          </a:p>
          <a:p>
            <a:pPr>
              <a:lnSpc>
                <a:spcPct val="100000"/>
              </a:lnSpc>
            </a:pPr>
            <a:r>
              <a:rPr lang="de-AT" i="1" dirty="0" smtClean="0"/>
              <a:t>Körperschaften: </a:t>
            </a:r>
            <a:r>
              <a:rPr lang="de-AT" dirty="0" smtClean="0"/>
              <a:t>= eine zum Zweck bestimmter Aufgaben verbundene Personenmehrheit ( Kardinalskollegium, Dom- u. Stiftskapitel, Orden usw.)</a:t>
            </a:r>
          </a:p>
          <a:p>
            <a:pPr>
              <a:lnSpc>
                <a:spcPct val="100000"/>
              </a:lnSpc>
            </a:pPr>
            <a:r>
              <a:rPr lang="de-AT" i="1" dirty="0" smtClean="0"/>
              <a:t>Anstalten und Stiftungen: </a:t>
            </a:r>
            <a:r>
              <a:rPr lang="de-AT" dirty="0" smtClean="0"/>
              <a:t>Eine aus Sachen und </a:t>
            </a:r>
            <a:r>
              <a:rPr lang="de-AT" dirty="0" err="1" smtClean="0"/>
              <a:t>vermögenswerten</a:t>
            </a:r>
            <a:r>
              <a:rPr lang="de-AT" dirty="0" smtClean="0"/>
              <a:t> Gütern bestehende Einrichtung, die durch den Willen des Begründers oder Stifters Zwecken der Gemeinschaft zu dienen hat (Kirchen-stiftung, Pfründenstiftung, Seminare, </a:t>
            </a:r>
            <a:r>
              <a:rPr lang="de-AT" dirty="0" err="1" smtClean="0"/>
              <a:t>Messtiftung</a:t>
            </a:r>
            <a:r>
              <a:rPr lang="de-AT" dirty="0" smtClean="0"/>
              <a:t>).</a:t>
            </a:r>
            <a:endParaRPr lang="de-DE" dirty="0"/>
          </a:p>
        </p:txBody>
      </p:sp>
      <p:sp>
        <p:nvSpPr>
          <p:cNvPr id="4" name="Foliennummernplatzhalter 3"/>
          <p:cNvSpPr>
            <a:spLocks noGrp="1"/>
          </p:cNvSpPr>
          <p:nvPr>
            <p:ph type="sldNum" sz="quarter" idx="12"/>
          </p:nvPr>
        </p:nvSpPr>
        <p:spPr/>
        <p:txBody>
          <a:bodyPr/>
          <a:lstStyle/>
          <a:p>
            <a:fld id="{D3603ADB-2833-40ED-A2EC-BD84CE420308}" type="slidenum">
              <a:rPr lang="de-DE" smtClean="0"/>
              <a:t>9</a:t>
            </a:fld>
            <a:endParaRPr lang="de-DE"/>
          </a:p>
        </p:txBody>
      </p:sp>
    </p:spTree>
    <p:extLst>
      <p:ext uri="{BB962C8B-B14F-4D97-AF65-F5344CB8AC3E}">
        <p14:creationId xmlns:p14="http://schemas.microsoft.com/office/powerpoint/2010/main" val="3182063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g">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0</TotalTime>
  <Words>2741</Words>
  <Application>Microsoft Office PowerPoint</Application>
  <PresentationFormat>Bildschirmpräsentation (4:3)</PresentationFormat>
  <Paragraphs>114</Paragraphs>
  <Slides>26</Slides>
  <Notes>0</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Couture</vt:lpstr>
      <vt:lpstr>Allgemeines Personenrecht 1. Mitgliedschaft in der Kirche </vt:lpstr>
      <vt:lpstr>Allgemeines Personenrecht 2. Personenbegriff des kanonischen Rechts </vt:lpstr>
      <vt:lpstr>Allgemeines Personenrecht 3. Rechtlich erhebliche Umstände natürlicher Personen</vt:lpstr>
      <vt:lpstr>Allgemeines Personenrecht 3. Rechtlich erhebliche Umstände natürlicher Personen</vt:lpstr>
      <vt:lpstr>Allgemeines Personenrecht 3. Rechtlich erhebliche Umstände natürlicher Personen</vt:lpstr>
      <vt:lpstr>Allgemeines Personenrecht 3. Rechtlich erhebliche Umstände natürlicher Personen</vt:lpstr>
      <vt:lpstr>Allgemeines Personenrecht 3. Rechtlich erhebliche Umstände natürlicher Personen</vt:lpstr>
      <vt:lpstr>Allgemeines Personenrecht 4. Das Recht der juristischen Person</vt:lpstr>
      <vt:lpstr>Allgemeines Personenrecht 4. Das Recht der juristischen Person</vt:lpstr>
      <vt:lpstr>Allgemeines Personenrecht 4. Das Recht der juristischen Person</vt:lpstr>
      <vt:lpstr>Allgemeines Personenrecht 4. Das Recht der juristischen Person</vt:lpstr>
      <vt:lpstr>Allgemeines Personenrecht 4. Das Recht der juristischen Person</vt:lpstr>
      <vt:lpstr>Allgemeines Personenrecht 4. Das Recht der juristischen Person</vt:lpstr>
      <vt:lpstr>Allgemeines Personenrecht 4. Das Recht der juristischen Person</vt:lpstr>
      <vt:lpstr>Allgemeines Personenrecht 5. Die Kirchliche ReGierungsgewalt und das kirchliche Ämterrecht</vt:lpstr>
      <vt:lpstr>Allgemeines Personenrecht 5. Die Kirchliche ReGierungsgewalt und das kirchliche Ämterrecht</vt:lpstr>
      <vt:lpstr>Allgemeines Personenrecht 5. Die Kirchliche ReGierungsgewalt und das kirchliche Ämterrecht</vt:lpstr>
      <vt:lpstr>Allgemeines Personenrecht 5. Die Kirchliche ReGierungsgewalt und das kirchliche Ämterrecht</vt:lpstr>
      <vt:lpstr>Allgemeines Personenrecht 5. Die Kirchliche ReGierungsgewalt und das kirchliche Ämterrecht</vt:lpstr>
      <vt:lpstr>Allgemeines Personenrecht 5. Die Kirchliche ReGierungsgewalt und das kirchliche Ämterrecht</vt:lpstr>
      <vt:lpstr>Allgemeines Personenrecht 5. Die Kirchliche ReGierungsgewalt und das kirchliche Ämterrecht</vt:lpstr>
      <vt:lpstr>Allgemeines Personenrecht 5. Die Kirchliche ReGierungsgewalt und das kirchliche Ämterrecht</vt:lpstr>
      <vt:lpstr>Allgemeines Personenrecht 5. Die Kirchliche ReGierungsgewalt und das kirchliche Ämterrecht</vt:lpstr>
      <vt:lpstr>Allgemeines Personenrecht 5. Die Kirchliche ReGierungsgewalt und das kirchliche Ämterrecht</vt:lpstr>
      <vt:lpstr>Allgemeines Personenrecht 6. Die Rechtlichen Wirkungen der Zeit</vt:lpstr>
      <vt:lpstr>Allgemeines Personenrecht 6. Die Rechtlichen Wirkungen der Zeit</vt:lpstr>
    </vt:vector>
  </TitlesOfParts>
  <Company>Universität Salzburg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Allgemeines Personenrecht</dc:title>
  <dc:creator>RINNERTHALER, Alfred</dc:creator>
  <cp:lastModifiedBy>RINNERTHALER, Alfred</cp:lastModifiedBy>
  <cp:revision>42</cp:revision>
  <dcterms:created xsi:type="dcterms:W3CDTF">2013-03-01T11:01:20Z</dcterms:created>
  <dcterms:modified xsi:type="dcterms:W3CDTF">2013-03-05T15:02:09Z</dcterms:modified>
</cp:coreProperties>
</file>