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pdf" ContentType="application/pdf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9E62D5-669C-486E-B719-B42A40654FFD}" type="datetimeFigureOut">
              <a:rPr lang="de-AT" smtClean="0"/>
              <a:t>30.03.2012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395E35-F7DF-42F9-8530-68395F70B708}" type="slidenum">
              <a:rPr lang="de-AT" smtClean="0"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95E35-F7DF-42F9-8530-68395F70B708}" type="slidenum">
              <a:rPr lang="de-AT" smtClean="0"/>
              <a:t>1</a:t>
            </a:fld>
            <a:endParaRPr lang="de-A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AT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00549-4825-FF49-8C70-311FCACFE1E6}" type="datetimeFigureOut">
              <a:rPr lang="en-US"/>
              <a:pPr/>
              <a:t>3/30/2012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3821-26CB-804F-8ED6-AB630197C94C}" type="slidenum">
              <a:rPr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AT"/>
              <a:t>Click to edit Master text styles</a:t>
            </a:r>
          </a:p>
          <a:p>
            <a:pPr lvl="1"/>
            <a:r>
              <a:rPr lang="de-AT"/>
              <a:t>Second level</a:t>
            </a:r>
          </a:p>
          <a:p>
            <a:pPr lvl="2"/>
            <a:r>
              <a:rPr lang="de-AT"/>
              <a:t>Third level</a:t>
            </a:r>
          </a:p>
          <a:p>
            <a:pPr lvl="3"/>
            <a:r>
              <a:rPr lang="de-AT"/>
              <a:t>Fourth level</a:t>
            </a:r>
          </a:p>
          <a:p>
            <a:pPr lvl="4"/>
            <a:r>
              <a:rPr lang="de-A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00549-4825-FF49-8C70-311FCACFE1E6}" type="datetimeFigureOut">
              <a:rPr lang="en-US"/>
              <a:pPr/>
              <a:t>3/30/2012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3821-26CB-804F-8ED6-AB630197C94C}" type="slidenum">
              <a:rPr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A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AT"/>
              <a:t>Click to edit Master text styles</a:t>
            </a:r>
          </a:p>
          <a:p>
            <a:pPr lvl="1"/>
            <a:r>
              <a:rPr lang="de-AT"/>
              <a:t>Second level</a:t>
            </a:r>
          </a:p>
          <a:p>
            <a:pPr lvl="2"/>
            <a:r>
              <a:rPr lang="de-AT"/>
              <a:t>Third level</a:t>
            </a:r>
          </a:p>
          <a:p>
            <a:pPr lvl="3"/>
            <a:r>
              <a:rPr lang="de-AT"/>
              <a:t>Fourth level</a:t>
            </a:r>
          </a:p>
          <a:p>
            <a:pPr lvl="4"/>
            <a:r>
              <a:rPr lang="de-A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00549-4825-FF49-8C70-311FCACFE1E6}" type="datetimeFigureOut">
              <a:rPr lang="en-US"/>
              <a:pPr/>
              <a:t>3/30/2012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3821-26CB-804F-8ED6-AB630197C94C}" type="slidenum">
              <a:rPr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AT"/>
              <a:t>Click to edit Master text styles</a:t>
            </a:r>
          </a:p>
          <a:p>
            <a:pPr lvl="1"/>
            <a:r>
              <a:rPr lang="de-AT"/>
              <a:t>Second level</a:t>
            </a:r>
          </a:p>
          <a:p>
            <a:pPr lvl="2"/>
            <a:r>
              <a:rPr lang="de-AT"/>
              <a:t>Third level</a:t>
            </a:r>
          </a:p>
          <a:p>
            <a:pPr lvl="3"/>
            <a:r>
              <a:rPr lang="de-AT"/>
              <a:t>Fourth level</a:t>
            </a:r>
          </a:p>
          <a:p>
            <a:pPr lvl="4"/>
            <a:r>
              <a:rPr lang="de-A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00549-4825-FF49-8C70-311FCACFE1E6}" type="datetimeFigureOut">
              <a:rPr lang="en-US"/>
              <a:pPr/>
              <a:t>3/30/2012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3821-26CB-804F-8ED6-AB630197C94C}" type="slidenum">
              <a:rPr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A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AT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00549-4825-FF49-8C70-311FCACFE1E6}" type="datetimeFigureOut">
              <a:rPr lang="en-US"/>
              <a:pPr/>
              <a:t>3/30/2012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3821-26CB-804F-8ED6-AB630197C94C}" type="slidenum">
              <a:rPr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/>
              <a:t>Click to edit Master text styles</a:t>
            </a:r>
          </a:p>
          <a:p>
            <a:pPr lvl="1"/>
            <a:r>
              <a:rPr lang="de-AT"/>
              <a:t>Second level</a:t>
            </a:r>
          </a:p>
          <a:p>
            <a:pPr lvl="2"/>
            <a:r>
              <a:rPr lang="de-AT"/>
              <a:t>Third level</a:t>
            </a:r>
          </a:p>
          <a:p>
            <a:pPr lvl="3"/>
            <a:r>
              <a:rPr lang="de-AT"/>
              <a:t>Fourth level</a:t>
            </a:r>
          </a:p>
          <a:p>
            <a:pPr lvl="4"/>
            <a:r>
              <a:rPr lang="de-AT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/>
              <a:t>Click to edit Master text styles</a:t>
            </a:r>
          </a:p>
          <a:p>
            <a:pPr lvl="1"/>
            <a:r>
              <a:rPr lang="de-AT"/>
              <a:t>Second level</a:t>
            </a:r>
          </a:p>
          <a:p>
            <a:pPr lvl="2"/>
            <a:r>
              <a:rPr lang="de-AT"/>
              <a:t>Third level</a:t>
            </a:r>
          </a:p>
          <a:p>
            <a:pPr lvl="3"/>
            <a:r>
              <a:rPr lang="de-AT"/>
              <a:t>Fourth level</a:t>
            </a:r>
          </a:p>
          <a:p>
            <a:pPr lvl="4"/>
            <a:r>
              <a:rPr lang="de-AT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00549-4825-FF49-8C70-311FCACFE1E6}" type="datetimeFigureOut">
              <a:rPr lang="en-US"/>
              <a:pPr/>
              <a:t>3/30/2012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3821-26CB-804F-8ED6-AB630197C94C}" type="slidenum">
              <a:rPr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A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/>
              <a:t>Click to edit Master text styles</a:t>
            </a:r>
          </a:p>
          <a:p>
            <a:pPr lvl="1"/>
            <a:r>
              <a:rPr lang="de-AT"/>
              <a:t>Second level</a:t>
            </a:r>
          </a:p>
          <a:p>
            <a:pPr lvl="2"/>
            <a:r>
              <a:rPr lang="de-AT"/>
              <a:t>Third level</a:t>
            </a:r>
          </a:p>
          <a:p>
            <a:pPr lvl="3"/>
            <a:r>
              <a:rPr lang="de-AT"/>
              <a:t>Fourth level</a:t>
            </a:r>
          </a:p>
          <a:p>
            <a:pPr lvl="4"/>
            <a:r>
              <a:rPr lang="de-AT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/>
              <a:t>Click to edit Master text styles</a:t>
            </a:r>
          </a:p>
          <a:p>
            <a:pPr lvl="1"/>
            <a:r>
              <a:rPr lang="de-AT"/>
              <a:t>Second level</a:t>
            </a:r>
          </a:p>
          <a:p>
            <a:pPr lvl="2"/>
            <a:r>
              <a:rPr lang="de-AT"/>
              <a:t>Third level</a:t>
            </a:r>
          </a:p>
          <a:p>
            <a:pPr lvl="3"/>
            <a:r>
              <a:rPr lang="de-AT"/>
              <a:t>Fourth level</a:t>
            </a:r>
          </a:p>
          <a:p>
            <a:pPr lvl="4"/>
            <a:r>
              <a:rPr lang="de-AT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00549-4825-FF49-8C70-311FCACFE1E6}" type="datetimeFigureOut">
              <a:rPr lang="en-US"/>
              <a:pPr/>
              <a:t>3/30/2012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3821-26CB-804F-8ED6-AB630197C94C}" type="slidenum">
              <a:rPr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00549-4825-FF49-8C70-311FCACFE1E6}" type="datetimeFigureOut">
              <a:rPr lang="en-US"/>
              <a:pPr/>
              <a:t>3/30/2012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3821-26CB-804F-8ED6-AB630197C94C}" type="slidenum">
              <a:rPr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00549-4825-FF49-8C70-311FCACFE1E6}" type="datetimeFigureOut">
              <a:rPr lang="en-US"/>
              <a:pPr/>
              <a:t>3/30/2012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3821-26CB-804F-8ED6-AB630197C94C}" type="slidenum">
              <a:rPr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AT"/>
              <a:t>Click to edit Master text styles</a:t>
            </a:r>
          </a:p>
          <a:p>
            <a:pPr lvl="1"/>
            <a:r>
              <a:rPr lang="de-AT"/>
              <a:t>Second level</a:t>
            </a:r>
          </a:p>
          <a:p>
            <a:pPr lvl="2"/>
            <a:r>
              <a:rPr lang="de-AT"/>
              <a:t>Third level</a:t>
            </a:r>
          </a:p>
          <a:p>
            <a:pPr lvl="3"/>
            <a:r>
              <a:rPr lang="de-AT"/>
              <a:t>Fourth level</a:t>
            </a:r>
          </a:p>
          <a:p>
            <a:pPr lvl="4"/>
            <a:r>
              <a:rPr lang="de-AT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00549-4825-FF49-8C70-311FCACFE1E6}" type="datetimeFigureOut">
              <a:rPr lang="en-US"/>
              <a:pPr/>
              <a:t>3/30/2012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3821-26CB-804F-8ED6-AB630197C94C}" type="slidenum">
              <a:rPr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00549-4825-FF49-8C70-311FCACFE1E6}" type="datetimeFigureOut">
              <a:rPr lang="en-US"/>
              <a:pPr/>
              <a:t>3/30/2012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3821-26CB-804F-8ED6-AB630197C94C}" type="slidenum">
              <a:rPr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00549-4825-FF49-8C70-311FCACFE1E6}" type="datetimeFigureOut">
              <a:rPr lang="en-US"/>
              <a:pPr/>
              <a:t>3/30/2012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C3821-26CB-804F-8ED6-AB630197C94C}" type="slidenum">
              <a:rPr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4.pd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Summary of Cloud Computing (CC)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from the paper</a:t>
            </a:r>
          </a:p>
          <a:p>
            <a:r>
              <a:rPr lang="en-US"/>
              <a:t>Abovce the Clouds: A Berkeley View of Cloud Computing (Feb. 2009)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Spectrum of CC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477854"/>
            <a:ext cx="1586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storage model: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606" y="2573409"/>
            <a:ext cx="8792140" cy="322470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216518"/>
            <a:ext cx="224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Amazon Web Services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86423" y="2216518"/>
            <a:ext cx="1674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Microsoft Azure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97012" y="2216518"/>
            <a:ext cx="1910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Google AppEngine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Spectrum of CC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662520"/>
            <a:ext cx="2004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networking model: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700" y="2663425"/>
            <a:ext cx="9156700" cy="27559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7200" y="2216518"/>
            <a:ext cx="224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Amazon Web Services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86423" y="2216518"/>
            <a:ext cx="1674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Microsoft Azure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97012" y="2216518"/>
            <a:ext cx="1910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Google AppEngine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 10 Obstacles and Opportunities for CC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05085"/>
            <a:ext cx="8986116" cy="407472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74451" y="1873913"/>
            <a:ext cx="7328733" cy="1769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1) availability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814"/>
          </a:xfrm>
        </p:spPr>
        <p:txBody>
          <a:bodyPr/>
          <a:lstStyle/>
          <a:p>
            <a:r>
              <a:rPr lang="en-US"/>
              <a:t>down-time of dominant cloud providers is extremely low</a:t>
            </a:r>
          </a:p>
          <a:p>
            <a:r>
              <a:rPr lang="en-US"/>
              <a:t>but: cloud is a single point of failure; using multiple clouds (redundancy) is not an option today (incompatibility)</a:t>
            </a:r>
          </a:p>
          <a:p>
            <a:r>
              <a:rPr lang="en-US"/>
              <a:t>Distributed Denial of Service attacks: target shifted to cloud provider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2) data lock-in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814"/>
          </a:xfrm>
        </p:spPr>
        <p:txBody>
          <a:bodyPr/>
          <a:lstStyle/>
          <a:p>
            <a:r>
              <a:rPr lang="en-US"/>
              <a:t>clouds are currently proprietary</a:t>
            </a:r>
          </a:p>
          <a:p>
            <a:r>
              <a:rPr lang="en-US"/>
              <a:t>problem if more specific clouds are used</a:t>
            </a:r>
          </a:p>
          <a:p>
            <a:endParaRPr lang="en-US"/>
          </a:p>
          <a:p>
            <a:r>
              <a:rPr lang="en-US"/>
              <a:t>speculation: standard APIs not to be expected in the near future (5 years)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3) data confidentiality and auditability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814"/>
          </a:xfrm>
        </p:spPr>
        <p:txBody>
          <a:bodyPr/>
          <a:lstStyle/>
          <a:p>
            <a:r>
              <a:rPr lang="en-US"/>
              <a:t>technology perspective: encrypting data before placing it in a cloud may be even more secure than unencrypted data in a local data center</a:t>
            </a:r>
          </a:p>
          <a:p>
            <a:r>
              <a:rPr lang="en-US"/>
              <a:t>political perspective: laws that require customer/citizen data to be kept within national/EU boundaries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4) data </a:t>
            </a:r>
            <a:r>
              <a:rPr lang="en-US" b="1"/>
              <a:t>transfer bottlenecks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814"/>
          </a:xfrm>
        </p:spPr>
        <p:txBody>
          <a:bodyPr/>
          <a:lstStyle/>
          <a:p>
            <a:r>
              <a:rPr lang="en-US" b="1"/>
              <a:t>10 TB:</a:t>
            </a:r>
            <a:r>
              <a:rPr lang="en-US"/>
              <a:t/>
            </a:r>
            <a:br>
              <a:rPr lang="en-US"/>
            </a:br>
            <a:r>
              <a:rPr lang="en-US"/>
              <a:t>10 ∗ 10</a:t>
            </a:r>
            <a:r>
              <a:rPr lang="en-US" baseline="30000"/>
              <a:t>12</a:t>
            </a:r>
            <a:r>
              <a:rPr lang="en-US"/>
              <a:t> Bytes / (20 × 10</a:t>
            </a:r>
            <a:r>
              <a:rPr lang="en-US" baseline="30000"/>
              <a:t>6</a:t>
            </a:r>
            <a:r>
              <a:rPr lang="en-US"/>
              <a:t> bits/second) = (8 × 10</a:t>
            </a:r>
            <a:r>
              <a:rPr lang="en-US" baseline="30000"/>
              <a:t>13</a:t>
            </a:r>
            <a:r>
              <a:rPr lang="en-US"/>
              <a:t>)/(2 × 10</a:t>
            </a:r>
            <a:r>
              <a:rPr lang="en-US" baseline="30000"/>
              <a:t>7</a:t>
            </a:r>
            <a:r>
              <a:rPr lang="en-US"/>
              <a:t>) seconds = 4,000,000 seconds, which is more than </a:t>
            </a:r>
            <a:r>
              <a:rPr lang="en-US" b="1"/>
              <a:t>45 days</a:t>
            </a:r>
            <a:r>
              <a:rPr lang="en-US"/>
              <a:t> </a:t>
            </a:r>
          </a:p>
          <a:p>
            <a:r>
              <a:rPr lang="en-US"/>
              <a:t>remedy: express mailing of disks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5) performance unpredictibility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814"/>
          </a:xfrm>
        </p:spPr>
        <p:txBody>
          <a:bodyPr/>
          <a:lstStyle/>
          <a:p>
            <a:r>
              <a:rPr lang="en-US"/>
              <a:t>main memory: no problem</a:t>
            </a:r>
          </a:p>
          <a:p>
            <a:r>
              <a:rPr lang="en-US"/>
              <a:t>I/O: 16% variability</a:t>
            </a:r>
            <a:br>
              <a:rPr lang="en-US"/>
            </a:br>
            <a:r>
              <a:rPr lang="en-US"/>
              <a:t>remedy: flash memory</a:t>
            </a:r>
          </a:p>
          <a:p>
            <a:endParaRPr lang="en-US"/>
          </a:p>
          <a:p>
            <a:r>
              <a:rPr lang="en-US"/>
              <a:t>high performance computing: requires synchronized scheduling of tasks, which today's VMs and operating systems do not provide</a:t>
            </a:r>
          </a:p>
          <a:p>
            <a:r>
              <a:rPr lang="en-US"/>
              <a:t>remedy: "gang scheduling" for CC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6) scalable storage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814"/>
          </a:xfrm>
        </p:spPr>
        <p:txBody>
          <a:bodyPr/>
          <a:lstStyle/>
          <a:p>
            <a:r>
              <a:rPr lang="en-US"/>
              <a:t>problem: varying richness of query and storage API, of performance guarantees and the complexity of data structures</a:t>
            </a:r>
          </a:p>
          <a:p>
            <a:r>
              <a:rPr lang="en-US"/>
              <a:t>research opportunity: create CC storage system that overcomes these limitations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7) debugging in massively distributed systems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814"/>
          </a:xfrm>
        </p:spPr>
        <p:txBody>
          <a:bodyPr/>
          <a:lstStyle/>
          <a:p>
            <a:r>
              <a:rPr lang="en-US"/>
              <a:t>problem: bugs often cannot be reproduced in smaller configurations</a:t>
            </a:r>
          </a:p>
          <a:p>
            <a:r>
              <a:rPr lang="en-US"/>
              <a:t>research opportunity: create appropriate VMs/debugging concepts and tools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Definitions (I)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Cloud Computing refers to both the applications delivered as services over the Internet and the scalable hardware and systems software that provide those services. </a:t>
            </a:r>
            <a:br>
              <a:rPr lang="en-US" b="1"/>
            </a:br>
            <a:r>
              <a:rPr lang="en-US"/>
              <a:t>The services themselves have long been referred to as </a:t>
            </a:r>
            <a:r>
              <a:rPr lang="en-US" i="1"/>
              <a:t>Software as a Service (SaaS). 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9) reputation fate sharing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814"/>
          </a:xfrm>
        </p:spPr>
        <p:txBody>
          <a:bodyPr/>
          <a:lstStyle/>
          <a:p>
            <a:r>
              <a:rPr lang="en-US"/>
              <a:t>one cloud user's bad behavior can affect the reputation of the cloud as a whole</a:t>
            </a:r>
          </a:p>
          <a:p>
            <a:r>
              <a:rPr lang="en-US"/>
              <a:t>remedies: reputation-guarding services !?</a:t>
            </a:r>
          </a:p>
          <a:p>
            <a:endParaRPr lang="en-US"/>
          </a:p>
          <a:p>
            <a:r>
              <a:rPr lang="en-US"/>
              <a:t>question of transfer of legal liability: for example, is the conpany that sends spam or the cloud provider liable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10) software licensing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814"/>
          </a:xfrm>
        </p:spPr>
        <p:txBody>
          <a:bodyPr/>
          <a:lstStyle/>
          <a:p>
            <a:r>
              <a:rPr lang="en-US"/>
              <a:t>CC incompatible with one-time purchases</a:t>
            </a:r>
          </a:p>
          <a:p>
            <a:r>
              <a:rPr lang="en-US"/>
              <a:t>remedy: pay-as-you-go licensing models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Definitions (II)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</a:t>
            </a:r>
            <a:r>
              <a:rPr lang="en-US" b="1"/>
              <a:t>scalable hardware and software </a:t>
            </a:r>
            <a:r>
              <a:rPr lang="en-US"/>
              <a:t>is what we will call a </a:t>
            </a:r>
            <a:r>
              <a:rPr lang="en-US" b="1" i="1"/>
              <a:t>Cloud</a:t>
            </a:r>
            <a:r>
              <a:rPr lang="en-US" i="1"/>
              <a:t>. </a:t>
            </a:r>
          </a:p>
          <a:p>
            <a:r>
              <a:rPr lang="en-US"/>
              <a:t>When a Cloud is made </a:t>
            </a:r>
            <a:r>
              <a:rPr lang="en-US" b="1"/>
              <a:t>available </a:t>
            </a:r>
            <a:r>
              <a:rPr lang="en-US"/>
              <a:t>to the general public, we call it a </a:t>
            </a:r>
            <a:r>
              <a:rPr lang="en-US" b="1" i="1"/>
              <a:t>Public Cloud</a:t>
            </a:r>
            <a:r>
              <a:rPr lang="en-US" i="1"/>
              <a:t>. </a:t>
            </a:r>
            <a:r>
              <a:rPr lang="en-US"/>
              <a:t/>
            </a:r>
            <a:br>
              <a:rPr lang="en-US"/>
            </a:br>
            <a:r>
              <a:rPr lang="en-US" i="1"/>
              <a:t>This often means that one can access a cloud for free or in a pay-as-you-go manner.</a:t>
            </a:r>
          </a:p>
          <a:p>
            <a:r>
              <a:rPr lang="en-US"/>
              <a:t>The </a:t>
            </a:r>
            <a:r>
              <a:rPr lang="en-US" b="1"/>
              <a:t>service being sold is </a:t>
            </a:r>
            <a:r>
              <a:rPr lang="en-US" b="1" i="1"/>
              <a:t>Utility Computing</a:t>
            </a:r>
            <a:r>
              <a:rPr lang="en-US" i="1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Definitions (III)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We use the term </a:t>
            </a:r>
            <a:r>
              <a:rPr lang="en-US" b="1" i="1"/>
              <a:t>Private Cloud </a:t>
            </a:r>
            <a:r>
              <a:rPr lang="en-US"/>
              <a:t>to refer to scalable hardware and software of a business or other organization, </a:t>
            </a:r>
            <a:r>
              <a:rPr lang="en-US" b="1"/>
              <a:t>not made available to the general public</a:t>
            </a:r>
            <a:r>
              <a:rPr lang="en-US"/>
              <a:t>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Characteristics of clouds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r>
              <a:rPr lang="en-US" b="1"/>
              <a:t>illusion of infinite computing resources </a:t>
            </a:r>
            <a:r>
              <a:rPr lang="en-US"/>
              <a:t>(because of scalability)</a:t>
            </a:r>
          </a:p>
          <a:p>
            <a:r>
              <a:rPr lang="en-US" b="1" i="1"/>
              <a:t>elimination of an up-front commitment </a:t>
            </a:r>
            <a:r>
              <a:rPr lang="en-US" i="1"/>
              <a:t>by Cloud users, </a:t>
            </a:r>
            <a:r>
              <a:rPr lang="en-US"/>
              <a:t>thereby allowing companies to start small and increase hardware resources only when there is an increase in their needs </a:t>
            </a:r>
          </a:p>
          <a:p>
            <a:r>
              <a:rPr lang="en-US" i="1"/>
              <a:t>The </a:t>
            </a:r>
            <a:r>
              <a:rPr lang="en-US" b="1" i="1"/>
              <a:t>ability to pay </a:t>
            </a:r>
            <a:r>
              <a:rPr lang="en-US" i="1"/>
              <a:t>for use of computing resources </a:t>
            </a:r>
            <a:r>
              <a:rPr lang="en-US" b="1" i="1"/>
              <a:t>on a short-term basis </a:t>
            </a:r>
            <a:r>
              <a:rPr lang="en-US" i="1"/>
              <a:t>as needed </a:t>
            </a:r>
            <a:r>
              <a:rPr lang="en-US"/>
              <a:t>(e.g., processors by the hour and storage by the day) 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CC now? (I)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economies of scale (prices of 2006):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infrastructure costs (eg, electricity)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97974"/>
            <a:ext cx="8990423" cy="1465593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7979752" y="2155051"/>
            <a:ext cx="1010671" cy="1975463"/>
          </a:xfrm>
          <a:prstGeom prst="ellipse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CC now? (II)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r>
              <a:rPr lang="en-US"/>
              <a:t>load balancing difficult in private data centers:</a:t>
            </a:r>
          </a:p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3791" y="1939419"/>
            <a:ext cx="4810944" cy="267615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3791" y="4282015"/>
            <a:ext cx="4189319" cy="257598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CC now?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814"/>
          </a:xfrm>
        </p:spPr>
        <p:txBody>
          <a:bodyPr/>
          <a:lstStyle/>
          <a:p>
            <a:r>
              <a:rPr lang="en-US"/>
              <a:t>large Internet companies (amazon, Google, etc.) had to run huge data centers anyway as their core business with excess capacities</a:t>
            </a:r>
            <a:br>
              <a:rPr lang="en-US"/>
            </a:br>
            <a:r>
              <a:rPr lang="en-US" b="1"/>
              <a:t>=&gt; additional revenue stream that also reduces excess capacities</a:t>
            </a:r>
          </a:p>
          <a:p>
            <a:r>
              <a:rPr lang="en-US"/>
              <a:t>by having to run huge data centers they </a:t>
            </a:r>
            <a:r>
              <a:rPr lang="en-US" b="1"/>
              <a:t>significantly improved the technology to manage them</a:t>
            </a:r>
          </a:p>
          <a:p>
            <a:r>
              <a:rPr lang="en-US" b="1"/>
              <a:t>improved internet infrastructure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Spectrum of CC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0" y="2570782"/>
            <a:ext cx="9001602" cy="273229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57200" y="1847186"/>
            <a:ext cx="2778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computational model (VM):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560</Words>
  <Application>Microsoft Office PowerPoint</Application>
  <PresentationFormat>Bildschirmpräsentation (4:3)</PresentationFormat>
  <Paragraphs>76</Paragraphs>
  <Slides>21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2" baseType="lpstr">
      <vt:lpstr>Office Theme</vt:lpstr>
      <vt:lpstr>Summary of Cloud Computing (CC)</vt:lpstr>
      <vt:lpstr>Definitions (I)</vt:lpstr>
      <vt:lpstr>Definitions (II)</vt:lpstr>
      <vt:lpstr>Definitions (III)</vt:lpstr>
      <vt:lpstr>Characteristics of clouds</vt:lpstr>
      <vt:lpstr>Why CC now? (I)</vt:lpstr>
      <vt:lpstr>Why CC now? (II)</vt:lpstr>
      <vt:lpstr>Why CC now?</vt:lpstr>
      <vt:lpstr>Spectrum of CC</vt:lpstr>
      <vt:lpstr>Spectrum of CC</vt:lpstr>
      <vt:lpstr>Spectrum of CC</vt:lpstr>
      <vt:lpstr>Top 10 Obstacles and Opportunities for CC</vt:lpstr>
      <vt:lpstr>1) availability</vt:lpstr>
      <vt:lpstr>2) data lock-in</vt:lpstr>
      <vt:lpstr>3) data confidentiality and auditability</vt:lpstr>
      <vt:lpstr>4) data transfer bottlenecks</vt:lpstr>
      <vt:lpstr>5) performance unpredictibility</vt:lpstr>
      <vt:lpstr>6) scalable storage</vt:lpstr>
      <vt:lpstr>7) debugging in massively distributed systems</vt:lpstr>
      <vt:lpstr>9) reputation fate sharing</vt:lpstr>
      <vt:lpstr>10) software licensing</vt:lpstr>
    </vt:vector>
  </TitlesOfParts>
  <Company>SRC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Summary of Cloud Computing</dc:title>
  <dc:creator>Wolfgang Pree</dc:creator>
  <cp:lastModifiedBy>Adriana Pratter</cp:lastModifiedBy>
  <cp:revision>14</cp:revision>
  <dcterms:created xsi:type="dcterms:W3CDTF">2012-03-29T13:18:45Z</dcterms:created>
  <dcterms:modified xsi:type="dcterms:W3CDTF">2012-03-30T05:52:18Z</dcterms:modified>
</cp:coreProperties>
</file>