
<file path=[Content_Types].xml><?xml version="1.0" encoding="utf-8"?>
<Types xmlns="http://schemas.openxmlformats.org/package/2006/content-types">
  <Override PartName="/ppt/slides/slide45.xml" ContentType="application/vnd.openxmlformats-officedocument.presentationml.slide+xml"/>
  <Override PartName="/ppt/slides/slide53.xml" ContentType="application/vnd.openxmlformats-officedocument.presentationml.slide+xml"/>
  <Override PartName="/ppt/slides/slide18.xml" ContentType="application/vnd.openxmlformats-officedocument.presentationml.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Override PartName="/ppt/slides/slide46.xml" ContentType="application/vnd.openxmlformats-officedocument.presentationml.slide+xml"/>
  <Default Extension="xml" ContentType="application/xml"/>
  <Override PartName="/ppt/slides/slide19.xml" ContentType="application/vnd.openxmlformats-officedocument.presentationml.slide+xml"/>
  <Override PartName="/ppt/slides/slide54.xml" ContentType="application/vnd.openxmlformats-officedocument.presentationml.slide+xml"/>
  <Override PartName="/ppt/tableStyles.xml" ContentType="application/vnd.openxmlformats-officedocument.presentationml.tableStyles+xml"/>
  <Override PartName="/ppt/slides/slide42.xml" ContentType="application/vnd.openxmlformats-officedocument.presentationml.slide+xml"/>
  <Override PartName="/ppt/slides/slide50.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39.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47.xml" ContentType="application/vnd.openxmlformats-officedocument.presentationml.slide+xml"/>
  <Override PartName="/ppt/slides/slide55.xml" ContentType="application/vnd.openxmlformats-officedocument.presentationml.slide+xml"/>
  <Override PartName="/ppt/slides/slide43.xml" ContentType="application/vnd.openxmlformats-officedocument.presentationml.slide+xml"/>
  <Override PartName="/ppt/slides/slide5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44.xml" ContentType="application/vnd.openxmlformats-officedocument.presentationml.slide+xml"/>
  <Override PartName="/ppt/slides/slide52.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slides/slide49.xml" ContentType="application/vnd.openxmlformats-officedocument.presentationml.slide+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97" r:id="rId3"/>
    <p:sldId id="336" r:id="rId4"/>
    <p:sldId id="316" r:id="rId5"/>
    <p:sldId id="325" r:id="rId6"/>
    <p:sldId id="326" r:id="rId7"/>
    <p:sldId id="328" r:id="rId8"/>
    <p:sldId id="317" r:id="rId9"/>
    <p:sldId id="259" r:id="rId10"/>
    <p:sldId id="298" r:id="rId11"/>
    <p:sldId id="258" r:id="rId12"/>
    <p:sldId id="261" r:id="rId13"/>
    <p:sldId id="329" r:id="rId14"/>
    <p:sldId id="320" r:id="rId15"/>
    <p:sldId id="321" r:id="rId16"/>
    <p:sldId id="318" r:id="rId17"/>
    <p:sldId id="319" r:id="rId18"/>
    <p:sldId id="342" r:id="rId19"/>
    <p:sldId id="324" r:id="rId20"/>
    <p:sldId id="263" r:id="rId21"/>
    <p:sldId id="265" r:id="rId22"/>
    <p:sldId id="266" r:id="rId23"/>
    <p:sldId id="330" r:id="rId24"/>
    <p:sldId id="267" r:id="rId25"/>
    <p:sldId id="270" r:id="rId26"/>
    <p:sldId id="268" r:id="rId27"/>
    <p:sldId id="271" r:id="rId28"/>
    <p:sldId id="272" r:id="rId29"/>
    <p:sldId id="274" r:id="rId30"/>
    <p:sldId id="277" r:id="rId31"/>
    <p:sldId id="331" r:id="rId32"/>
    <p:sldId id="299" r:id="rId33"/>
    <p:sldId id="300" r:id="rId34"/>
    <p:sldId id="335" r:id="rId35"/>
    <p:sldId id="332" r:id="rId36"/>
    <p:sldId id="333" r:id="rId37"/>
    <p:sldId id="301" r:id="rId38"/>
    <p:sldId id="343" r:id="rId39"/>
    <p:sldId id="302" r:id="rId40"/>
    <p:sldId id="304" r:id="rId41"/>
    <p:sldId id="305" r:id="rId42"/>
    <p:sldId id="338" r:id="rId43"/>
    <p:sldId id="339" r:id="rId44"/>
    <p:sldId id="337" r:id="rId45"/>
    <p:sldId id="306" r:id="rId46"/>
    <p:sldId id="307" r:id="rId47"/>
    <p:sldId id="308" r:id="rId48"/>
    <p:sldId id="309" r:id="rId49"/>
    <p:sldId id="310" r:id="rId50"/>
    <p:sldId id="340" r:id="rId51"/>
    <p:sldId id="311" r:id="rId52"/>
    <p:sldId id="313" r:id="rId53"/>
    <p:sldId id="341" r:id="rId54"/>
    <p:sldId id="314" r:id="rId55"/>
    <p:sldId id="315"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4" d="100"/>
          <a:sy n="94" d="100"/>
        </p:scale>
        <p:origin x="-76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printerSettings" Target="printerSettings/printerSettings1.bin"/><Relationship Id="rId58" Type="http://schemas.openxmlformats.org/officeDocument/2006/relationships/presProps" Target="presProps.xml"/><Relationship Id="rId59" Type="http://schemas.openxmlformats.org/officeDocument/2006/relationships/viewProps" Target="viewProp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heme" Target="theme/theme1.xml"/><Relationship Id="rId6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DB1A78-15F5-5B47-B1AB-6BE684B0C8C2}" type="datetimeFigureOut">
              <a:rPr lang="en-US" smtClean="0"/>
              <a:pPr/>
              <a:t>6/16/14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1A78-15F5-5B47-B1AB-6BE684B0C8C2}" type="datetimeFigureOut">
              <a:rPr lang="en-US" smtClean="0"/>
              <a:pPr/>
              <a:t>6/16/14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1A78-15F5-5B47-B1AB-6BE684B0C8C2}" type="datetimeFigureOut">
              <a:rPr lang="en-US" smtClean="0"/>
              <a:pPr/>
              <a:t>6/16/14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B1A78-15F5-5B47-B1AB-6BE684B0C8C2}" type="datetimeFigureOut">
              <a:rPr lang="en-US" smtClean="0"/>
              <a:pPr/>
              <a:t>6/16/14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DB1A78-15F5-5B47-B1AB-6BE684B0C8C2}" type="datetimeFigureOut">
              <a:rPr lang="en-US" smtClean="0"/>
              <a:pPr/>
              <a:t>6/16/14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DB1A78-15F5-5B47-B1AB-6BE684B0C8C2}" type="datetimeFigureOut">
              <a:rPr lang="en-US" smtClean="0"/>
              <a:pPr/>
              <a:t>6/16/14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DB1A78-15F5-5B47-B1AB-6BE684B0C8C2}" type="datetimeFigureOut">
              <a:rPr lang="en-US" smtClean="0"/>
              <a:pPr/>
              <a:t>6/16/14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DB1A78-15F5-5B47-B1AB-6BE684B0C8C2}" type="datetimeFigureOut">
              <a:rPr lang="en-US" smtClean="0"/>
              <a:pPr/>
              <a:t>6/16/14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DB1A78-15F5-5B47-B1AB-6BE684B0C8C2}" type="datetimeFigureOut">
              <a:rPr lang="en-US" smtClean="0"/>
              <a:pPr/>
              <a:t>6/16/14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B1A78-15F5-5B47-B1AB-6BE684B0C8C2}" type="datetimeFigureOut">
              <a:rPr lang="en-US" smtClean="0"/>
              <a:pPr/>
              <a:t>6/16/14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B1A78-15F5-5B47-B1AB-6BE684B0C8C2}" type="datetimeFigureOut">
              <a:rPr lang="en-US" smtClean="0"/>
              <a:pPr/>
              <a:t>6/16/14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42055B-3791-6C41-B0D6-A62AE72B46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B1A78-15F5-5B47-B1AB-6BE684B0C8C2}" type="datetimeFigureOut">
              <a:rPr lang="en-US" smtClean="0"/>
              <a:pPr/>
              <a:t>6/16/14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42055B-3791-6C41-B0D6-A62AE72B46D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510148" y="1607687"/>
            <a:ext cx="8137299" cy="1470025"/>
          </a:xfrm>
        </p:spPr>
        <p:txBody>
          <a:bodyPr>
            <a:normAutofit fontScale="90000"/>
          </a:bodyPr>
          <a:lstStyle/>
          <a:p>
            <a:r>
              <a:rPr lang="en-US" dirty="0" smtClean="0"/>
              <a:t>Consciousness,</a:t>
            </a:r>
            <a:r>
              <a:rPr lang="en-US" dirty="0" smtClean="0"/>
              <a:t> </a:t>
            </a:r>
            <a:br>
              <a:rPr lang="en-US" dirty="0" smtClean="0"/>
            </a:br>
            <a:r>
              <a:rPr lang="en-US" dirty="0" smtClean="0"/>
              <a:t>Self</a:t>
            </a:r>
            <a:r>
              <a:rPr lang="en-US" dirty="0" smtClean="0"/>
              <a:t>-Consciousness, and “Inner Sense”</a:t>
            </a:r>
            <a:endParaRPr lang="en-US" dirty="0"/>
          </a:p>
        </p:txBody>
      </p:sp>
      <p:sp>
        <p:nvSpPr>
          <p:cNvPr id="3" name="Subtitle 2"/>
          <p:cNvSpPr>
            <a:spLocks noGrp="1"/>
          </p:cNvSpPr>
          <p:nvPr>
            <p:ph type="subTitle" idx="1"/>
          </p:nvPr>
        </p:nvSpPr>
        <p:spPr>
          <a:xfrm>
            <a:off x="1371600" y="3886199"/>
            <a:ext cx="6400800" cy="2517527"/>
          </a:xfrm>
        </p:spPr>
        <p:txBody>
          <a:bodyPr>
            <a:normAutofit fontScale="92500" lnSpcReduction="10000"/>
          </a:bodyPr>
          <a:lstStyle/>
          <a:p>
            <a:r>
              <a:rPr lang="en-US" dirty="0" smtClean="0"/>
              <a:t>The relation of consciousness and </a:t>
            </a:r>
          </a:p>
          <a:p>
            <a:r>
              <a:rPr lang="en-US" dirty="0" smtClean="0"/>
              <a:t>self-consciousness I (Lecture 3)</a:t>
            </a:r>
          </a:p>
          <a:p>
            <a:endParaRPr lang="en-US" dirty="0" smtClean="0"/>
          </a:p>
          <a:p>
            <a:r>
              <a:rPr lang="en-US" sz="2162" dirty="0" smtClean="0"/>
              <a:t>Charles Siewert</a:t>
            </a:r>
          </a:p>
          <a:p>
            <a:r>
              <a:rPr lang="en-US" sz="2162" dirty="0" smtClean="0"/>
              <a:t>Rice University</a:t>
            </a:r>
          </a:p>
          <a:p>
            <a:r>
              <a:rPr lang="en-US" sz="2162" dirty="0" err="1" smtClean="0"/>
              <a:t>siewert@rice.edu</a:t>
            </a:r>
            <a:endParaRPr lang="en-US" sz="2162"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84570"/>
          </a:xfrm>
        </p:spPr>
        <p:txBody>
          <a:bodyPr>
            <a:normAutofit fontScale="90000"/>
          </a:bodyPr>
          <a:lstStyle/>
          <a:p>
            <a:r>
              <a:rPr lang="en-US" dirty="0" smtClean="0"/>
              <a:t>Prominent variations on HORT</a:t>
            </a:r>
            <a:endParaRPr lang="en-US" dirty="0"/>
          </a:p>
        </p:txBody>
      </p:sp>
      <p:sp>
        <p:nvSpPr>
          <p:cNvPr id="3" name="Content Placeholder 2"/>
          <p:cNvSpPr>
            <a:spLocks noGrp="1"/>
          </p:cNvSpPr>
          <p:nvPr>
            <p:ph idx="1"/>
          </p:nvPr>
        </p:nvSpPr>
        <p:spPr>
          <a:xfrm>
            <a:off x="457200" y="1256428"/>
            <a:ext cx="8229600" cy="4869736"/>
          </a:xfrm>
        </p:spPr>
        <p:txBody>
          <a:bodyPr>
            <a:normAutofit fontScale="62500" lnSpcReduction="20000"/>
          </a:bodyPr>
          <a:lstStyle/>
          <a:p>
            <a:endParaRPr lang="en-US" dirty="0" smtClean="0"/>
          </a:p>
          <a:p>
            <a:r>
              <a:rPr lang="en-US" b="1" dirty="0" smtClean="0">
                <a:solidFill>
                  <a:srgbClr val="69FFFF"/>
                </a:solidFill>
              </a:rPr>
              <a:t>HIGHER-ORDER THOUGHT</a:t>
            </a:r>
            <a:r>
              <a:rPr lang="en-US" dirty="0" smtClean="0"/>
              <a:t>: for a state to be conscious is for it to be a mental state of a certain type M, and for one to think (non-inferentially), at the same time, that one is in M. (David Rosenthal)</a:t>
            </a:r>
          </a:p>
          <a:p>
            <a:endParaRPr lang="en-US" dirty="0" smtClean="0"/>
          </a:p>
          <a:p>
            <a:r>
              <a:rPr lang="en-US" b="1" dirty="0" smtClean="0">
                <a:solidFill>
                  <a:srgbClr val="69FFFF"/>
                </a:solidFill>
              </a:rPr>
              <a:t>HIGHER-ORDER PERCEPTION </a:t>
            </a:r>
            <a:r>
              <a:rPr lang="en-US" dirty="0" smtClean="0"/>
              <a:t>(or “</a:t>
            </a:r>
            <a:r>
              <a:rPr lang="en-US" b="1" dirty="0" smtClean="0">
                <a:solidFill>
                  <a:srgbClr val="69FFFF"/>
                </a:solidFill>
              </a:rPr>
              <a:t>INNER SENSE</a:t>
            </a:r>
            <a:r>
              <a:rPr lang="en-US" dirty="0" smtClean="0"/>
              <a:t>”). For a state it be conscious is for it to be a mental state of a certain type M, and for one to sense or perceive one is in M. (“Sense or perceive” as distinct from </a:t>
            </a:r>
            <a:r>
              <a:rPr lang="en-US" i="1" dirty="0" smtClean="0"/>
              <a:t>think</a:t>
            </a:r>
            <a:r>
              <a:rPr lang="en-US" dirty="0" smtClean="0"/>
              <a:t>; analogous to, but distinct from, the sensing/perceiving of one’s body (“</a:t>
            </a:r>
            <a:r>
              <a:rPr lang="en-US" dirty="0" err="1" smtClean="0"/>
              <a:t>proprioception</a:t>
            </a:r>
            <a:r>
              <a:rPr lang="en-US" dirty="0" smtClean="0"/>
              <a:t>”) and environment (e.g., seeing, touching, hearing). (William </a:t>
            </a:r>
            <a:r>
              <a:rPr lang="en-US" dirty="0" err="1" smtClean="0"/>
              <a:t>Lycan</a:t>
            </a:r>
            <a:r>
              <a:rPr lang="en-US" dirty="0" smtClean="0"/>
              <a:t>)</a:t>
            </a:r>
          </a:p>
          <a:p>
            <a:endParaRPr lang="en-US" dirty="0" smtClean="0"/>
          </a:p>
          <a:p>
            <a:r>
              <a:rPr lang="en-US" dirty="0" smtClean="0"/>
              <a:t>There have also been hybrid views (Peter </a:t>
            </a:r>
            <a:r>
              <a:rPr lang="en-US" dirty="0" err="1" smtClean="0"/>
              <a:t>Carruthers</a:t>
            </a:r>
            <a:r>
              <a:rPr lang="en-US" dirty="0" smtClean="0"/>
              <a:t>).</a:t>
            </a:r>
          </a:p>
          <a:p>
            <a:endParaRPr lang="en-US" dirty="0" smtClean="0"/>
          </a:p>
          <a:p>
            <a:r>
              <a:rPr lang="en-US" dirty="0" smtClean="0"/>
              <a:t>As these purport reductionist </a:t>
            </a:r>
            <a:r>
              <a:rPr lang="en-US" dirty="0" err="1" smtClean="0"/>
              <a:t>representationalist</a:t>
            </a:r>
            <a:r>
              <a:rPr lang="en-US" dirty="0" smtClean="0"/>
              <a:t> explanation of consciousness, it is important the M in the account be a type of mental state that can be </a:t>
            </a:r>
            <a:r>
              <a:rPr lang="en-US" dirty="0" err="1" smtClean="0"/>
              <a:t>nonconscious</a:t>
            </a:r>
            <a:r>
              <a:rPr lang="en-US" dirty="0" smtClean="0"/>
              <a:t> (</a:t>
            </a:r>
            <a:r>
              <a:rPr lang="en-US" dirty="0" err="1" smtClean="0"/>
              <a:t>nonconscious</a:t>
            </a:r>
            <a:r>
              <a:rPr lang="en-US" dirty="0" smtClean="0"/>
              <a:t> vision, pain)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2144"/>
          </a:xfrm>
        </p:spPr>
        <p:txBody>
          <a:bodyPr>
            <a:normAutofit fontScale="90000"/>
          </a:bodyPr>
          <a:lstStyle/>
          <a:p>
            <a:r>
              <a:rPr lang="en-US" dirty="0" smtClean="0"/>
              <a:t>Now…</a:t>
            </a:r>
            <a:endParaRPr lang="en-US" dirty="0"/>
          </a:p>
        </p:txBody>
      </p:sp>
      <p:sp>
        <p:nvSpPr>
          <p:cNvPr id="3" name="Content Placeholder 2"/>
          <p:cNvSpPr>
            <a:spLocks noGrp="1"/>
          </p:cNvSpPr>
          <p:nvPr>
            <p:ph idx="1"/>
          </p:nvPr>
        </p:nvSpPr>
        <p:spPr>
          <a:xfrm>
            <a:off x="457200" y="1283528"/>
            <a:ext cx="8229600" cy="4842635"/>
          </a:xfrm>
        </p:spPr>
        <p:txBody>
          <a:bodyPr>
            <a:normAutofit lnSpcReduction="10000"/>
          </a:bodyPr>
          <a:lstStyle/>
          <a:p>
            <a:pPr>
              <a:buNone/>
            </a:pPr>
            <a:endParaRPr lang="en-US" dirty="0" smtClean="0"/>
          </a:p>
          <a:p>
            <a:pPr>
              <a:buNone/>
            </a:pPr>
            <a:r>
              <a:rPr lang="en-US" dirty="0" smtClean="0"/>
              <a:t>Explain what is meant by ‘consciousness’… </a:t>
            </a:r>
          </a:p>
          <a:p>
            <a:pPr>
              <a:buNone/>
            </a:pPr>
            <a:endParaRPr lang="en-US" dirty="0" smtClean="0"/>
          </a:p>
          <a:p>
            <a:pPr>
              <a:buNone/>
            </a:pPr>
            <a:r>
              <a:rPr lang="en-US" dirty="0" smtClean="0"/>
              <a:t>in a way that will give us something to work with… </a:t>
            </a:r>
          </a:p>
          <a:p>
            <a:pPr>
              <a:buNone/>
            </a:pPr>
            <a:endParaRPr lang="en-US" dirty="0" smtClean="0"/>
          </a:p>
          <a:p>
            <a:pPr>
              <a:buNone/>
            </a:pPr>
            <a:r>
              <a:rPr lang="en-US" dirty="0" smtClean="0"/>
              <a:t>but allows us to assess SRM and HORT fairly, without making unnecessary assumptions for or against them.</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you mean, </a:t>
            </a:r>
            <a:br>
              <a:rPr lang="en-US" dirty="0" smtClean="0"/>
            </a:br>
            <a:r>
              <a:rPr lang="en-US" dirty="0" smtClean="0"/>
              <a:t>“Phenomenal Consciousness”?</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endParaRPr lang="en-US" dirty="0" smtClean="0"/>
          </a:p>
          <a:p>
            <a:pPr>
              <a:buNone/>
            </a:pPr>
            <a:r>
              <a:rPr lang="en-US" dirty="0" smtClean="0"/>
              <a:t>Two starting points now frequent in philosophical discussions of consciousness</a:t>
            </a:r>
          </a:p>
          <a:p>
            <a:endParaRPr lang="en-US" dirty="0" smtClean="0"/>
          </a:p>
          <a:p>
            <a:pPr lvl="1"/>
            <a:r>
              <a:rPr lang="en-US" b="1" dirty="0" smtClean="0">
                <a:solidFill>
                  <a:srgbClr val="69FFFF"/>
                </a:solidFill>
              </a:rPr>
              <a:t>“What it’s like” conception</a:t>
            </a:r>
            <a:r>
              <a:rPr lang="en-US" dirty="0" smtClean="0"/>
              <a:t>. Block : </a:t>
            </a:r>
            <a:r>
              <a:rPr lang="en-US" dirty="0"/>
              <a:t>“what makes a state phenomenally conscious is that there is something it’s like to be in </a:t>
            </a:r>
            <a:r>
              <a:rPr lang="en-US" dirty="0" smtClean="0"/>
              <a:t>it.”</a:t>
            </a:r>
          </a:p>
          <a:p>
            <a:pPr lvl="1"/>
            <a:endParaRPr lang="en-US" dirty="0" smtClean="0"/>
          </a:p>
          <a:p>
            <a:pPr lvl="1"/>
            <a:r>
              <a:rPr lang="en-US" b="1" dirty="0" smtClean="0">
                <a:solidFill>
                  <a:srgbClr val="69FFFF"/>
                </a:solidFill>
              </a:rPr>
              <a:t>“</a:t>
            </a:r>
            <a:r>
              <a:rPr lang="en-US" b="1" dirty="0" err="1" smtClean="0">
                <a:solidFill>
                  <a:srgbClr val="69FFFF"/>
                </a:solidFill>
              </a:rPr>
              <a:t>Blindsight</a:t>
            </a:r>
            <a:r>
              <a:rPr lang="en-US" b="1" dirty="0" smtClean="0">
                <a:solidFill>
                  <a:srgbClr val="69FFFF"/>
                </a:solidFill>
              </a:rPr>
              <a:t> contrast” conception</a:t>
            </a:r>
            <a:r>
              <a:rPr lang="en-US" dirty="0" smtClean="0"/>
              <a:t>. Phenomenal consciousness is what’s missing in </a:t>
            </a:r>
            <a:r>
              <a:rPr lang="en-US" dirty="0" err="1" smtClean="0"/>
              <a:t>blindsight</a:t>
            </a:r>
            <a:r>
              <a:rPr lang="en-US" dirty="0" smtClean="0"/>
              <a:t>.</a:t>
            </a:r>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word on “</a:t>
            </a:r>
            <a:r>
              <a:rPr lang="en-US" dirty="0" err="1" smtClean="0"/>
              <a:t>blindsight</a:t>
            </a:r>
            <a:r>
              <a:rPr lang="en-US" dirty="0" smtClean="0"/>
              <a:t>”</a:t>
            </a:r>
            <a:endParaRPr lang="en-US" dirty="0"/>
          </a:p>
        </p:txBody>
      </p:sp>
      <p:sp>
        <p:nvSpPr>
          <p:cNvPr id="3" name="Content Placeholder 2"/>
          <p:cNvSpPr>
            <a:spLocks noGrp="1"/>
          </p:cNvSpPr>
          <p:nvPr>
            <p:ph idx="1"/>
          </p:nvPr>
        </p:nvSpPr>
        <p:spPr>
          <a:xfrm>
            <a:off x="243210" y="1600200"/>
            <a:ext cx="4404794" cy="4925117"/>
          </a:xfrm>
        </p:spPr>
        <p:txBody>
          <a:bodyPr>
            <a:normAutofit fontScale="70000" lnSpcReduction="20000"/>
          </a:bodyPr>
          <a:lstStyle/>
          <a:p>
            <a:r>
              <a:rPr lang="en-US" dirty="0" smtClean="0"/>
              <a:t>A condition discovered in some subjects with damage to the visual cortex. </a:t>
            </a:r>
          </a:p>
          <a:p>
            <a:endParaRPr lang="en-US" dirty="0" smtClean="0"/>
          </a:p>
          <a:p>
            <a:r>
              <a:rPr lang="en-US" dirty="0" smtClean="0"/>
              <a:t>The subjects sincerely deny </a:t>
            </a:r>
            <a:r>
              <a:rPr lang="en-US" i="1" dirty="0" smtClean="0"/>
              <a:t>seeing</a:t>
            </a:r>
            <a:r>
              <a:rPr lang="en-US" dirty="0" smtClean="0"/>
              <a:t> stimuli in parts of their visual field (where pre-trauma, they would have affirmed it). </a:t>
            </a:r>
          </a:p>
          <a:p>
            <a:endParaRPr lang="en-US" dirty="0" smtClean="0"/>
          </a:p>
          <a:p>
            <a:r>
              <a:rPr lang="en-US" dirty="0" smtClean="0"/>
              <a:t>But when given forced-choices (“was it an X or an O?”) they verbally discriminate at levels well above chance. Also some subjects visually avoid obstacles they deny seeing.</a:t>
            </a:r>
            <a:endParaRPr lang="en-US" dirty="0"/>
          </a:p>
        </p:txBody>
      </p:sp>
      <p:pic>
        <p:nvPicPr>
          <p:cNvPr id="4" name="Picture 3"/>
          <p:cNvPicPr>
            <a:picLocks noChangeAspect="1"/>
          </p:cNvPicPr>
          <p:nvPr/>
        </p:nvPicPr>
        <p:blipFill>
          <a:blip r:embed="rId2"/>
          <a:stretch>
            <a:fillRect/>
          </a:stretch>
        </p:blipFill>
        <p:spPr>
          <a:xfrm>
            <a:off x="4823654" y="1925412"/>
            <a:ext cx="3763890" cy="358148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smtClean="0"/>
              <a:t>Why “what it’s like” conception needs more clarification</a:t>
            </a:r>
            <a:endParaRPr lang="en-US" sz="2600" dirty="0"/>
          </a:p>
        </p:txBody>
      </p:sp>
      <p:sp>
        <p:nvSpPr>
          <p:cNvPr id="3" name="Content Placeholder 2"/>
          <p:cNvSpPr>
            <a:spLocks noGrp="1"/>
          </p:cNvSpPr>
          <p:nvPr>
            <p:ph idx="1"/>
          </p:nvPr>
        </p:nvSpPr>
        <p:spPr>
          <a:xfrm>
            <a:off x="457200" y="1242918"/>
            <a:ext cx="4055687" cy="5220359"/>
          </a:xfrm>
        </p:spPr>
        <p:txBody>
          <a:bodyPr>
            <a:normAutofit fontScale="62500" lnSpcReduction="20000"/>
          </a:bodyPr>
          <a:lstStyle/>
          <a:p>
            <a:pPr>
              <a:buNone/>
            </a:pPr>
            <a:r>
              <a:rPr lang="en-US" dirty="0" smtClean="0"/>
              <a:t>A subjective curiosity: What was it like for Felix Baumgartner to </a:t>
            </a:r>
            <a:r>
              <a:rPr lang="en-US" i="1" dirty="0" smtClean="0"/>
              <a:t>fall</a:t>
            </a:r>
            <a:r>
              <a:rPr lang="en-US" dirty="0" smtClean="0"/>
              <a:t>?</a:t>
            </a:r>
          </a:p>
          <a:p>
            <a:pPr>
              <a:buNone/>
            </a:pPr>
            <a:endParaRPr lang="en-US" dirty="0" smtClean="0"/>
          </a:p>
          <a:p>
            <a:pPr lvl="1"/>
            <a:r>
              <a:rPr lang="en-US" dirty="0" smtClean="0"/>
              <a:t>Mightn’t there have been </a:t>
            </a:r>
            <a:r>
              <a:rPr lang="en-US" i="1" dirty="0" smtClean="0"/>
              <a:t>nothing </a:t>
            </a:r>
            <a:r>
              <a:rPr lang="en-US" dirty="0" smtClean="0"/>
              <a:t>it was like for him? (He passed out, the moment he left the capsule.)</a:t>
            </a:r>
          </a:p>
          <a:p>
            <a:pPr lvl="1"/>
            <a:endParaRPr lang="en-US" dirty="0" smtClean="0"/>
          </a:p>
          <a:p>
            <a:pPr lvl="1"/>
            <a:r>
              <a:rPr lang="en-US" dirty="0" smtClean="0"/>
              <a:t>Assuming there </a:t>
            </a:r>
            <a:r>
              <a:rPr lang="en-US" i="1" dirty="0" smtClean="0"/>
              <a:t>was </a:t>
            </a:r>
            <a:r>
              <a:rPr lang="en-US" dirty="0" smtClean="0"/>
              <a:t>something it was like for him, wasn’t this derived from what is was like for him to </a:t>
            </a:r>
            <a:r>
              <a:rPr lang="en-US" i="1" dirty="0" smtClean="0"/>
              <a:t>feel </a:t>
            </a:r>
            <a:r>
              <a:rPr lang="en-US" dirty="0" smtClean="0"/>
              <a:t>as he did?</a:t>
            </a:r>
          </a:p>
          <a:p>
            <a:pPr>
              <a:buNone/>
            </a:pPr>
            <a:endParaRPr lang="en-US" dirty="0" smtClean="0"/>
          </a:p>
          <a:p>
            <a:pPr>
              <a:buNone/>
            </a:pPr>
            <a:r>
              <a:rPr lang="en-US" dirty="0" smtClean="0"/>
              <a:t>If so, the fact </a:t>
            </a:r>
            <a:r>
              <a:rPr lang="en-US" dirty="0" smtClean="0"/>
              <a:t>that </a:t>
            </a:r>
            <a:r>
              <a:rPr lang="en-US" dirty="0" smtClean="0">
                <a:solidFill>
                  <a:srgbClr val="69FFFF"/>
                </a:solidFill>
              </a:rPr>
              <a:t>there </a:t>
            </a:r>
            <a:r>
              <a:rPr lang="en-US" dirty="0" smtClean="0">
                <a:solidFill>
                  <a:srgbClr val="69FFFF"/>
                </a:solidFill>
              </a:rPr>
              <a:t>was something it was like to </a:t>
            </a:r>
            <a:r>
              <a:rPr lang="en-US" dirty="0" smtClean="0">
                <a:solidFill>
                  <a:srgbClr val="69FFFF"/>
                </a:solidFill>
              </a:rPr>
              <a:t>fall</a:t>
            </a:r>
            <a:r>
              <a:rPr lang="en-US" dirty="0" smtClean="0"/>
              <a:t>—for </a:t>
            </a:r>
            <a:r>
              <a:rPr lang="en-US" dirty="0" smtClean="0"/>
              <a:t>Felix—does</a:t>
            </a:r>
            <a:r>
              <a:rPr lang="en-US" dirty="0" smtClean="0"/>
              <a:t> not </a:t>
            </a:r>
            <a:r>
              <a:rPr lang="en-US" dirty="0" smtClean="0"/>
              <a:t>make </a:t>
            </a:r>
            <a:r>
              <a:rPr lang="en-US" b="1" i="1" dirty="0" smtClean="0">
                <a:solidFill>
                  <a:srgbClr val="69FFFF"/>
                </a:solidFill>
              </a:rPr>
              <a:t>falling </a:t>
            </a:r>
            <a:r>
              <a:rPr lang="en-US" dirty="0" smtClean="0"/>
              <a:t>a phenomenally conscious state, or else it is one only because of something else that is conscious in a more basic sense. </a:t>
            </a:r>
          </a:p>
          <a:p>
            <a:endParaRPr lang="en-US" dirty="0"/>
          </a:p>
        </p:txBody>
      </p:sp>
      <p:pic>
        <p:nvPicPr>
          <p:cNvPr id="4" name="Picture 3"/>
          <p:cNvPicPr>
            <a:picLocks noChangeAspect="1"/>
          </p:cNvPicPr>
          <p:nvPr/>
        </p:nvPicPr>
        <p:blipFill>
          <a:blip r:embed="rId2"/>
          <a:stretch>
            <a:fillRect/>
          </a:stretch>
        </p:blipFill>
        <p:spPr>
          <a:xfrm>
            <a:off x="4935692" y="1769806"/>
            <a:ext cx="3277204" cy="1958001"/>
          </a:xfrm>
          <a:prstGeom prst="rect">
            <a:avLst/>
          </a:prstGeom>
        </p:spPr>
      </p:pic>
      <p:pic>
        <p:nvPicPr>
          <p:cNvPr id="5" name="Picture 4"/>
          <p:cNvPicPr>
            <a:picLocks noChangeAspect="1"/>
          </p:cNvPicPr>
          <p:nvPr/>
        </p:nvPicPr>
        <p:blipFill>
          <a:blip r:embed="rId3"/>
          <a:stretch>
            <a:fillRect/>
          </a:stretch>
        </p:blipFill>
        <p:spPr>
          <a:xfrm>
            <a:off x="4893393" y="4128541"/>
            <a:ext cx="3319502" cy="233473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t>
            </a:r>
            <a:r>
              <a:rPr lang="en-US" dirty="0" err="1" smtClean="0"/>
              <a:t>blindsight</a:t>
            </a:r>
            <a:r>
              <a:rPr lang="en-US" dirty="0" smtClean="0"/>
              <a:t> contrast” conception needs more clarification</a:t>
            </a:r>
            <a:endParaRPr lang="en-US" dirty="0"/>
          </a:p>
        </p:txBody>
      </p:sp>
      <p:sp>
        <p:nvSpPr>
          <p:cNvPr id="3" name="Content Placeholder 2"/>
          <p:cNvSpPr>
            <a:spLocks noGrp="1"/>
          </p:cNvSpPr>
          <p:nvPr>
            <p:ph idx="1"/>
          </p:nvPr>
        </p:nvSpPr>
        <p:spPr/>
        <p:txBody>
          <a:bodyPr>
            <a:normAutofit fontScale="70000" lnSpcReduction="20000"/>
          </a:bodyPr>
          <a:lstStyle/>
          <a:p>
            <a:pPr>
              <a:buNone/>
            </a:pPr>
            <a:endParaRPr lang="en-US" dirty="0" smtClean="0"/>
          </a:p>
          <a:p>
            <a:pPr>
              <a:buNone/>
            </a:pPr>
            <a:r>
              <a:rPr lang="en-US" dirty="0" smtClean="0"/>
              <a:t>There are two apparently different ways to interpret the idea of </a:t>
            </a:r>
            <a:r>
              <a:rPr lang="en-US" dirty="0" err="1" smtClean="0"/>
              <a:t>blindsight</a:t>
            </a:r>
            <a:r>
              <a:rPr lang="en-US" dirty="0" smtClean="0"/>
              <a:t>:</a:t>
            </a:r>
          </a:p>
          <a:p>
            <a:endParaRPr lang="en-US" dirty="0" smtClean="0"/>
          </a:p>
          <a:p>
            <a:r>
              <a:rPr lang="en-US" dirty="0" err="1" smtClean="0"/>
              <a:t>Blindsight</a:t>
            </a:r>
            <a:r>
              <a:rPr lang="en-US" dirty="0" smtClean="0"/>
              <a:t>: condition in which the </a:t>
            </a:r>
            <a:r>
              <a:rPr lang="en-US" b="1" dirty="0" smtClean="0">
                <a:solidFill>
                  <a:srgbClr val="69FFFF"/>
                </a:solidFill>
              </a:rPr>
              <a:t>subject sees stimulus, but is not aware of (she is “blind to”) the fact that she sees it.</a:t>
            </a:r>
          </a:p>
          <a:p>
            <a:endParaRPr lang="en-US" dirty="0" smtClean="0"/>
          </a:p>
          <a:p>
            <a:r>
              <a:rPr lang="en-US" dirty="0" err="1" smtClean="0"/>
              <a:t>Blindsight</a:t>
            </a:r>
            <a:r>
              <a:rPr lang="en-US" dirty="0" smtClean="0"/>
              <a:t>: condition in which </a:t>
            </a:r>
            <a:r>
              <a:rPr lang="en-US" b="1" dirty="0" smtClean="0">
                <a:solidFill>
                  <a:srgbClr val="69FFFF"/>
                </a:solidFill>
              </a:rPr>
              <a:t>(in one sense) the subject sees </a:t>
            </a:r>
            <a:r>
              <a:rPr lang="en-US" b="1" i="1" dirty="0" smtClean="0">
                <a:solidFill>
                  <a:srgbClr val="69FFFF"/>
                </a:solidFill>
              </a:rPr>
              <a:t>the stimulus, </a:t>
            </a:r>
            <a:r>
              <a:rPr lang="en-US" b="1" dirty="0" smtClean="0">
                <a:solidFill>
                  <a:srgbClr val="69FFFF"/>
                </a:solidFill>
              </a:rPr>
              <a:t>but in </a:t>
            </a:r>
            <a:r>
              <a:rPr lang="en-US" b="1" i="1" dirty="0" smtClean="0">
                <a:solidFill>
                  <a:srgbClr val="69FFFF"/>
                </a:solidFill>
              </a:rPr>
              <a:t>another </a:t>
            </a:r>
            <a:r>
              <a:rPr lang="en-US" b="1" dirty="0" smtClean="0">
                <a:solidFill>
                  <a:srgbClr val="69FFFF"/>
                </a:solidFill>
              </a:rPr>
              <a:t>sense, she is blind to it.</a:t>
            </a:r>
          </a:p>
          <a:p>
            <a:endParaRPr lang="en-US" dirty="0" smtClean="0"/>
          </a:p>
          <a:p>
            <a:pPr>
              <a:buNone/>
            </a:pPr>
            <a:r>
              <a:rPr lang="en-US" dirty="0" smtClean="0"/>
              <a:t>How do we further explain these two interpretations? How are they related? What are the implications of how we interpret the notion?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“HORT-biased” clarification of the  “what it’s like”</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err="1" smtClean="0"/>
              <a:t>Carruthers</a:t>
            </a:r>
            <a:r>
              <a:rPr lang="en-US" dirty="0" smtClean="0"/>
              <a:t>: “</a:t>
            </a:r>
            <a:r>
              <a:rPr lang="en-US" dirty="0" smtClean="0">
                <a:solidFill>
                  <a:srgbClr val="69FFFF"/>
                </a:solidFill>
              </a:rPr>
              <a:t>what </a:t>
            </a:r>
            <a:r>
              <a:rPr lang="en-US" i="1" dirty="0" smtClean="0">
                <a:solidFill>
                  <a:srgbClr val="69FFFF"/>
                </a:solidFill>
              </a:rPr>
              <a:t>the world</a:t>
            </a:r>
            <a:r>
              <a:rPr lang="en-US" dirty="0" smtClean="0">
                <a:solidFill>
                  <a:srgbClr val="69FFFF"/>
                </a:solidFill>
              </a:rPr>
              <a:t> is like</a:t>
            </a:r>
            <a:r>
              <a:rPr lang="en-US" dirty="0" smtClean="0"/>
              <a:t>” for you (determined by how it appears to you) contrasted with “</a:t>
            </a:r>
            <a:r>
              <a:rPr lang="en-US" dirty="0" smtClean="0">
                <a:solidFill>
                  <a:srgbClr val="69FFFF"/>
                </a:solidFill>
              </a:rPr>
              <a:t>what </a:t>
            </a:r>
            <a:r>
              <a:rPr lang="en-US" i="1" dirty="0" smtClean="0">
                <a:solidFill>
                  <a:srgbClr val="69FFFF"/>
                </a:solidFill>
              </a:rPr>
              <a:t>your experience </a:t>
            </a:r>
            <a:r>
              <a:rPr lang="en-US" dirty="0" smtClean="0">
                <a:solidFill>
                  <a:srgbClr val="69FFFF"/>
                </a:solidFill>
              </a:rPr>
              <a:t>is like </a:t>
            </a:r>
            <a:r>
              <a:rPr lang="en-US" dirty="0" smtClean="0"/>
              <a:t>for you” (which constitutes its phenomenal character)—</a:t>
            </a:r>
          </a:p>
          <a:p>
            <a:endParaRPr lang="en-US" dirty="0" smtClean="0"/>
          </a:p>
          <a:p>
            <a:r>
              <a:rPr lang="en-US" dirty="0" smtClean="0"/>
              <a:t>He then goes on to take the latter to be determined by </a:t>
            </a:r>
            <a:r>
              <a:rPr lang="en-US" i="1" dirty="0" smtClean="0"/>
              <a:t>how your experience is “</a:t>
            </a:r>
            <a:r>
              <a:rPr lang="en-US" i="1" dirty="0" smtClean="0">
                <a:solidFill>
                  <a:srgbClr val="69FFFF"/>
                </a:solidFill>
              </a:rPr>
              <a:t>presented</a:t>
            </a:r>
            <a:r>
              <a:rPr lang="en-US" i="1" dirty="0" smtClean="0"/>
              <a:t>” to you</a:t>
            </a:r>
            <a:r>
              <a:rPr lang="en-US" dirty="0" smtClean="0"/>
              <a:t>, in some sense like that in which the world </a:t>
            </a:r>
            <a:r>
              <a:rPr lang="en-US" i="1" dirty="0" smtClean="0">
                <a:solidFill>
                  <a:srgbClr val="69FFFF"/>
                </a:solidFill>
              </a:rPr>
              <a:t>appears</a:t>
            </a:r>
            <a:r>
              <a:rPr lang="en-US" dirty="0" smtClean="0">
                <a:solidFill>
                  <a:srgbClr val="69FFFF"/>
                </a:solidFill>
              </a:rPr>
              <a:t> </a:t>
            </a:r>
            <a:r>
              <a:rPr lang="en-US" dirty="0" smtClean="0"/>
              <a:t>to you. </a:t>
            </a:r>
          </a:p>
          <a:p>
            <a:endParaRPr lang="en-US" dirty="0" smtClean="0"/>
          </a:p>
          <a:p>
            <a:r>
              <a:rPr lang="en-US" dirty="0" smtClean="0"/>
              <a:t>SRM is thereby loaded into the construal of “what it’s like” talk.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“HORT-biased” clarification of the  “</a:t>
            </a:r>
            <a:r>
              <a:rPr lang="en-US" dirty="0" err="1" smtClean="0"/>
              <a:t>blindsight</a:t>
            </a:r>
            <a:r>
              <a:rPr lang="en-US" dirty="0" smtClean="0"/>
              <a:t> contrast”</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pPr>
              <a:buNone/>
            </a:pPr>
            <a:r>
              <a:rPr lang="en-US" dirty="0" smtClean="0"/>
              <a:t>For </a:t>
            </a:r>
            <a:r>
              <a:rPr lang="en-US" dirty="0" err="1" smtClean="0"/>
              <a:t>Carruthers</a:t>
            </a:r>
            <a:r>
              <a:rPr lang="en-US" dirty="0" smtClean="0"/>
              <a:t> “</a:t>
            </a:r>
            <a:r>
              <a:rPr lang="en-US" dirty="0" err="1" smtClean="0">
                <a:solidFill>
                  <a:srgbClr val="69FFFF"/>
                </a:solidFill>
              </a:rPr>
              <a:t>blindsight</a:t>
            </a:r>
            <a:r>
              <a:rPr lang="en-US" dirty="0" smtClean="0">
                <a:solidFill>
                  <a:srgbClr val="69FFFF"/>
                </a:solidFill>
              </a:rPr>
              <a:t> </a:t>
            </a:r>
            <a:r>
              <a:rPr lang="en-US" dirty="0" smtClean="0"/>
              <a:t>percepts” are “ones to which the subjects of the states are </a:t>
            </a:r>
            <a:r>
              <a:rPr lang="en-US" i="1" dirty="0" smtClean="0"/>
              <a:t>blind</a:t>
            </a:r>
            <a:r>
              <a:rPr lang="en-US" dirty="0" smtClean="0"/>
              <a:t>, and of which they </a:t>
            </a:r>
            <a:r>
              <a:rPr lang="en-US" i="1" dirty="0" smtClean="0"/>
              <a:t>cannot </a:t>
            </a:r>
            <a:r>
              <a:rPr lang="en-US" dirty="0" smtClean="0"/>
              <a:t>be aware.”</a:t>
            </a:r>
          </a:p>
          <a:p>
            <a:pPr>
              <a:buNone/>
            </a:pPr>
            <a:endParaRPr lang="en-US" dirty="0" smtClean="0"/>
          </a:p>
          <a:p>
            <a:pPr>
              <a:buNone/>
            </a:pPr>
            <a:r>
              <a:rPr lang="en-US" dirty="0" smtClean="0"/>
              <a:t> Thus the difference between the phenomenal vision </a:t>
            </a:r>
            <a:r>
              <a:rPr lang="en-US" dirty="0" err="1" smtClean="0"/>
              <a:t>blindsighters</a:t>
            </a:r>
            <a:r>
              <a:rPr lang="en-US" dirty="0" smtClean="0"/>
              <a:t> </a:t>
            </a:r>
            <a:r>
              <a:rPr lang="en-US" i="1" dirty="0" smtClean="0"/>
              <a:t>lack</a:t>
            </a:r>
            <a:r>
              <a:rPr lang="en-US" dirty="0" smtClean="0"/>
              <a:t> and the kind we </a:t>
            </a:r>
            <a:r>
              <a:rPr lang="en-US" i="1" dirty="0" smtClean="0"/>
              <a:t>have</a:t>
            </a:r>
            <a:r>
              <a:rPr lang="en-US" dirty="0" smtClean="0"/>
              <a:t> is construed simply in terms of the lack or presence of </a:t>
            </a:r>
            <a:r>
              <a:rPr lang="en-US" dirty="0" smtClean="0">
                <a:solidFill>
                  <a:srgbClr val="69FFFF"/>
                </a:solidFill>
              </a:rPr>
              <a:t>an awareness of—hence a representation of—one’s own seeing</a:t>
            </a:r>
            <a:r>
              <a:rPr lang="en-US" dirty="0" smtClean="0"/>
              <a:t>.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2273" y="274638"/>
            <a:ext cx="8514527" cy="698080"/>
          </a:xfrm>
        </p:spPr>
        <p:txBody>
          <a:bodyPr>
            <a:normAutofit fontScale="90000"/>
          </a:bodyPr>
          <a:lstStyle/>
          <a:p>
            <a:r>
              <a:rPr lang="en-US" dirty="0" err="1" smtClean="0"/>
              <a:t>Lycan</a:t>
            </a:r>
            <a:r>
              <a:rPr lang="en-US" dirty="0" smtClean="0"/>
              <a:t> assumes a HORT-</a:t>
            </a:r>
            <a:r>
              <a:rPr lang="en-US" dirty="0" err="1" smtClean="0"/>
              <a:t>ey</a:t>
            </a:r>
            <a:r>
              <a:rPr lang="en-US" dirty="0" smtClean="0"/>
              <a:t> starting point</a:t>
            </a:r>
            <a:endParaRPr lang="en-US" dirty="0"/>
          </a:p>
        </p:txBody>
      </p:sp>
      <p:sp>
        <p:nvSpPr>
          <p:cNvPr id="3" name="Content Placeholder 2"/>
          <p:cNvSpPr>
            <a:spLocks noGrp="1"/>
          </p:cNvSpPr>
          <p:nvPr>
            <p:ph idx="1"/>
          </p:nvPr>
        </p:nvSpPr>
        <p:spPr>
          <a:xfrm>
            <a:off x="457200" y="1215898"/>
            <a:ext cx="8229600" cy="5376969"/>
          </a:xfrm>
        </p:spPr>
        <p:txBody>
          <a:bodyPr>
            <a:normAutofit fontScale="62500" lnSpcReduction="20000"/>
          </a:bodyPr>
          <a:lstStyle/>
          <a:p>
            <a:r>
              <a:rPr lang="en-US" dirty="0" smtClean="0"/>
              <a:t>He starts by saying there is a sense of consciousness in which, by definition, satisfies SRM: </a:t>
            </a:r>
            <a:r>
              <a:rPr lang="en-US" dirty="0" smtClean="0">
                <a:solidFill>
                  <a:srgbClr val="69FFFF"/>
                </a:solidFill>
              </a:rPr>
              <a:t>you have a conscious state only if you are “conscious of it”</a:t>
            </a:r>
            <a:r>
              <a:rPr lang="en-US" dirty="0" smtClean="0"/>
              <a:t>—where this ‘of’ is construed as the </a:t>
            </a:r>
            <a:r>
              <a:rPr lang="en-US" dirty="0" smtClean="0">
                <a:solidFill>
                  <a:srgbClr val="69FFFF"/>
                </a:solidFill>
              </a:rPr>
              <a:t>representational </a:t>
            </a:r>
            <a:r>
              <a:rPr lang="en-US" dirty="0" smtClean="0"/>
              <a:t>‘of’. (E.g., “a picture </a:t>
            </a:r>
            <a:r>
              <a:rPr lang="en-US" b="1" i="1" dirty="0" smtClean="0"/>
              <a:t>of </a:t>
            </a:r>
            <a:r>
              <a:rPr lang="en-US" dirty="0" smtClean="0"/>
              <a:t>Salzburg Cathedral”)</a:t>
            </a:r>
            <a:r>
              <a:rPr lang="en-US" dirty="0" smtClean="0"/>
              <a:t>. (“Th</a:t>
            </a:r>
            <a:r>
              <a:rPr lang="en-US" dirty="0" smtClean="0"/>
              <a:t>e Superiority of HOP to HOT” </a:t>
            </a:r>
            <a:r>
              <a:rPr lang="en-US" dirty="0" smtClean="0"/>
              <a:t>pp.93-94</a:t>
            </a:r>
          </a:p>
          <a:p>
            <a:endParaRPr lang="en-US" dirty="0" smtClean="0"/>
          </a:p>
          <a:p>
            <a:r>
              <a:rPr lang="en-US" dirty="0" smtClean="0"/>
              <a:t>But maybe—the only sense in which we have conscious states that satisfy </a:t>
            </a:r>
            <a:r>
              <a:rPr lang="en-US" i="1" dirty="0" smtClean="0"/>
              <a:t>that </a:t>
            </a:r>
            <a:r>
              <a:rPr lang="en-US" dirty="0" smtClean="0"/>
              <a:t>definition depends on our </a:t>
            </a:r>
            <a:r>
              <a:rPr lang="en-US" dirty="0" smtClean="0">
                <a:solidFill>
                  <a:srgbClr val="69FFFF"/>
                </a:solidFill>
              </a:rPr>
              <a:t>having states conscious in a </a:t>
            </a:r>
            <a:r>
              <a:rPr lang="en-US" i="1" dirty="0" smtClean="0">
                <a:solidFill>
                  <a:srgbClr val="69FFFF"/>
                </a:solidFill>
              </a:rPr>
              <a:t>different</a:t>
            </a:r>
            <a:r>
              <a:rPr lang="en-US" dirty="0" smtClean="0">
                <a:solidFill>
                  <a:srgbClr val="69FFFF"/>
                </a:solidFill>
              </a:rPr>
              <a:t> sense that is the “phenomenal one.</a:t>
            </a:r>
            <a:r>
              <a:rPr lang="en-US" dirty="0" smtClean="0">
                <a:solidFill>
                  <a:srgbClr val="69FFFF"/>
                </a:solidFill>
              </a:rPr>
              <a:t>”</a:t>
            </a:r>
          </a:p>
          <a:p>
            <a:endParaRPr lang="en-US" dirty="0" smtClean="0"/>
          </a:p>
          <a:p>
            <a:r>
              <a:rPr lang="en-US" dirty="0" smtClean="0"/>
              <a:t>And, </a:t>
            </a:r>
            <a:r>
              <a:rPr lang="en-US" dirty="0" smtClean="0"/>
              <a:t>this second sense of consciousness is </a:t>
            </a:r>
            <a:r>
              <a:rPr lang="en-US" dirty="0" smtClean="0">
                <a:solidFill>
                  <a:srgbClr val="69FFFF"/>
                </a:solidFill>
              </a:rPr>
              <a:t>not covered by what </a:t>
            </a:r>
            <a:r>
              <a:rPr lang="en-US" dirty="0" err="1" smtClean="0">
                <a:solidFill>
                  <a:srgbClr val="69FFFF"/>
                </a:solidFill>
              </a:rPr>
              <a:t>Lycan</a:t>
            </a:r>
            <a:r>
              <a:rPr lang="en-US" dirty="0" smtClean="0">
                <a:solidFill>
                  <a:srgbClr val="69FFFF"/>
                </a:solidFill>
              </a:rPr>
              <a:t> understands as the having of a “sensory </a:t>
            </a:r>
            <a:r>
              <a:rPr lang="en-US" dirty="0" err="1" smtClean="0">
                <a:solidFill>
                  <a:srgbClr val="69FFFF"/>
                </a:solidFill>
              </a:rPr>
              <a:t>quale</a:t>
            </a:r>
            <a:r>
              <a:rPr lang="en-US" dirty="0" smtClean="0">
                <a:solidFill>
                  <a:srgbClr val="69FFFF"/>
                </a:solidFill>
              </a:rPr>
              <a:t>” </a:t>
            </a:r>
            <a:r>
              <a:rPr lang="en-US" dirty="0" smtClean="0"/>
              <a:t>(or “featuring a Q-property). For a conscious state can’t be conscious in this sense if there is not something it’s like for one to be in it. And states conscious in this (phenomenal) sense are not, by definition, confined to awareness of “sensory qualities.”</a:t>
            </a:r>
            <a:endParaRPr lang="en-US" dirty="0" smtClean="0"/>
          </a:p>
          <a:p>
            <a:pPr>
              <a:buNone/>
            </a:pPr>
            <a:endParaRPr lang="en-US" dirty="0" smtClean="0"/>
          </a:p>
          <a:p>
            <a:r>
              <a:rPr lang="en-US" dirty="0" smtClean="0"/>
              <a:t>We should consider whether there is a way of introducing the topic of consciousness that leaves open</a:t>
            </a:r>
            <a:r>
              <a:rPr lang="en-US" dirty="0" smtClean="0"/>
              <a:t> this possibility</a:t>
            </a:r>
            <a:r>
              <a:rPr lang="en-US" dirty="0" smtClean="0"/>
              <a: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85785" y="274638"/>
            <a:ext cx="8501015" cy="1143000"/>
          </a:xfrm>
        </p:spPr>
        <p:txBody>
          <a:bodyPr>
            <a:normAutofit fontScale="90000"/>
          </a:bodyPr>
          <a:lstStyle/>
          <a:p>
            <a:r>
              <a:rPr lang="en-US" dirty="0" smtClean="0"/>
              <a:t>Starting points that </a:t>
            </a:r>
            <a:r>
              <a:rPr lang="en-US" i="1" dirty="0" smtClean="0"/>
              <a:t>aren’t “</a:t>
            </a:r>
            <a:r>
              <a:rPr lang="en-US" dirty="0" smtClean="0"/>
              <a:t>HORT-</a:t>
            </a:r>
            <a:r>
              <a:rPr lang="en-US" dirty="0" err="1" smtClean="0"/>
              <a:t>ey</a:t>
            </a:r>
            <a:r>
              <a:rPr lang="en-US" dirty="0" smtClean="0"/>
              <a:t>?</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r>
              <a:rPr lang="en-US" dirty="0" smtClean="0"/>
              <a:t>Can we explain the “what it’s like” and “</a:t>
            </a:r>
            <a:r>
              <a:rPr lang="en-US" dirty="0" err="1" smtClean="0"/>
              <a:t>blindsight</a:t>
            </a:r>
            <a:r>
              <a:rPr lang="en-US" dirty="0" smtClean="0"/>
              <a:t> contrast” ways of clarifying what consciousness is, without favoring SRM, and without thereby biasing us towards HORT from the start? Yes.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How is consciousness related to self-consciousness?</a:t>
            </a:r>
            <a:endParaRPr lang="en-US" dirty="0"/>
          </a:p>
        </p:txBody>
      </p:sp>
      <p:sp>
        <p:nvSpPr>
          <p:cNvPr id="3" name="Content Placeholder 2"/>
          <p:cNvSpPr>
            <a:spLocks noGrp="1"/>
          </p:cNvSpPr>
          <p:nvPr>
            <p:ph idx="1"/>
          </p:nvPr>
        </p:nvSpPr>
        <p:spPr>
          <a:xfrm>
            <a:off x="457200" y="1379110"/>
            <a:ext cx="8229600" cy="5478890"/>
          </a:xfrm>
        </p:spPr>
        <p:txBody>
          <a:bodyPr>
            <a:normAutofit fontScale="85000" lnSpcReduction="20000"/>
          </a:bodyPr>
          <a:lstStyle/>
          <a:p>
            <a:pPr>
              <a:buNone/>
            </a:pPr>
            <a:endParaRPr lang="en-US" dirty="0" smtClean="0"/>
          </a:p>
          <a:p>
            <a:pPr>
              <a:buNone/>
            </a:pPr>
            <a:r>
              <a:rPr lang="en-US" dirty="0" smtClean="0"/>
              <a:t>A seemingly basic highly controversial question (or rather, complex set of questions). </a:t>
            </a:r>
          </a:p>
          <a:p>
            <a:pPr>
              <a:buNone/>
            </a:pPr>
            <a:endParaRPr lang="en-US" dirty="0" smtClean="0"/>
          </a:p>
          <a:p>
            <a:pPr>
              <a:buNone/>
            </a:pPr>
            <a:r>
              <a:rPr lang="en-US" dirty="0" smtClean="0"/>
              <a:t>The </a:t>
            </a:r>
            <a:r>
              <a:rPr lang="en-US" dirty="0" err="1" smtClean="0"/>
              <a:t>issue(s</a:t>
            </a:r>
            <a:r>
              <a:rPr lang="en-US" dirty="0" smtClean="0"/>
              <a:t>)  can have an intrinsic fascination. </a:t>
            </a:r>
          </a:p>
          <a:p>
            <a:pPr>
              <a:buNone/>
            </a:pPr>
            <a:endParaRPr lang="en-US" dirty="0" smtClean="0"/>
          </a:p>
          <a:p>
            <a:pPr>
              <a:buNone/>
            </a:pPr>
            <a:r>
              <a:rPr lang="en-US" dirty="0" smtClean="0"/>
              <a:t>But also, it bears on such issues as these: </a:t>
            </a:r>
          </a:p>
          <a:p>
            <a:endParaRPr lang="en-US" dirty="0" smtClean="0"/>
          </a:p>
          <a:p>
            <a:pPr lvl="1"/>
            <a:r>
              <a:rPr lang="en-US" dirty="0" smtClean="0"/>
              <a:t>How is consciousness to be explained? </a:t>
            </a:r>
          </a:p>
          <a:p>
            <a:pPr lvl="1"/>
            <a:endParaRPr lang="en-US" dirty="0" smtClean="0"/>
          </a:p>
          <a:p>
            <a:pPr lvl="1"/>
            <a:r>
              <a:rPr lang="en-US" dirty="0" smtClean="0"/>
              <a:t>How should we conceive of the basis of self-knowledge?</a:t>
            </a:r>
          </a:p>
          <a:p>
            <a:pPr lvl="1"/>
            <a:endParaRPr lang="en-US" dirty="0" smtClean="0"/>
          </a:p>
          <a:p>
            <a:pPr lvl="1"/>
            <a:r>
              <a:rPr lang="en-US" dirty="0" smtClean="0"/>
              <a:t>In what sense, if any, does one experience one’s “self”?</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“Subjective Knowledge/What It’s Like” conception of phenomenal consciousness</a:t>
            </a:r>
            <a:endParaRPr lang="en-US" sz="3200"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There is something it’s like to have some features only </a:t>
            </a:r>
            <a:r>
              <a:rPr lang="en-US" i="1" dirty="0" smtClean="0"/>
              <a:t>non-essentially</a:t>
            </a:r>
            <a:r>
              <a:rPr lang="en-US" dirty="0" smtClean="0"/>
              <a:t>, or in a manner </a:t>
            </a:r>
            <a:r>
              <a:rPr lang="en-US" i="1" dirty="0" smtClean="0"/>
              <a:t>derivative</a:t>
            </a:r>
            <a:r>
              <a:rPr lang="en-US" dirty="0" smtClean="0"/>
              <a:t> from what it’s like to have other features</a:t>
            </a:r>
          </a:p>
          <a:p>
            <a:pPr>
              <a:buNone/>
            </a:pPr>
            <a:endParaRPr lang="en-US" dirty="0" smtClean="0"/>
          </a:p>
          <a:p>
            <a:pPr>
              <a:buNone/>
            </a:pPr>
            <a:r>
              <a:rPr lang="en-US" dirty="0" smtClean="0"/>
              <a:t>The bona-fide </a:t>
            </a:r>
            <a:r>
              <a:rPr lang="en-US" b="1" dirty="0" smtClean="0">
                <a:solidFill>
                  <a:srgbClr val="69FFFF"/>
                </a:solidFill>
              </a:rPr>
              <a:t>phenomenal features</a:t>
            </a:r>
            <a:r>
              <a:rPr lang="en-US" b="1" dirty="0" smtClean="0"/>
              <a:t> </a:t>
            </a:r>
            <a:r>
              <a:rPr lang="en-US" dirty="0" smtClean="0"/>
              <a:t>are features there is </a:t>
            </a:r>
            <a:r>
              <a:rPr lang="en-US" dirty="0" smtClean="0">
                <a:solidFill>
                  <a:srgbClr val="69FFFF"/>
                </a:solidFill>
              </a:rPr>
              <a:t>something it’s like for one to have </a:t>
            </a:r>
            <a:r>
              <a:rPr lang="en-US" i="1" dirty="0" smtClean="0">
                <a:solidFill>
                  <a:srgbClr val="69FFFF"/>
                </a:solidFill>
              </a:rPr>
              <a:t>essentially and non-derivatively.</a:t>
            </a:r>
          </a:p>
          <a:p>
            <a:pPr>
              <a:buNone/>
            </a:pPr>
            <a:endParaRPr lang="en-US" dirty="0" smtClean="0"/>
          </a:p>
          <a:p>
            <a:pPr>
              <a:buNone/>
            </a:pPr>
            <a:r>
              <a:rPr lang="en-US" b="1" dirty="0" smtClean="0"/>
              <a:t>Phenomenally conscious states</a:t>
            </a:r>
            <a:r>
              <a:rPr lang="en-US" dirty="0" smtClean="0"/>
              <a:t> are instances of phenomenal features.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Is there essentially or only non-essentially something it’s like to have the feature?</a:t>
            </a:r>
            <a:endParaRPr lang="en-US" sz="3200" b="1" dirty="0"/>
          </a:p>
        </p:txBody>
      </p:sp>
      <p:sp>
        <p:nvSpPr>
          <p:cNvPr id="3" name="Content Placeholder 2"/>
          <p:cNvSpPr>
            <a:spLocks noGrp="1"/>
          </p:cNvSpPr>
          <p:nvPr>
            <p:ph idx="1"/>
          </p:nvPr>
        </p:nvSpPr>
        <p:spPr/>
        <p:txBody>
          <a:bodyPr>
            <a:normAutofit fontScale="92500" lnSpcReduction="20000"/>
          </a:bodyPr>
          <a:lstStyle/>
          <a:p>
            <a:pPr>
              <a:buNone/>
            </a:pPr>
            <a:endParaRPr lang="en-US" dirty="0" smtClean="0"/>
          </a:p>
          <a:p>
            <a:pPr>
              <a:buNone/>
            </a:pPr>
            <a:r>
              <a:rPr lang="en-US" dirty="0" smtClean="0"/>
              <a:t>Suppose: there is something it’s like for Felix to fall (in part) only because there is some way that </a:t>
            </a:r>
            <a:r>
              <a:rPr lang="en-US" b="1" i="1" dirty="0" smtClean="0"/>
              <a:t>felt </a:t>
            </a:r>
            <a:r>
              <a:rPr lang="en-US" dirty="0" smtClean="0"/>
              <a:t>to him.</a:t>
            </a:r>
          </a:p>
          <a:p>
            <a:pPr>
              <a:buNone/>
            </a:pPr>
            <a:endParaRPr lang="en-US" dirty="0" smtClean="0"/>
          </a:p>
          <a:p>
            <a:pPr>
              <a:buNone/>
            </a:pPr>
            <a:r>
              <a:rPr lang="en-US" dirty="0" smtClean="0"/>
              <a:t>Falling could occur without being felt (or other, e.g., visual experiences). </a:t>
            </a:r>
          </a:p>
          <a:p>
            <a:pPr>
              <a:buNone/>
            </a:pPr>
            <a:endParaRPr lang="en-US" dirty="0" smtClean="0"/>
          </a:p>
          <a:p>
            <a:pPr>
              <a:buNone/>
            </a:pPr>
            <a:r>
              <a:rPr lang="en-US" dirty="0" smtClean="0"/>
              <a:t>Then there is something it’s like to fall only non-essentially or accidentally.</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 the “</a:t>
            </a:r>
            <a:r>
              <a:rPr lang="en-US" dirty="0" err="1" smtClean="0"/>
              <a:t>underived</a:t>
            </a:r>
            <a:r>
              <a:rPr lang="en-US" dirty="0" smtClean="0"/>
              <a:t>” part of the account, consider another example:</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r>
              <a:rPr lang="en-US" dirty="0" smtClean="0"/>
              <a:t>Visual recognition of this emoticon:</a:t>
            </a:r>
          </a:p>
          <a:p>
            <a:pPr>
              <a:buNone/>
            </a:pPr>
            <a:endParaRPr lang="en-US" dirty="0" smtClean="0"/>
          </a:p>
          <a:p>
            <a:pPr>
              <a:buNone/>
            </a:pPr>
            <a:r>
              <a:rPr lang="en-US" sz="6200" dirty="0" smtClean="0"/>
              <a:t>								9_9</a:t>
            </a:r>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9_9</a:t>
            </a:r>
            <a:endParaRPr lang="en-US" dirty="0"/>
          </a:p>
        </p:txBody>
      </p:sp>
      <p:sp>
        <p:nvSpPr>
          <p:cNvPr id="3" name="Content Placeholder 2"/>
          <p:cNvSpPr>
            <a:spLocks noGrp="1"/>
          </p:cNvSpPr>
          <p:nvPr>
            <p:ph idx="1"/>
          </p:nvPr>
        </p:nvSpPr>
        <p:spPr>
          <a:xfrm>
            <a:off x="457200" y="1600200"/>
            <a:ext cx="8229600" cy="4857567"/>
          </a:xfrm>
        </p:spPr>
        <p:txBody>
          <a:bodyPr>
            <a:normAutofit fontScale="77500" lnSpcReduction="20000"/>
          </a:bodyPr>
          <a:lstStyle/>
          <a:p>
            <a:r>
              <a:rPr lang="en-US" sz="2800" dirty="0" smtClean="0"/>
              <a:t>You agree that there is something it’s like for you to visually recognize the “tired face” emoticon (and to see it as a tired face, not just as “nine, underline, nine”).</a:t>
            </a:r>
          </a:p>
          <a:p>
            <a:endParaRPr lang="en-US" sz="2800" dirty="0" smtClean="0"/>
          </a:p>
          <a:p>
            <a:r>
              <a:rPr lang="en-US" sz="2800" dirty="0" smtClean="0"/>
              <a:t>Assume there is </a:t>
            </a:r>
            <a:r>
              <a:rPr lang="en-US" sz="2800" i="1" dirty="0" smtClean="0"/>
              <a:t>essentially </a:t>
            </a:r>
            <a:r>
              <a:rPr lang="en-US" sz="2800" dirty="0" smtClean="0"/>
              <a:t>something it’s like for you. For such visual recognition could not occur without the figure’s </a:t>
            </a:r>
            <a:r>
              <a:rPr lang="en-US" sz="2800" i="1" dirty="0" smtClean="0"/>
              <a:t>looking </a:t>
            </a:r>
            <a:r>
              <a:rPr lang="en-US" sz="2800" dirty="0" smtClean="0"/>
              <a:t>somehow to you.</a:t>
            </a:r>
          </a:p>
          <a:p>
            <a:pPr>
              <a:buNone/>
            </a:pPr>
            <a:endParaRPr lang="en-US" sz="2800" dirty="0" smtClean="0"/>
          </a:p>
          <a:p>
            <a:r>
              <a:rPr lang="en-US" sz="2800" dirty="0" smtClean="0"/>
              <a:t>Even so, you could conceivably maintain that what it’s like for you to recognize the “tired face” is </a:t>
            </a:r>
            <a:r>
              <a:rPr lang="en-US" sz="2800" i="1" dirty="0" smtClean="0"/>
              <a:t>derived</a:t>
            </a:r>
            <a:r>
              <a:rPr lang="en-US" sz="2800" dirty="0" smtClean="0"/>
              <a:t> from what it’s like for you to have a type of visual experience, which you could have </a:t>
            </a:r>
            <a:r>
              <a:rPr lang="en-US" sz="2800" i="1" dirty="0" smtClean="0"/>
              <a:t>without </a:t>
            </a:r>
            <a:r>
              <a:rPr lang="en-US" sz="2800" dirty="0" smtClean="0"/>
              <a:t>recognizing the figure, plus other factors that </a:t>
            </a:r>
            <a:r>
              <a:rPr lang="en-US" sz="2800" i="1" dirty="0" smtClean="0"/>
              <a:t>don’t </a:t>
            </a:r>
            <a:r>
              <a:rPr lang="en-US" sz="2800" dirty="0" smtClean="0"/>
              <a:t>essentially involve any “what it’s like”.</a:t>
            </a:r>
          </a:p>
          <a:p>
            <a:endParaRPr lang="en-US" sz="2800" dirty="0" smtClean="0"/>
          </a:p>
          <a:p>
            <a:r>
              <a:rPr lang="en-US" sz="2800" dirty="0" smtClean="0"/>
              <a:t>If that were right, there would only derivatively be something it’s like for you to recognize the tired face. </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98080"/>
          </a:xfrm>
        </p:spPr>
        <p:txBody>
          <a:bodyPr>
            <a:noAutofit/>
          </a:bodyPr>
          <a:lstStyle/>
          <a:p>
            <a:r>
              <a:rPr lang="en-US" sz="2900" dirty="0" smtClean="0"/>
              <a:t>Applying this conception: </a:t>
            </a:r>
            <a:br>
              <a:rPr lang="en-US" sz="2900" dirty="0" smtClean="0"/>
            </a:br>
            <a:r>
              <a:rPr lang="en-US" sz="2900" dirty="0" smtClean="0"/>
              <a:t>why feeling is phenomenal</a:t>
            </a:r>
            <a:endParaRPr lang="en-US" sz="2900"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There is </a:t>
            </a:r>
            <a:r>
              <a:rPr lang="en-US" i="1" dirty="0" smtClean="0">
                <a:solidFill>
                  <a:srgbClr val="69FFFF"/>
                </a:solidFill>
              </a:rPr>
              <a:t>essentially and non-derivatively something it’s like</a:t>
            </a:r>
            <a:r>
              <a:rPr lang="en-US" dirty="0" smtClean="0">
                <a:solidFill>
                  <a:srgbClr val="69FFFF"/>
                </a:solidFill>
              </a:rPr>
              <a:t> </a:t>
            </a:r>
            <a:r>
              <a:rPr lang="en-US" dirty="0" smtClean="0"/>
              <a:t>to feel the way Felix felt, provided that</a:t>
            </a:r>
          </a:p>
          <a:p>
            <a:pPr>
              <a:buNone/>
            </a:pPr>
            <a:endParaRPr lang="en-US" dirty="0" smtClean="0"/>
          </a:p>
          <a:p>
            <a:pPr lvl="1">
              <a:buNone/>
            </a:pPr>
            <a:r>
              <a:rPr lang="en-US" dirty="0" smtClean="0"/>
              <a:t>One couldn’t possibly feel this way when there was just </a:t>
            </a:r>
            <a:r>
              <a:rPr lang="en-US" i="1" dirty="0" smtClean="0"/>
              <a:t>nothing </a:t>
            </a:r>
            <a:r>
              <a:rPr lang="en-US" dirty="0" smtClean="0"/>
              <a:t>that was like for one,</a:t>
            </a:r>
          </a:p>
          <a:p>
            <a:pPr lvl="1">
              <a:buNone/>
            </a:pPr>
            <a:r>
              <a:rPr lang="en-US" dirty="0" smtClean="0"/>
              <a:t>And there is no </a:t>
            </a:r>
            <a:r>
              <a:rPr lang="en-US" i="1" dirty="0" smtClean="0"/>
              <a:t>further </a:t>
            </a:r>
            <a:r>
              <a:rPr lang="en-US" dirty="0" smtClean="0"/>
              <a:t>feature, for which feeling this way is not required, </a:t>
            </a:r>
          </a:p>
          <a:p>
            <a:pPr lvl="1">
              <a:buNone/>
            </a:pPr>
            <a:r>
              <a:rPr lang="en-US" dirty="0" smtClean="0"/>
              <a:t>Such that what it was like to feel this way derived entirely from the presence of that feature. </a:t>
            </a:r>
          </a:p>
          <a:p>
            <a:pPr>
              <a:buNone/>
            </a:pPr>
            <a:endParaRPr lang="en-US" dirty="0" smtClean="0"/>
          </a:p>
          <a:p>
            <a:pPr>
              <a:buNone/>
            </a:pPr>
            <a:r>
              <a:rPr lang="en-US" dirty="0" smtClean="0"/>
              <a:t>That’s </a:t>
            </a:r>
            <a:r>
              <a:rPr lang="en-US" dirty="0" smtClean="0">
                <a:solidFill>
                  <a:srgbClr val="69FFFF"/>
                </a:solidFill>
              </a:rPr>
              <a:t>why feeling this way is a bona-fide phenomenal feature</a:t>
            </a:r>
            <a:r>
              <a:rPr lang="en-US" dirty="0" smtClean="0"/>
              <a:t>. And any instance of it is a phenomenally conscious state.</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6490"/>
          </a:xfrm>
        </p:spPr>
        <p:txBody>
          <a:bodyPr>
            <a:normAutofit fontScale="90000"/>
          </a:bodyPr>
          <a:lstStyle/>
          <a:p>
            <a:r>
              <a:rPr lang="en-US" dirty="0" smtClean="0"/>
              <a:t>To clarify “what it’s like” talk</a:t>
            </a:r>
            <a:endParaRPr lang="en-US" dirty="0"/>
          </a:p>
        </p:txBody>
      </p:sp>
      <p:sp>
        <p:nvSpPr>
          <p:cNvPr id="3" name="Content Placeholder 2"/>
          <p:cNvSpPr>
            <a:spLocks noGrp="1"/>
          </p:cNvSpPr>
          <p:nvPr>
            <p:ph idx="1"/>
          </p:nvPr>
        </p:nvSpPr>
        <p:spPr>
          <a:xfrm>
            <a:off x="457200" y="1425912"/>
            <a:ext cx="8229600" cy="4977815"/>
          </a:xfrm>
        </p:spPr>
        <p:txBody>
          <a:bodyPr>
            <a:normAutofit fontScale="62500" lnSpcReduction="20000"/>
          </a:bodyPr>
          <a:lstStyle/>
          <a:p>
            <a:pPr>
              <a:buNone/>
            </a:pPr>
            <a:r>
              <a:rPr lang="en-US" dirty="0" smtClean="0"/>
              <a:t>Proposal: There is something it’s like for someone to have some feature: it is </a:t>
            </a:r>
            <a:r>
              <a:rPr lang="en-US" dirty="0" smtClean="0">
                <a:solidFill>
                  <a:srgbClr val="69FFFF"/>
                </a:solidFill>
              </a:rPr>
              <a:t>suited for one to claim or desire a </a:t>
            </a:r>
            <a:r>
              <a:rPr lang="en-US" i="1" dirty="0" smtClean="0">
                <a:solidFill>
                  <a:srgbClr val="69FFFF"/>
                </a:solidFill>
              </a:rPr>
              <a:t>subjective</a:t>
            </a:r>
            <a:r>
              <a:rPr lang="en-US" dirty="0" smtClean="0">
                <a:solidFill>
                  <a:srgbClr val="69FFFF"/>
                </a:solidFill>
              </a:rPr>
              <a:t>, </a:t>
            </a:r>
            <a:r>
              <a:rPr lang="en-US" i="1" dirty="0" smtClean="0">
                <a:solidFill>
                  <a:srgbClr val="69FFFF"/>
                </a:solidFill>
              </a:rPr>
              <a:t>non-theoretical </a:t>
            </a:r>
            <a:r>
              <a:rPr lang="en-US" dirty="0" smtClean="0">
                <a:solidFill>
                  <a:srgbClr val="69FFFF"/>
                </a:solidFill>
              </a:rPr>
              <a:t>knowledge regarding </a:t>
            </a:r>
            <a:r>
              <a:rPr lang="en-US" i="1" dirty="0" smtClean="0">
                <a:solidFill>
                  <a:srgbClr val="69FFFF"/>
                </a:solidFill>
              </a:rPr>
              <a:t>what feature</a:t>
            </a:r>
            <a:r>
              <a:rPr lang="en-US" dirty="0" smtClean="0">
                <a:solidFill>
                  <a:srgbClr val="69FFFF"/>
                </a:solidFill>
              </a:rPr>
              <a:t> it is.</a:t>
            </a:r>
          </a:p>
          <a:p>
            <a:pPr>
              <a:buNone/>
            </a:pPr>
            <a:endParaRPr lang="en-US" dirty="0" smtClean="0"/>
          </a:p>
          <a:p>
            <a:pPr>
              <a:buNone/>
            </a:pPr>
            <a:r>
              <a:rPr lang="en-US" dirty="0" smtClean="0"/>
              <a:t>A “subjective knowledge” of a feature: a type of knowledge of what feature it is that in at least some cases requires </a:t>
            </a:r>
            <a:r>
              <a:rPr lang="en-US" i="1" dirty="0" smtClean="0"/>
              <a:t>having the feature oneself, </a:t>
            </a:r>
            <a:r>
              <a:rPr lang="en-US" dirty="0" smtClean="0"/>
              <a:t>but which can be sought by trying to imagine having the feature in question.</a:t>
            </a:r>
          </a:p>
          <a:p>
            <a:pPr>
              <a:buNone/>
            </a:pPr>
            <a:endParaRPr lang="en-US" dirty="0" smtClean="0"/>
          </a:p>
          <a:p>
            <a:pPr>
              <a:buNone/>
            </a:pPr>
            <a:r>
              <a:rPr lang="en-US" dirty="0" smtClean="0"/>
              <a:t>A non-theoretical knowledge: it does not require one can give a theoretically satisfying account or explanation of what that feature is.</a:t>
            </a:r>
          </a:p>
          <a:p>
            <a:pPr>
              <a:buNone/>
            </a:pPr>
            <a:endParaRPr lang="en-US" dirty="0" smtClean="0"/>
          </a:p>
          <a:p>
            <a:pPr>
              <a:buNone/>
            </a:pPr>
            <a:r>
              <a:rPr lang="en-US" dirty="0" smtClean="0"/>
              <a:t>A Phenomenal Feature: one there is essentially and non-derivatively “something it’s like for one” to have.</a:t>
            </a:r>
          </a:p>
          <a:p>
            <a:pPr>
              <a:buNone/>
            </a:pPr>
            <a:endParaRPr lang="en-US" dirty="0" smtClean="0"/>
          </a:p>
          <a:p>
            <a:pPr>
              <a:buNone/>
            </a:pPr>
            <a:r>
              <a:rPr lang="en-US" dirty="0" smtClean="0"/>
              <a:t>That means: it’s a feature </a:t>
            </a:r>
            <a:r>
              <a:rPr lang="en-US" dirty="0" smtClean="0">
                <a:solidFill>
                  <a:srgbClr val="69FFFF"/>
                </a:solidFill>
              </a:rPr>
              <a:t>essentially suited for one to claim or desire a </a:t>
            </a:r>
            <a:r>
              <a:rPr lang="en-US" i="1" dirty="0" smtClean="0">
                <a:solidFill>
                  <a:srgbClr val="69FFFF"/>
                </a:solidFill>
              </a:rPr>
              <a:t>subjective</a:t>
            </a:r>
            <a:r>
              <a:rPr lang="en-US" dirty="0" smtClean="0">
                <a:solidFill>
                  <a:srgbClr val="69FFFF"/>
                </a:solidFill>
              </a:rPr>
              <a:t>, </a:t>
            </a:r>
            <a:r>
              <a:rPr lang="en-US" i="1" dirty="0" smtClean="0">
                <a:solidFill>
                  <a:srgbClr val="69FFFF"/>
                </a:solidFill>
              </a:rPr>
              <a:t>non-theoretical </a:t>
            </a:r>
            <a:r>
              <a:rPr lang="en-US" dirty="0" smtClean="0">
                <a:solidFill>
                  <a:srgbClr val="69FFFF"/>
                </a:solidFill>
              </a:rPr>
              <a:t>knowledge regarding </a:t>
            </a:r>
            <a:r>
              <a:rPr lang="en-US" i="1" dirty="0" smtClean="0">
                <a:solidFill>
                  <a:srgbClr val="69FFFF"/>
                </a:solidFill>
              </a:rPr>
              <a:t>what feature</a:t>
            </a:r>
            <a:r>
              <a:rPr lang="en-US" dirty="0" smtClean="0">
                <a:solidFill>
                  <a:srgbClr val="69FFFF"/>
                </a:solidFill>
              </a:rPr>
              <a:t> it is, </a:t>
            </a:r>
            <a:r>
              <a:rPr lang="en-US" dirty="0" err="1" smtClean="0">
                <a:solidFill>
                  <a:srgbClr val="69FFFF"/>
                </a:solidFill>
              </a:rPr>
              <a:t>underived</a:t>
            </a:r>
            <a:r>
              <a:rPr lang="en-US" dirty="0" smtClean="0">
                <a:solidFill>
                  <a:srgbClr val="69FFFF"/>
                </a:solidFill>
              </a:rPr>
              <a:t> from other such knowledge</a:t>
            </a:r>
            <a:r>
              <a:rPr lang="en-US" dirty="0" smtClean="0"/>
              <a: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Now: </a:t>
            </a:r>
            <a:r>
              <a:rPr lang="en-US" b="1" dirty="0" err="1" smtClean="0"/>
              <a:t>Blindsight</a:t>
            </a:r>
            <a:r>
              <a:rPr lang="en-US" b="1" dirty="0" smtClean="0"/>
              <a:t> Contrast Conception</a:t>
            </a:r>
            <a:endParaRPr lang="en-US" b="1" dirty="0"/>
          </a:p>
        </p:txBody>
      </p:sp>
      <p:sp>
        <p:nvSpPr>
          <p:cNvPr id="3" name="Content Placeholder 2"/>
          <p:cNvSpPr>
            <a:spLocks noGrp="1"/>
          </p:cNvSpPr>
          <p:nvPr>
            <p:ph idx="1"/>
          </p:nvPr>
        </p:nvSpPr>
        <p:spPr/>
        <p:txBody>
          <a:bodyPr/>
          <a:lstStyle/>
          <a:p>
            <a:pPr>
              <a:buNone/>
            </a:pPr>
            <a:r>
              <a:rPr lang="en-US" dirty="0" smtClean="0"/>
              <a:t>Proposal: </a:t>
            </a:r>
          </a:p>
          <a:p>
            <a:pPr>
              <a:buNone/>
            </a:pPr>
            <a:endParaRPr lang="en-US" dirty="0"/>
          </a:p>
          <a:p>
            <a:pPr>
              <a:buNone/>
            </a:pPr>
            <a:r>
              <a:rPr lang="en-US" dirty="0" smtClean="0"/>
              <a:t>To say that subjects have “</a:t>
            </a:r>
            <a:r>
              <a:rPr lang="en-US" dirty="0" err="1" smtClean="0"/>
              <a:t>blindsight</a:t>
            </a:r>
            <a:r>
              <a:rPr lang="en-US" dirty="0" smtClean="0"/>
              <a:t>” is to say that in </a:t>
            </a:r>
            <a:r>
              <a:rPr lang="en-US" i="1" dirty="0" smtClean="0">
                <a:solidFill>
                  <a:srgbClr val="69FFFF"/>
                </a:solidFill>
              </a:rPr>
              <a:t>one </a:t>
            </a:r>
            <a:r>
              <a:rPr lang="en-US" dirty="0" smtClean="0">
                <a:solidFill>
                  <a:srgbClr val="69FFFF"/>
                </a:solidFill>
              </a:rPr>
              <a:t>sense they </a:t>
            </a:r>
            <a:r>
              <a:rPr lang="en-US" b="1" dirty="0" smtClean="0">
                <a:solidFill>
                  <a:srgbClr val="69FFFF"/>
                </a:solidFill>
              </a:rPr>
              <a:t>do see </a:t>
            </a:r>
            <a:r>
              <a:rPr lang="en-US" dirty="0" smtClean="0">
                <a:solidFill>
                  <a:srgbClr val="69FFFF"/>
                </a:solidFill>
              </a:rPr>
              <a:t>the relevant stimulus</a:t>
            </a:r>
            <a:r>
              <a:rPr lang="en-US" dirty="0" smtClean="0"/>
              <a:t> and in </a:t>
            </a:r>
            <a:r>
              <a:rPr lang="en-US" i="1" dirty="0" smtClean="0">
                <a:solidFill>
                  <a:srgbClr val="69FFFF"/>
                </a:solidFill>
              </a:rPr>
              <a:t>another </a:t>
            </a:r>
            <a:r>
              <a:rPr lang="en-US" dirty="0" smtClean="0">
                <a:solidFill>
                  <a:srgbClr val="69FFFF"/>
                </a:solidFill>
              </a:rPr>
              <a:t>they are </a:t>
            </a:r>
            <a:r>
              <a:rPr lang="en-US" b="1" dirty="0" smtClean="0">
                <a:solidFill>
                  <a:srgbClr val="69FFFF"/>
                </a:solidFill>
              </a:rPr>
              <a:t>blind </a:t>
            </a:r>
            <a:r>
              <a:rPr lang="en-US" dirty="0" smtClean="0">
                <a:solidFill>
                  <a:srgbClr val="69FFFF"/>
                </a:solidFill>
              </a:rPr>
              <a:t>to it </a:t>
            </a:r>
            <a:r>
              <a:rPr lang="en-US" dirty="0" smtClean="0"/>
              <a:t>(and their denials of seeing are correct).</a:t>
            </a:r>
          </a:p>
          <a:p>
            <a:pPr>
              <a:buNone/>
            </a:pPr>
            <a:endParaRPr lang="en-US" dirty="0" smtClean="0"/>
          </a:p>
          <a:p>
            <a:pPr>
              <a:buNone/>
            </a:pPr>
            <a:r>
              <a:rPr lang="en-US" dirty="0" smtClean="0"/>
              <a:t>What’s the difference between these senses?</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 can interpret ‘look’ and ‘see’ so that…</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Nothing </a:t>
            </a:r>
            <a:r>
              <a:rPr lang="en-US" i="1" dirty="0" smtClean="0">
                <a:solidFill>
                  <a:srgbClr val="69FFFF"/>
                </a:solidFill>
              </a:rPr>
              <a:t>looks </a:t>
            </a:r>
            <a:r>
              <a:rPr lang="en-US" dirty="0" smtClean="0"/>
              <a:t>any way to you in a lightless room</a:t>
            </a:r>
          </a:p>
          <a:p>
            <a:pPr>
              <a:buNone/>
            </a:pPr>
            <a:endParaRPr lang="en-US" dirty="0" smtClean="0"/>
          </a:p>
          <a:p>
            <a:pPr>
              <a:buNone/>
            </a:pPr>
            <a:r>
              <a:rPr lang="en-US" dirty="0" smtClean="0"/>
              <a:t>You cannot </a:t>
            </a:r>
            <a:r>
              <a:rPr lang="en-US" i="1" dirty="0" smtClean="0">
                <a:solidFill>
                  <a:srgbClr val="69FFFF"/>
                </a:solidFill>
              </a:rPr>
              <a:t>see </a:t>
            </a:r>
            <a:r>
              <a:rPr lang="en-US" dirty="0" smtClean="0"/>
              <a:t>something that looks no way to you at all.</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one can intelligibly interpret a </a:t>
            </a:r>
            <a:r>
              <a:rPr lang="en-US" dirty="0" err="1" smtClean="0"/>
              <a:t>blindsighter’s</a:t>
            </a:r>
            <a:r>
              <a:rPr lang="en-US" dirty="0" smtClean="0"/>
              <a:t> situation so that…</a:t>
            </a:r>
            <a:endParaRPr lang="en-US" dirty="0"/>
          </a:p>
        </p:txBody>
      </p:sp>
      <p:sp>
        <p:nvSpPr>
          <p:cNvPr id="3" name="Content Placeholder 2"/>
          <p:cNvSpPr>
            <a:spLocks noGrp="1"/>
          </p:cNvSpPr>
          <p:nvPr>
            <p:ph idx="1"/>
          </p:nvPr>
        </p:nvSpPr>
        <p:spPr/>
        <p:txBody>
          <a:bodyPr>
            <a:normAutofit fontScale="92500" lnSpcReduction="10000"/>
          </a:bodyPr>
          <a:lstStyle/>
          <a:p>
            <a:pPr>
              <a:buNone/>
            </a:pPr>
            <a:endParaRPr lang="en-US" dirty="0" smtClean="0"/>
          </a:p>
          <a:p>
            <a:pPr>
              <a:buNone/>
            </a:pPr>
            <a:r>
              <a:rPr lang="en-US" dirty="0" smtClean="0"/>
              <a:t>She in one sense she correctly denies seeing the stimulus—since it doesn’t look any way to her...</a:t>
            </a:r>
          </a:p>
          <a:p>
            <a:pPr>
              <a:buNone/>
            </a:pPr>
            <a:endParaRPr lang="en-US" dirty="0" smtClean="0"/>
          </a:p>
          <a:p>
            <a:pPr>
              <a:buNone/>
            </a:pPr>
            <a:r>
              <a:rPr lang="en-US" dirty="0" smtClean="0"/>
              <a:t>But since she accurately reports on it because of the activity it triggers in what’s left of her visual system…</a:t>
            </a:r>
          </a:p>
          <a:p>
            <a:pPr>
              <a:buNone/>
            </a:pPr>
            <a:endParaRPr lang="en-US" dirty="0" smtClean="0"/>
          </a:p>
          <a:p>
            <a:pPr>
              <a:buNone/>
            </a:pPr>
            <a:r>
              <a:rPr lang="en-US" dirty="0" smtClean="0"/>
              <a:t>In another sense, she could be said to “see” it.</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a:t>
            </a:r>
            <a:r>
              <a:rPr lang="en-US" b="1" dirty="0" err="1" smtClean="0"/>
              <a:t>Blindsight</a:t>
            </a:r>
            <a:r>
              <a:rPr lang="en-US" b="1" dirty="0" smtClean="0"/>
              <a:t> Contrast Conception</a:t>
            </a:r>
            <a:endParaRPr lang="en-US" dirty="0"/>
          </a:p>
        </p:txBody>
      </p:sp>
      <p:sp>
        <p:nvSpPr>
          <p:cNvPr id="3" name="Content Placeholder 2"/>
          <p:cNvSpPr>
            <a:spLocks noGrp="1"/>
          </p:cNvSpPr>
          <p:nvPr>
            <p:ph idx="1"/>
          </p:nvPr>
        </p:nvSpPr>
        <p:spPr/>
        <p:txBody>
          <a:bodyPr>
            <a:normAutofit/>
          </a:bodyPr>
          <a:lstStyle/>
          <a:p>
            <a:pPr>
              <a:buNone/>
            </a:pPr>
            <a:r>
              <a:rPr lang="en-US" dirty="0" smtClean="0">
                <a:solidFill>
                  <a:srgbClr val="69FFFF"/>
                </a:solidFill>
              </a:rPr>
              <a:t>Any instance of something’s </a:t>
            </a:r>
            <a:r>
              <a:rPr lang="en-US" i="1" dirty="0" smtClean="0">
                <a:solidFill>
                  <a:srgbClr val="69FFFF"/>
                </a:solidFill>
              </a:rPr>
              <a:t>looking </a:t>
            </a:r>
            <a:r>
              <a:rPr lang="en-US" dirty="0" smtClean="0">
                <a:solidFill>
                  <a:srgbClr val="69FFFF"/>
                </a:solidFill>
              </a:rPr>
              <a:t>somehow to you</a:t>
            </a:r>
            <a:r>
              <a:rPr lang="en-US" dirty="0" smtClean="0"/>
              <a:t>—in the sense that was thought to be missing in the interpretation of </a:t>
            </a:r>
            <a:r>
              <a:rPr lang="en-US" dirty="0" err="1" smtClean="0"/>
              <a:t>blindsight</a:t>
            </a:r>
            <a:r>
              <a:rPr lang="en-US" dirty="0" smtClean="0"/>
              <a:t> just given) is a </a:t>
            </a:r>
            <a:r>
              <a:rPr lang="en-US" b="1" dirty="0" smtClean="0">
                <a:solidFill>
                  <a:srgbClr val="69FFFF"/>
                </a:solidFill>
              </a:rPr>
              <a:t>phenomenally conscious </a:t>
            </a:r>
            <a:r>
              <a:rPr lang="en-US" dirty="0" smtClean="0">
                <a:solidFill>
                  <a:srgbClr val="69FFFF"/>
                </a:solidFill>
              </a:rPr>
              <a:t>state</a:t>
            </a:r>
            <a:r>
              <a:rPr lang="en-US" dirty="0" smtClean="0"/>
              <a:t>. </a:t>
            </a:r>
          </a:p>
          <a:p>
            <a:pPr>
              <a:buNone/>
            </a:pPr>
            <a:endParaRPr lang="en-US" dirty="0" smtClean="0"/>
          </a:p>
          <a:p>
            <a:pPr>
              <a:buNone/>
            </a:pPr>
            <a:r>
              <a:rPr lang="en-US" dirty="0" smtClean="0"/>
              <a:t>And its looking that way to you is a phenomenal feature.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How is consciousness related to self-consciousness?</a:t>
            </a:r>
            <a:endParaRPr lang="en-US" dirty="0"/>
          </a:p>
        </p:txBody>
      </p:sp>
      <p:sp>
        <p:nvSpPr>
          <p:cNvPr id="3" name="Content Placeholder 2"/>
          <p:cNvSpPr>
            <a:spLocks noGrp="1"/>
          </p:cNvSpPr>
          <p:nvPr>
            <p:ph idx="1"/>
          </p:nvPr>
        </p:nvSpPr>
        <p:spPr>
          <a:xfrm>
            <a:off x="457200" y="1379110"/>
            <a:ext cx="8229600" cy="5478890"/>
          </a:xfrm>
        </p:spPr>
        <p:txBody>
          <a:bodyPr>
            <a:normAutofit/>
          </a:bodyPr>
          <a:lstStyle/>
          <a:p>
            <a:pPr>
              <a:buNone/>
            </a:pPr>
            <a:endParaRPr lang="en-US" dirty="0" smtClean="0"/>
          </a:p>
          <a:p>
            <a:pPr>
              <a:buNone/>
            </a:pPr>
            <a:r>
              <a:rPr lang="en-US" dirty="0" smtClean="0"/>
              <a:t>Is all consciousness essentially bound to self-consciousness?</a:t>
            </a:r>
          </a:p>
          <a:p>
            <a:pPr>
              <a:buNone/>
            </a:pPr>
            <a:endParaRPr lang="en-US" dirty="0" smtClean="0"/>
          </a:p>
          <a:p>
            <a:pPr>
              <a:buNone/>
            </a:pPr>
            <a:r>
              <a:rPr lang="en-US" dirty="0" smtClean="0"/>
              <a:t>For example: is consciousness the mind’s self-representation?</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487503" cy="1143000"/>
          </a:xfrm>
        </p:spPr>
        <p:txBody>
          <a:bodyPr>
            <a:noAutofit/>
          </a:bodyPr>
          <a:lstStyle/>
          <a:p>
            <a:r>
              <a:rPr lang="en-US" sz="3000" dirty="0" smtClean="0"/>
              <a:t>So, there are indeed “</a:t>
            </a:r>
            <a:r>
              <a:rPr lang="en-US" sz="3000" dirty="0" err="1" smtClean="0"/>
              <a:t>unHORT-ey</a:t>
            </a:r>
            <a:r>
              <a:rPr lang="en-US" sz="3000" dirty="0" smtClean="0"/>
              <a:t>” alternatives RE “what it’s  like” (contrast with </a:t>
            </a:r>
            <a:r>
              <a:rPr lang="en-US" sz="3000" dirty="0" err="1" smtClean="0"/>
              <a:t>Carruthers</a:t>
            </a:r>
            <a:r>
              <a:rPr lang="en-US" sz="3000" dirty="0" smtClean="0"/>
              <a:t>)</a:t>
            </a:r>
            <a:endParaRPr lang="en-US" sz="3000" dirty="0"/>
          </a:p>
        </p:txBody>
      </p:sp>
      <p:sp>
        <p:nvSpPr>
          <p:cNvPr id="3" name="Content Placeholder 2"/>
          <p:cNvSpPr>
            <a:spLocks noGrp="1"/>
          </p:cNvSpPr>
          <p:nvPr>
            <p:ph idx="1"/>
          </p:nvPr>
        </p:nvSpPr>
        <p:spPr/>
        <p:txBody>
          <a:bodyPr>
            <a:normAutofit fontScale="70000" lnSpcReduction="20000"/>
          </a:bodyPr>
          <a:lstStyle/>
          <a:p>
            <a:pPr>
              <a:buNone/>
            </a:pPr>
            <a:endParaRPr lang="en-US" dirty="0" smtClean="0"/>
          </a:p>
          <a:p>
            <a:r>
              <a:rPr lang="en-US" dirty="0" smtClean="0"/>
              <a:t>“</a:t>
            </a:r>
            <a:r>
              <a:rPr lang="en-US" dirty="0" smtClean="0">
                <a:solidFill>
                  <a:srgbClr val="69FFFF"/>
                </a:solidFill>
              </a:rPr>
              <a:t>What </a:t>
            </a:r>
            <a:r>
              <a:rPr lang="en-US" dirty="0">
                <a:solidFill>
                  <a:srgbClr val="69FFFF"/>
                </a:solidFill>
              </a:rPr>
              <a:t>the experience is like</a:t>
            </a:r>
            <a:r>
              <a:rPr lang="en-US" dirty="0"/>
              <a:t>” is simply the manner of appearance that constitutes the experience.</a:t>
            </a:r>
            <a:r>
              <a:rPr lang="en-US" dirty="0" smtClean="0"/>
              <a:t> </a:t>
            </a:r>
          </a:p>
          <a:p>
            <a:endParaRPr lang="en-US" dirty="0" smtClean="0"/>
          </a:p>
          <a:p>
            <a:r>
              <a:rPr lang="en-US" dirty="0" smtClean="0"/>
              <a:t>And </a:t>
            </a:r>
            <a:r>
              <a:rPr lang="en-US" dirty="0"/>
              <a:t>to say this is </a:t>
            </a:r>
            <a:r>
              <a:rPr lang="en-US" dirty="0">
                <a:solidFill>
                  <a:srgbClr val="69FFFF"/>
                </a:solidFill>
              </a:rPr>
              <a:t>an appearance “</a:t>
            </a:r>
            <a:r>
              <a:rPr lang="en-US" i="1" dirty="0">
                <a:solidFill>
                  <a:srgbClr val="69FFFF"/>
                </a:solidFill>
              </a:rPr>
              <a:t>for you</a:t>
            </a:r>
            <a:r>
              <a:rPr lang="en-US" dirty="0">
                <a:solidFill>
                  <a:srgbClr val="69FFFF"/>
                </a:solidFill>
              </a:rPr>
              <a:t>” </a:t>
            </a:r>
            <a:r>
              <a:rPr lang="en-US" dirty="0"/>
              <a:t>is to say that </a:t>
            </a:r>
            <a:r>
              <a:rPr lang="en-US" dirty="0">
                <a:solidFill>
                  <a:srgbClr val="69FFFF"/>
                </a:solidFill>
              </a:rPr>
              <a:t>something appears in this very way </a:t>
            </a:r>
            <a:r>
              <a:rPr lang="en-US" i="1" dirty="0">
                <a:solidFill>
                  <a:srgbClr val="69FFFF"/>
                </a:solidFill>
              </a:rPr>
              <a:t>to you</a:t>
            </a:r>
            <a:r>
              <a:rPr lang="en-US" dirty="0">
                <a:solidFill>
                  <a:srgbClr val="69FFFF"/>
                </a:solidFill>
              </a:rPr>
              <a:t>.</a:t>
            </a:r>
            <a:r>
              <a:rPr lang="en-US" dirty="0" smtClean="0">
                <a:solidFill>
                  <a:srgbClr val="69FFFF"/>
                </a:solidFill>
              </a:rPr>
              <a:t> </a:t>
            </a:r>
          </a:p>
          <a:p>
            <a:endParaRPr lang="en-US" dirty="0" smtClean="0"/>
          </a:p>
          <a:p>
            <a:r>
              <a:rPr lang="en-US" dirty="0" smtClean="0"/>
              <a:t>In </a:t>
            </a:r>
            <a:r>
              <a:rPr lang="en-US" dirty="0"/>
              <a:t>other words, </a:t>
            </a:r>
            <a:r>
              <a:rPr lang="en-US" dirty="0">
                <a:solidFill>
                  <a:srgbClr val="69FFFF"/>
                </a:solidFill>
              </a:rPr>
              <a:t>what the experience is like </a:t>
            </a:r>
            <a:r>
              <a:rPr lang="en-US" i="1" dirty="0">
                <a:solidFill>
                  <a:srgbClr val="69FFFF"/>
                </a:solidFill>
              </a:rPr>
              <a:t>for </a:t>
            </a:r>
            <a:r>
              <a:rPr lang="en-US" dirty="0">
                <a:solidFill>
                  <a:srgbClr val="69FFFF"/>
                </a:solidFill>
              </a:rPr>
              <a:t>you is what manner of appearance this is </a:t>
            </a:r>
            <a:r>
              <a:rPr lang="en-US" i="1" dirty="0">
                <a:solidFill>
                  <a:srgbClr val="69FFFF"/>
                </a:solidFill>
              </a:rPr>
              <a:t>to </a:t>
            </a:r>
            <a:r>
              <a:rPr lang="en-US" dirty="0">
                <a:solidFill>
                  <a:srgbClr val="69FFFF"/>
                </a:solidFill>
              </a:rPr>
              <a:t>you</a:t>
            </a:r>
            <a:r>
              <a:rPr lang="en-US" dirty="0" smtClean="0">
                <a:solidFill>
                  <a:srgbClr val="69FFFF"/>
                </a:solidFill>
              </a:rPr>
              <a:t>. </a:t>
            </a:r>
          </a:p>
          <a:p>
            <a:endParaRPr lang="en-US" dirty="0" smtClean="0"/>
          </a:p>
          <a:p>
            <a:r>
              <a:rPr lang="en-US" dirty="0" smtClean="0"/>
              <a:t>And I have given an account of how to interpret “what it’s like” talk to yield a conception of consciousness without </a:t>
            </a:r>
            <a:r>
              <a:rPr lang="en-US" dirty="0" err="1" smtClean="0"/>
              <a:t>Carruther’s</a:t>
            </a:r>
            <a:r>
              <a:rPr lang="en-US" dirty="0" smtClean="0"/>
              <a:t> HORT-</a:t>
            </a:r>
            <a:r>
              <a:rPr lang="en-US" dirty="0" err="1" smtClean="0"/>
              <a:t>ey</a:t>
            </a:r>
            <a:r>
              <a:rPr lang="en-US" dirty="0" smtClean="0"/>
              <a:t> assumption </a:t>
            </a:r>
            <a:r>
              <a:rPr lang="en-US" dirty="0" smtClean="0"/>
              <a:t>(that to say there’s something the experience is like for you is to say it is “presented” (it “appears”) to you). </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487503" cy="1143000"/>
          </a:xfrm>
        </p:spPr>
        <p:txBody>
          <a:bodyPr>
            <a:noAutofit/>
          </a:bodyPr>
          <a:lstStyle/>
          <a:p>
            <a:r>
              <a:rPr lang="en-US" sz="3400" dirty="0" smtClean="0"/>
              <a:t>There are </a:t>
            </a:r>
            <a:r>
              <a:rPr lang="en-US" sz="3600" dirty="0" smtClean="0"/>
              <a:t>“</a:t>
            </a:r>
            <a:r>
              <a:rPr lang="en-US" sz="3600" dirty="0" err="1" smtClean="0"/>
              <a:t>unHORT-ey</a:t>
            </a:r>
            <a:r>
              <a:rPr lang="en-US" sz="3600" dirty="0" smtClean="0"/>
              <a:t>” </a:t>
            </a:r>
            <a:r>
              <a:rPr lang="en-US" sz="3400" dirty="0" smtClean="0"/>
              <a:t>alternatives RE “</a:t>
            </a:r>
            <a:r>
              <a:rPr lang="en-US" sz="3400" dirty="0" err="1" smtClean="0"/>
              <a:t>blindsight</a:t>
            </a:r>
            <a:r>
              <a:rPr lang="en-US" sz="3400" dirty="0" smtClean="0"/>
              <a:t> contrast” (contrast with </a:t>
            </a:r>
            <a:r>
              <a:rPr lang="en-US" sz="3400" dirty="0" err="1" smtClean="0"/>
              <a:t>Carruthers</a:t>
            </a:r>
            <a:r>
              <a:rPr lang="en-US" sz="3400" dirty="0" smtClean="0"/>
              <a:t>)</a:t>
            </a:r>
            <a:endParaRPr lang="en-US" sz="3400"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dirty="0" err="1" smtClean="0"/>
              <a:t>Blindsight</a:t>
            </a:r>
            <a:r>
              <a:rPr lang="en-US" dirty="0" smtClean="0"/>
              <a:t> is </a:t>
            </a:r>
            <a:r>
              <a:rPr lang="en-US" dirty="0"/>
              <a:t>a deficit in consciousness where, in one sense you </a:t>
            </a:r>
            <a:r>
              <a:rPr lang="en-US" i="1" dirty="0"/>
              <a:t>do</a:t>
            </a:r>
            <a:r>
              <a:rPr lang="en-US" dirty="0"/>
              <a:t> see a stimulus, and in another you </a:t>
            </a:r>
            <a:r>
              <a:rPr lang="en-US" i="1" dirty="0"/>
              <a:t>don’t</a:t>
            </a:r>
            <a:r>
              <a:rPr lang="en-US" dirty="0"/>
              <a:t>.</a:t>
            </a:r>
            <a:r>
              <a:rPr lang="en-US" dirty="0" smtClean="0"/>
              <a:t> </a:t>
            </a:r>
          </a:p>
          <a:p>
            <a:endParaRPr lang="en-US" dirty="0" smtClean="0"/>
          </a:p>
          <a:p>
            <a:r>
              <a:rPr lang="en-US" dirty="0" smtClean="0"/>
              <a:t>The sense in which you see: you verbally and behaviorally discriminate the features of a stimulus through activation of light receptors. </a:t>
            </a:r>
          </a:p>
          <a:p>
            <a:endParaRPr lang="en-US" dirty="0" smtClean="0"/>
          </a:p>
          <a:p>
            <a:r>
              <a:rPr lang="en-US" dirty="0" smtClean="0"/>
              <a:t>The sense in which you don’t see: the stimulus doesn’t look anyway to you.</a:t>
            </a:r>
          </a:p>
          <a:p>
            <a:endParaRPr lang="en-US" dirty="0" smtClean="0"/>
          </a:p>
          <a:p>
            <a:r>
              <a:rPr lang="en-US" dirty="0" smtClean="0"/>
              <a:t>“</a:t>
            </a:r>
            <a:r>
              <a:rPr lang="en-US" dirty="0" smtClean="0">
                <a:solidFill>
                  <a:srgbClr val="69FFFF"/>
                </a:solidFill>
              </a:rPr>
              <a:t>Looking</a:t>
            </a:r>
            <a:r>
              <a:rPr lang="en-US" dirty="0" smtClean="0"/>
              <a:t>” is sufficient for consciousness. But this </a:t>
            </a:r>
            <a:r>
              <a:rPr lang="en-US" dirty="0" smtClean="0">
                <a:solidFill>
                  <a:srgbClr val="69FFFF"/>
                </a:solidFill>
              </a:rPr>
              <a:t>neither assumes nor denies that higher-order representation is essential</a:t>
            </a:r>
            <a:r>
              <a:rPr lang="en-US" dirty="0" smtClean="0"/>
              <a: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variants of HORT</a:t>
            </a:r>
            <a:endParaRPr lang="en-US" dirty="0"/>
          </a:p>
        </p:txBody>
      </p:sp>
      <p:sp>
        <p:nvSpPr>
          <p:cNvPr id="3" name="Content Placeholder 2"/>
          <p:cNvSpPr>
            <a:spLocks noGrp="1"/>
          </p:cNvSpPr>
          <p:nvPr>
            <p:ph idx="1"/>
          </p:nvPr>
        </p:nvSpPr>
        <p:spPr/>
        <p:txBody>
          <a:bodyPr/>
          <a:lstStyle/>
          <a:p>
            <a:pPr lvl="1"/>
            <a:r>
              <a:rPr lang="en-US" sz="3600" dirty="0" smtClean="0"/>
              <a:t>Higher Order Thought</a:t>
            </a:r>
          </a:p>
          <a:p>
            <a:pPr lvl="1"/>
            <a:r>
              <a:rPr lang="en-US" sz="3600" dirty="0" smtClean="0"/>
              <a:t>Inner Sense/Perception</a:t>
            </a:r>
          </a:p>
          <a:p>
            <a:endParaRPr lang="en-US" dirty="0" smtClean="0"/>
          </a:p>
          <a:p>
            <a:pPr>
              <a:buNone/>
            </a:pPr>
            <a:r>
              <a:rPr lang="en-US" dirty="0" smtClean="0"/>
              <a:t>I will focus more on the second. But first, briefly, why HOT versions of HORT are mistaken.</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651" y="274638"/>
            <a:ext cx="8686800" cy="468411"/>
          </a:xfrm>
        </p:spPr>
        <p:txBody>
          <a:bodyPr>
            <a:normAutofit fontScale="90000"/>
          </a:bodyPr>
          <a:lstStyle/>
          <a:p>
            <a:r>
              <a:rPr lang="en-US" dirty="0" err="1" smtClean="0"/>
              <a:t>HOTs</a:t>
            </a:r>
            <a:r>
              <a:rPr lang="en-US" dirty="0" smtClean="0"/>
              <a:t> are inessential to consciousness (1)</a:t>
            </a:r>
            <a:endParaRPr lang="en-US" dirty="0"/>
          </a:p>
        </p:txBody>
      </p:sp>
      <p:sp>
        <p:nvSpPr>
          <p:cNvPr id="3" name="Content Placeholder 2"/>
          <p:cNvSpPr>
            <a:spLocks noGrp="1"/>
          </p:cNvSpPr>
          <p:nvPr>
            <p:ph idx="1"/>
          </p:nvPr>
        </p:nvSpPr>
        <p:spPr>
          <a:xfrm>
            <a:off x="457200" y="986228"/>
            <a:ext cx="8229600" cy="5552599"/>
          </a:xfrm>
        </p:spPr>
        <p:txBody>
          <a:bodyPr>
            <a:normAutofit fontScale="77500" lnSpcReduction="20000"/>
          </a:bodyPr>
          <a:lstStyle/>
          <a:p>
            <a:endParaRPr lang="en-US" i="1" dirty="0" smtClean="0"/>
          </a:p>
          <a:p>
            <a:r>
              <a:rPr lang="en-US" i="1" dirty="0" smtClean="0"/>
              <a:t>Conscious </a:t>
            </a:r>
            <a:r>
              <a:rPr lang="en-US" dirty="0" smtClean="0"/>
              <a:t>higher-order </a:t>
            </a:r>
            <a:r>
              <a:rPr lang="en-US" i="1" dirty="0" smtClean="0"/>
              <a:t>attributive</a:t>
            </a:r>
            <a:r>
              <a:rPr lang="en-US" i="1" dirty="0" smtClean="0"/>
              <a:t> </a:t>
            </a:r>
            <a:r>
              <a:rPr lang="en-US" dirty="0" smtClean="0"/>
              <a:t>(classificatory) thoughts </a:t>
            </a:r>
            <a:r>
              <a:rPr lang="en-US" dirty="0" smtClean="0"/>
              <a:t>are </a:t>
            </a:r>
            <a:r>
              <a:rPr lang="en-US" dirty="0" smtClean="0">
                <a:solidFill>
                  <a:srgbClr val="69FFFF"/>
                </a:solidFill>
              </a:rPr>
              <a:t>not even contingently co-extensive with </a:t>
            </a:r>
            <a:r>
              <a:rPr lang="en-US" dirty="0" smtClean="0"/>
              <a:t>conscious first-order experience—</a:t>
            </a:r>
            <a:r>
              <a:rPr lang="en-US" dirty="0" err="1" smtClean="0">
                <a:solidFill>
                  <a:srgbClr val="69FFFF"/>
                </a:solidFill>
              </a:rPr>
              <a:t>appearings</a:t>
            </a:r>
            <a:r>
              <a:rPr lang="en-US" dirty="0" smtClean="0"/>
              <a:t>. </a:t>
            </a:r>
          </a:p>
          <a:p>
            <a:endParaRPr lang="en-US" dirty="0" smtClean="0"/>
          </a:p>
          <a:p>
            <a:r>
              <a:rPr lang="en-US" dirty="0" smtClean="0"/>
              <a:t>An </a:t>
            </a:r>
            <a:r>
              <a:rPr lang="en-US" dirty="0" smtClean="0">
                <a:solidFill>
                  <a:srgbClr val="69FFFF"/>
                </a:solidFill>
              </a:rPr>
              <a:t>infinite regress </a:t>
            </a:r>
            <a:r>
              <a:rPr lang="en-US" dirty="0" smtClean="0"/>
              <a:t>problem arises here if we suppose otherwise. (More on this next time.)</a:t>
            </a:r>
          </a:p>
          <a:p>
            <a:endParaRPr lang="en-US" dirty="0" smtClean="0"/>
          </a:p>
          <a:p>
            <a:r>
              <a:rPr lang="en-US" dirty="0" smtClean="0"/>
              <a:t>Positing an unbroken activity of </a:t>
            </a:r>
            <a:r>
              <a:rPr lang="en-US" dirty="0" smtClean="0">
                <a:solidFill>
                  <a:srgbClr val="69FFFF"/>
                </a:solidFill>
              </a:rPr>
              <a:t>conscious </a:t>
            </a:r>
            <a:r>
              <a:rPr lang="en-US" i="1" dirty="0" smtClean="0">
                <a:solidFill>
                  <a:srgbClr val="69FFFF"/>
                </a:solidFill>
              </a:rPr>
              <a:t>non-attributive </a:t>
            </a:r>
            <a:r>
              <a:rPr lang="en-US" dirty="0" smtClean="0">
                <a:solidFill>
                  <a:srgbClr val="69FFFF"/>
                </a:solidFill>
              </a:rPr>
              <a:t>“thought”</a:t>
            </a:r>
            <a:r>
              <a:rPr lang="en-US" dirty="0" smtClean="0"/>
              <a:t> (like </a:t>
            </a:r>
            <a:r>
              <a:rPr lang="en-US" dirty="0" err="1" smtClean="0"/>
              <a:t>Brentanian</a:t>
            </a:r>
            <a:r>
              <a:rPr lang="en-US" dirty="0" smtClean="0"/>
              <a:t> primitive judgment (?)) is </a:t>
            </a:r>
            <a:r>
              <a:rPr lang="en-US" dirty="0" smtClean="0">
                <a:solidFill>
                  <a:srgbClr val="69FFFF"/>
                </a:solidFill>
              </a:rPr>
              <a:t>unwarranted</a:t>
            </a:r>
            <a:r>
              <a:rPr lang="en-US" dirty="0" smtClean="0"/>
              <a:t>.</a:t>
            </a:r>
          </a:p>
          <a:p>
            <a:pPr>
              <a:buNone/>
            </a:pPr>
            <a:r>
              <a:rPr lang="en-US" dirty="0" smtClean="0"/>
              <a:t> </a:t>
            </a:r>
          </a:p>
          <a:p>
            <a:r>
              <a:rPr lang="en-US" dirty="0" smtClean="0"/>
              <a:t>Positing ubiquitous </a:t>
            </a:r>
            <a:r>
              <a:rPr lang="en-US" i="1" dirty="0" smtClean="0">
                <a:solidFill>
                  <a:srgbClr val="69FFFF"/>
                </a:solidFill>
              </a:rPr>
              <a:t>unconscious </a:t>
            </a:r>
            <a:r>
              <a:rPr lang="en-US" dirty="0" smtClean="0"/>
              <a:t>higher-order thoughts has </a:t>
            </a:r>
            <a:r>
              <a:rPr lang="en-US" dirty="0" smtClean="0">
                <a:solidFill>
                  <a:srgbClr val="69FFFF"/>
                </a:solidFill>
              </a:rPr>
              <a:t>no explanatory value</a:t>
            </a:r>
            <a:r>
              <a:rPr lang="en-US" dirty="0" smtClean="0"/>
              <a:t>, and doesn’t satisfactorily answer to the </a:t>
            </a:r>
            <a:r>
              <a:rPr lang="en-US" dirty="0" smtClean="0">
                <a:solidFill>
                  <a:srgbClr val="69FFFF"/>
                </a:solidFill>
              </a:rPr>
              <a:t>regress </a:t>
            </a:r>
            <a:r>
              <a:rPr lang="en-US" dirty="0" smtClean="0"/>
              <a:t>problem.</a:t>
            </a:r>
          </a:p>
          <a:p>
            <a:pPr>
              <a:buNone/>
            </a:pP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02675" y="274638"/>
            <a:ext cx="8686800" cy="468411"/>
          </a:xfrm>
        </p:spPr>
        <p:txBody>
          <a:bodyPr>
            <a:normAutofit fontScale="90000"/>
          </a:bodyPr>
          <a:lstStyle/>
          <a:p>
            <a:r>
              <a:rPr lang="en-US" dirty="0" err="1" smtClean="0"/>
              <a:t>HOTs</a:t>
            </a:r>
            <a:r>
              <a:rPr lang="en-US" dirty="0" smtClean="0"/>
              <a:t> are inessential to consciousness (2)</a:t>
            </a:r>
            <a:endParaRPr lang="en-US" dirty="0"/>
          </a:p>
        </p:txBody>
      </p:sp>
      <p:sp>
        <p:nvSpPr>
          <p:cNvPr id="3" name="Content Placeholder 2"/>
          <p:cNvSpPr>
            <a:spLocks noGrp="1"/>
          </p:cNvSpPr>
          <p:nvPr>
            <p:ph idx="1"/>
          </p:nvPr>
        </p:nvSpPr>
        <p:spPr>
          <a:xfrm>
            <a:off x="457200" y="986228"/>
            <a:ext cx="8229600" cy="5552599"/>
          </a:xfrm>
        </p:spPr>
        <p:txBody>
          <a:bodyPr>
            <a:normAutofit fontScale="70000" lnSpcReduction="20000"/>
          </a:bodyPr>
          <a:lstStyle/>
          <a:p>
            <a:pPr>
              <a:buNone/>
            </a:pPr>
            <a:endParaRPr lang="en-US" dirty="0" smtClean="0"/>
          </a:p>
          <a:p>
            <a:r>
              <a:rPr lang="en-US" dirty="0" smtClean="0"/>
              <a:t>I </a:t>
            </a:r>
            <a:r>
              <a:rPr lang="en-US" i="1" dirty="0" smtClean="0">
                <a:solidFill>
                  <a:srgbClr val="69FFFF"/>
                </a:solidFill>
              </a:rPr>
              <a:t>never </a:t>
            </a:r>
            <a:r>
              <a:rPr lang="en-US" dirty="0" smtClean="0">
                <a:solidFill>
                  <a:srgbClr val="69FFFF"/>
                </a:solidFill>
              </a:rPr>
              <a:t>have conscious non-inferential </a:t>
            </a:r>
            <a:r>
              <a:rPr lang="en-US" dirty="0" err="1" smtClean="0">
                <a:solidFill>
                  <a:srgbClr val="69FFFF"/>
                </a:solidFill>
              </a:rPr>
              <a:t>HOTs</a:t>
            </a:r>
            <a:r>
              <a:rPr lang="en-US" dirty="0" smtClean="0">
                <a:solidFill>
                  <a:srgbClr val="69FFFF"/>
                </a:solidFill>
              </a:rPr>
              <a:t> with the HORT-required content </a:t>
            </a:r>
            <a:r>
              <a:rPr lang="en-US" dirty="0" smtClean="0"/>
              <a:t>(e.g., thoughts attributing to myself the kind of “pain” I could have unfelt, the kind of “vision” a </a:t>
            </a:r>
            <a:r>
              <a:rPr lang="en-US" dirty="0" err="1" smtClean="0"/>
              <a:t>blindsighter</a:t>
            </a:r>
            <a:r>
              <a:rPr lang="en-US" dirty="0" smtClean="0"/>
              <a:t> could have). I think of myself as having </a:t>
            </a:r>
            <a:r>
              <a:rPr lang="en-US" i="1" dirty="0" smtClean="0"/>
              <a:t>felt </a:t>
            </a:r>
            <a:r>
              <a:rPr lang="en-US" dirty="0" smtClean="0"/>
              <a:t>pains, and seeing things (in the “no-seeing-without-</a:t>
            </a:r>
            <a:r>
              <a:rPr lang="en-US" i="1" dirty="0" smtClean="0"/>
              <a:t>looking</a:t>
            </a:r>
            <a:r>
              <a:rPr lang="en-US" dirty="0" smtClean="0"/>
              <a:t>” sense)</a:t>
            </a:r>
          </a:p>
          <a:p>
            <a:endParaRPr lang="en-US" dirty="0" smtClean="0"/>
          </a:p>
          <a:p>
            <a:r>
              <a:rPr lang="en-US" dirty="0" smtClean="0"/>
              <a:t>But my lack of the HORT-required </a:t>
            </a:r>
            <a:r>
              <a:rPr lang="en-US" dirty="0" err="1" smtClean="0"/>
              <a:t>HOTs</a:t>
            </a:r>
            <a:r>
              <a:rPr lang="en-US" dirty="0" smtClean="0"/>
              <a:t> </a:t>
            </a:r>
            <a:r>
              <a:rPr lang="en-US" dirty="0" smtClean="0">
                <a:solidFill>
                  <a:srgbClr val="69FFFF"/>
                </a:solidFill>
              </a:rPr>
              <a:t>doesn’t deprive me of sensory consciousness. </a:t>
            </a:r>
          </a:p>
          <a:p>
            <a:pPr>
              <a:buNone/>
            </a:pPr>
            <a:endParaRPr lang="en-US" dirty="0" smtClean="0"/>
          </a:p>
          <a:p>
            <a:r>
              <a:rPr lang="en-US" dirty="0" smtClean="0"/>
              <a:t>More: having the </a:t>
            </a:r>
            <a:r>
              <a:rPr lang="en-US" dirty="0" smtClean="0">
                <a:solidFill>
                  <a:srgbClr val="69FFFF"/>
                </a:solidFill>
              </a:rPr>
              <a:t>sensory appearances </a:t>
            </a:r>
            <a:r>
              <a:rPr lang="en-US" dirty="0" smtClean="0"/>
              <a:t>that I </a:t>
            </a:r>
            <a:r>
              <a:rPr lang="en-US" i="1" dirty="0" smtClean="0"/>
              <a:t>do </a:t>
            </a:r>
            <a:r>
              <a:rPr lang="en-US" dirty="0" smtClean="0"/>
              <a:t>self-attribute (“looks”, “feels”) </a:t>
            </a:r>
            <a:r>
              <a:rPr lang="en-US" dirty="0" smtClean="0">
                <a:solidFill>
                  <a:srgbClr val="69FFFF"/>
                </a:solidFill>
              </a:rPr>
              <a:t>does not necessitate having </a:t>
            </a:r>
            <a:r>
              <a:rPr lang="en-US" i="1" dirty="0" smtClean="0">
                <a:solidFill>
                  <a:srgbClr val="69FFFF"/>
                </a:solidFill>
              </a:rPr>
              <a:t>any </a:t>
            </a:r>
            <a:r>
              <a:rPr lang="en-US" dirty="0" err="1" smtClean="0">
                <a:solidFill>
                  <a:srgbClr val="69FFFF"/>
                </a:solidFill>
              </a:rPr>
              <a:t>HOTs</a:t>
            </a:r>
            <a:r>
              <a:rPr lang="en-US" dirty="0" smtClean="0">
                <a:solidFill>
                  <a:srgbClr val="69FFFF"/>
                </a:solidFill>
              </a:rPr>
              <a:t> about them. </a:t>
            </a:r>
          </a:p>
          <a:p>
            <a:endParaRPr lang="en-US" dirty="0" smtClean="0"/>
          </a:p>
          <a:p>
            <a:r>
              <a:rPr lang="en-US" dirty="0" smtClean="0"/>
              <a:t>If it did, doubts about </a:t>
            </a:r>
            <a:r>
              <a:rPr lang="en-US" dirty="0" smtClean="0">
                <a:solidFill>
                  <a:srgbClr val="69FFFF"/>
                </a:solidFill>
              </a:rPr>
              <a:t>babies’ and animals</a:t>
            </a:r>
            <a:r>
              <a:rPr lang="en-US" dirty="0" smtClean="0"/>
              <a:t>’ capacity for HOT would rationally commit me to doubt whether they feel anything, or to conjecturing they are all </a:t>
            </a:r>
            <a:r>
              <a:rPr lang="en-US" dirty="0" err="1" smtClean="0"/>
              <a:t>blindsighters</a:t>
            </a:r>
            <a:r>
              <a:rPr lang="en-US" dirty="0" smtClean="0"/>
              <a:t>. But this isn’t the case.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8411"/>
          </a:xfrm>
        </p:spPr>
        <p:txBody>
          <a:bodyPr>
            <a:normAutofit fontScale="90000"/>
          </a:bodyPr>
          <a:lstStyle/>
          <a:p>
            <a:r>
              <a:rPr lang="en-US" dirty="0" err="1" smtClean="0"/>
              <a:t>HOTs</a:t>
            </a:r>
            <a:r>
              <a:rPr lang="en-US" dirty="0" smtClean="0"/>
              <a:t> are inessential </a:t>
            </a:r>
            <a:r>
              <a:rPr lang="en-US" smtClean="0"/>
              <a:t>to consciousness</a:t>
            </a:r>
            <a:endParaRPr lang="en-US" dirty="0"/>
          </a:p>
        </p:txBody>
      </p:sp>
      <p:sp>
        <p:nvSpPr>
          <p:cNvPr id="3" name="Content Placeholder 2"/>
          <p:cNvSpPr>
            <a:spLocks noGrp="1"/>
          </p:cNvSpPr>
          <p:nvPr>
            <p:ph idx="1"/>
          </p:nvPr>
        </p:nvSpPr>
        <p:spPr>
          <a:xfrm>
            <a:off x="457200" y="986228"/>
            <a:ext cx="8229600" cy="5552599"/>
          </a:xfrm>
        </p:spPr>
        <p:txBody>
          <a:bodyPr>
            <a:normAutofit lnSpcReduction="10000"/>
          </a:bodyPr>
          <a:lstStyle/>
          <a:p>
            <a:endParaRPr lang="en-US" dirty="0" smtClean="0"/>
          </a:p>
          <a:p>
            <a:r>
              <a:rPr lang="en-US" dirty="0" smtClean="0"/>
              <a:t>Conclusion: </a:t>
            </a:r>
            <a:r>
              <a:rPr lang="en-US" dirty="0" err="1" smtClean="0"/>
              <a:t>appearings</a:t>
            </a:r>
            <a:r>
              <a:rPr lang="en-US" dirty="0" smtClean="0"/>
              <a:t> (looks, feels) are sufficient for consciousness, but not for </a:t>
            </a:r>
            <a:r>
              <a:rPr lang="en-US" dirty="0" err="1" smtClean="0"/>
              <a:t>HOTs</a:t>
            </a:r>
            <a:r>
              <a:rPr lang="en-US" dirty="0" smtClean="0"/>
              <a:t>.</a:t>
            </a:r>
          </a:p>
          <a:p>
            <a:endParaRPr lang="en-US" dirty="0" smtClean="0"/>
          </a:p>
          <a:p>
            <a:r>
              <a:rPr lang="en-US" dirty="0" smtClean="0"/>
              <a:t>So higher-order thoughts are inessential to consciousness. </a:t>
            </a:r>
          </a:p>
          <a:p>
            <a:endParaRPr lang="en-US" dirty="0" smtClean="0"/>
          </a:p>
          <a:p>
            <a:r>
              <a:rPr lang="en-US" dirty="0" smtClean="0"/>
              <a:t>That version of SRM (and HORT) should be rejected as an impediment to understanding the relationship of consciousness and self-consciousness. </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 claim to have done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Used analytic phenomenology:</a:t>
            </a:r>
          </a:p>
          <a:p>
            <a:pPr>
              <a:buNone/>
            </a:pPr>
            <a:endParaRPr lang="en-US" dirty="0" smtClean="0"/>
          </a:p>
          <a:p>
            <a:r>
              <a:rPr lang="en-US" dirty="0" smtClean="0">
                <a:solidFill>
                  <a:srgbClr val="69FFFF"/>
                </a:solidFill>
              </a:rPr>
              <a:t>To clarify what consciousness is</a:t>
            </a:r>
            <a:r>
              <a:rPr lang="en-US" dirty="0" smtClean="0"/>
              <a:t>, by solving problems that arise for common ways of doing this (“what it’s like” “</a:t>
            </a:r>
            <a:r>
              <a:rPr lang="en-US" dirty="0" err="1" smtClean="0"/>
              <a:t>blindsight</a:t>
            </a:r>
            <a:r>
              <a:rPr lang="en-US" dirty="0" smtClean="0"/>
              <a:t> contrast”).</a:t>
            </a:r>
          </a:p>
          <a:p>
            <a:pPr>
              <a:buNone/>
            </a:pPr>
            <a:endParaRPr lang="en-US" dirty="0" smtClean="0"/>
          </a:p>
          <a:p>
            <a:r>
              <a:rPr lang="en-US" dirty="0" smtClean="0">
                <a:solidFill>
                  <a:srgbClr val="69FFFF"/>
                </a:solidFill>
              </a:rPr>
              <a:t>Without making unnecessary assumptions </a:t>
            </a:r>
            <a:r>
              <a:rPr lang="en-US" dirty="0" smtClean="0"/>
              <a:t>in favor or against higher-order representation theories, this gives us the basis for a </a:t>
            </a:r>
            <a:r>
              <a:rPr lang="en-US" dirty="0" smtClean="0">
                <a:solidFill>
                  <a:srgbClr val="69FFFF"/>
                </a:solidFill>
              </a:rPr>
              <a:t>critique </a:t>
            </a:r>
            <a:r>
              <a:rPr lang="en-US" dirty="0" smtClean="0"/>
              <a:t>of these. </a:t>
            </a:r>
          </a:p>
          <a:p>
            <a:endParaRPr lang="en-US" dirty="0" smtClean="0"/>
          </a:p>
          <a:p>
            <a:r>
              <a:rPr lang="en-US" dirty="0" smtClean="0"/>
              <a:t>This phenomenological conception provides a </a:t>
            </a:r>
            <a:r>
              <a:rPr lang="en-US" dirty="0" smtClean="0">
                <a:solidFill>
                  <a:srgbClr val="69FFFF"/>
                </a:solidFill>
              </a:rPr>
              <a:t>part </a:t>
            </a:r>
            <a:r>
              <a:rPr lang="en-US" dirty="0" smtClean="0"/>
              <a:t>of what we need to understand the relation between </a:t>
            </a:r>
            <a:r>
              <a:rPr lang="en-US" dirty="0" smtClean="0">
                <a:solidFill>
                  <a:srgbClr val="69FFFF"/>
                </a:solidFill>
              </a:rPr>
              <a:t>consciousness and self-consciousness. </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endParaRPr lang="en-US" sz="3500" dirty="0"/>
          </a:p>
        </p:txBody>
      </p:sp>
      <p:sp>
        <p:nvSpPr>
          <p:cNvPr id="3" name="Content Placeholder 2"/>
          <p:cNvSpPr>
            <a:spLocks noGrp="1"/>
          </p:cNvSpPr>
          <p:nvPr>
            <p:ph idx="1"/>
          </p:nvPr>
        </p:nvSpPr>
        <p:spPr/>
        <p:txBody>
          <a:bodyPr>
            <a:normAutofit/>
          </a:bodyPr>
          <a:lstStyle/>
          <a:p>
            <a:r>
              <a:rPr lang="en-US" dirty="0" smtClean="0"/>
              <a:t>Now, what about “inner sense”?</a:t>
            </a:r>
            <a:r>
              <a:rPr lang="en-US" dirty="0" smtClean="0"/>
              <a:t> </a:t>
            </a:r>
          </a:p>
          <a:p>
            <a:endParaRPr lang="en-US" dirty="0" smtClean="0"/>
          </a:p>
          <a:p>
            <a:r>
              <a:rPr lang="en-US" dirty="0" smtClean="0"/>
              <a:t>What </a:t>
            </a:r>
            <a:r>
              <a:rPr lang="en-US" dirty="0" smtClean="0"/>
              <a:t>is implied by saying there is an “inner” sense?</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smtClean="0"/>
              <a:t>What </a:t>
            </a:r>
            <a:r>
              <a:rPr lang="en-US" sz="3500" dirty="0" smtClean="0"/>
              <a:t>is implied by saying</a:t>
            </a:r>
            <a:r>
              <a:rPr lang="en-US" sz="3500" dirty="0" smtClean="0"/>
              <a:t> </a:t>
            </a:r>
            <a:br>
              <a:rPr lang="en-US" sz="3500" dirty="0" smtClean="0"/>
            </a:br>
            <a:r>
              <a:rPr lang="en-US" sz="3500" dirty="0" smtClean="0"/>
              <a:t>there </a:t>
            </a:r>
            <a:r>
              <a:rPr lang="en-US" sz="3500" dirty="0" smtClean="0"/>
              <a:t>is an “inner” sense?</a:t>
            </a:r>
            <a:endParaRPr lang="en-US" sz="3500" dirty="0"/>
          </a:p>
        </p:txBody>
      </p:sp>
      <p:sp>
        <p:nvSpPr>
          <p:cNvPr id="3" name="Content Placeholder 2"/>
          <p:cNvSpPr>
            <a:spLocks noGrp="1"/>
          </p:cNvSpPr>
          <p:nvPr>
            <p:ph idx="1"/>
          </p:nvPr>
        </p:nvSpPr>
        <p:spPr/>
        <p:txBody>
          <a:bodyPr>
            <a:normAutofit fontScale="62500" lnSpcReduction="20000"/>
          </a:bodyPr>
          <a:lstStyle/>
          <a:p>
            <a:pPr marL="514350" lvl="0" indent="-514350">
              <a:buFont typeface="+mj-lt"/>
              <a:buAutoNum type="alphaLcParenR"/>
            </a:pPr>
            <a:endParaRPr lang="en-US" dirty="0" smtClean="0"/>
          </a:p>
          <a:p>
            <a:pPr marL="514350" lvl="0" indent="-514350">
              <a:buFont typeface="+mj-lt"/>
              <a:buAutoNum type="alphaLcParenR"/>
            </a:pPr>
            <a:r>
              <a:rPr lang="en-US" dirty="0" smtClean="0"/>
              <a:t>There is a distinction between: </a:t>
            </a:r>
            <a:r>
              <a:rPr lang="en-US" i="1" dirty="0" smtClean="0">
                <a:solidFill>
                  <a:srgbClr val="69FFFF"/>
                </a:solidFill>
              </a:rPr>
              <a:t>sensing </a:t>
            </a:r>
            <a:r>
              <a:rPr lang="en-US" dirty="0" smtClean="0"/>
              <a:t>something and </a:t>
            </a:r>
            <a:r>
              <a:rPr lang="en-US" i="1" dirty="0" smtClean="0">
                <a:solidFill>
                  <a:srgbClr val="69FFFF"/>
                </a:solidFill>
              </a:rPr>
              <a:t>thinking </a:t>
            </a:r>
            <a:r>
              <a:rPr lang="en-US" dirty="0" smtClean="0"/>
              <a:t>about it.</a:t>
            </a:r>
          </a:p>
          <a:p>
            <a:pPr marL="514350" indent="-514350">
              <a:buFont typeface="+mj-lt"/>
              <a:buAutoNum type="alphaLcParenR"/>
            </a:pPr>
            <a:endParaRPr lang="en-US" dirty="0" smtClean="0"/>
          </a:p>
          <a:p>
            <a:pPr marL="514350" lvl="0" indent="-514350">
              <a:buFont typeface="+mj-lt"/>
              <a:buAutoNum type="alphaLcParenR"/>
            </a:pPr>
            <a:r>
              <a:rPr lang="en-US" dirty="0" smtClean="0"/>
              <a:t>Sensing somehow enables you to have knowledge of the item sensed, or warrant for thinking what you do about it. </a:t>
            </a:r>
          </a:p>
          <a:p>
            <a:pPr marL="514350" indent="-514350">
              <a:buFont typeface="+mj-lt"/>
              <a:buAutoNum type="alphaLcParenR"/>
            </a:pPr>
            <a:endParaRPr lang="en-US" dirty="0" smtClean="0"/>
          </a:p>
          <a:p>
            <a:pPr marL="514350" lvl="0" indent="-514350">
              <a:buFont typeface="+mj-lt"/>
              <a:buAutoNum type="alphaLcParenR"/>
            </a:pPr>
            <a:r>
              <a:rPr lang="en-US" b="1" dirty="0" smtClean="0">
                <a:solidFill>
                  <a:srgbClr val="69FFFF"/>
                </a:solidFill>
              </a:rPr>
              <a:t>Sensing/thinking distinction can be iterated above the first level</a:t>
            </a:r>
            <a:r>
              <a:rPr lang="en-US" dirty="0" smtClean="0"/>
              <a:t>. There is both first-order sensing (of, e.g., colors, shapes, smells and sounds) and also—distinct from this in kind—a </a:t>
            </a:r>
            <a:r>
              <a:rPr lang="en-US" b="1" dirty="0" smtClean="0"/>
              <a:t>second or higher order</a:t>
            </a:r>
            <a:r>
              <a:rPr lang="en-US" dirty="0" smtClean="0"/>
              <a:t> </a:t>
            </a:r>
            <a:r>
              <a:rPr lang="en-US" b="1" dirty="0" smtClean="0">
                <a:solidFill>
                  <a:srgbClr val="69FFFF"/>
                </a:solidFill>
              </a:rPr>
              <a:t>sensing of such sensing</a:t>
            </a:r>
            <a:r>
              <a:rPr lang="en-US" b="1" dirty="0" smtClean="0"/>
              <a:t> </a:t>
            </a:r>
            <a:r>
              <a:rPr lang="en-US" dirty="0" smtClean="0"/>
              <a:t>(and perhaps of other mental states/occurrences).</a:t>
            </a:r>
          </a:p>
          <a:p>
            <a:pPr marL="514350" indent="-514350">
              <a:buFont typeface="+mj-lt"/>
              <a:buAutoNum type="alphaLcParenR"/>
            </a:pPr>
            <a:endParaRPr lang="en-US" dirty="0" smtClean="0"/>
          </a:p>
          <a:p>
            <a:pPr marL="514350" lvl="0" indent="-514350">
              <a:buFont typeface="+mj-lt"/>
              <a:buAutoNum type="alphaLcParenR"/>
            </a:pPr>
            <a:r>
              <a:rPr lang="en-US" dirty="0" smtClean="0"/>
              <a:t>On some </a:t>
            </a:r>
            <a:r>
              <a:rPr lang="en-US" dirty="0" smtClean="0"/>
              <a:t>versions (such as </a:t>
            </a:r>
            <a:r>
              <a:rPr lang="en-US" dirty="0" err="1" smtClean="0"/>
              <a:t>Lycan’s</a:t>
            </a:r>
            <a:r>
              <a:rPr lang="en-US" dirty="0" smtClean="0"/>
              <a:t>): </a:t>
            </a:r>
            <a:r>
              <a:rPr lang="en-US" dirty="0" smtClean="0"/>
              <a:t>a distinctively sensory form of </a:t>
            </a:r>
            <a:r>
              <a:rPr lang="en-US" i="1" dirty="0" smtClean="0">
                <a:solidFill>
                  <a:srgbClr val="69FFFF"/>
                </a:solidFill>
              </a:rPr>
              <a:t>attention</a:t>
            </a:r>
            <a:r>
              <a:rPr lang="en-US" dirty="0" smtClean="0">
                <a:solidFill>
                  <a:srgbClr val="69FFFF"/>
                </a:solidFill>
              </a:rPr>
              <a:t> </a:t>
            </a:r>
            <a:r>
              <a:rPr lang="en-US" dirty="0" smtClean="0"/>
              <a:t>to experience. </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view of inner sense</a:t>
            </a:r>
            <a:endParaRPr lang="en-US" dirty="0"/>
          </a:p>
        </p:txBody>
      </p:sp>
      <p:sp>
        <p:nvSpPr>
          <p:cNvPr id="3" name="Content Placeholder 2"/>
          <p:cNvSpPr>
            <a:spLocks noGrp="1"/>
          </p:cNvSpPr>
          <p:nvPr>
            <p:ph idx="1"/>
          </p:nvPr>
        </p:nvSpPr>
        <p:spPr/>
        <p:txBody>
          <a:bodyPr>
            <a:normAutofit/>
          </a:bodyPr>
          <a:lstStyle/>
          <a:p>
            <a:r>
              <a:rPr lang="en-US" dirty="0" smtClean="0"/>
              <a:t>We don’t actually have anything properly called “inner sense”</a:t>
            </a:r>
          </a:p>
          <a:p>
            <a:endParaRPr lang="en-US" dirty="0" smtClean="0"/>
          </a:p>
          <a:p>
            <a:r>
              <a:rPr lang="en-US" dirty="0" smtClean="0"/>
              <a:t>My argument: inner sense is </a:t>
            </a:r>
            <a:r>
              <a:rPr lang="en-US" dirty="0" err="1" smtClean="0"/>
              <a:t>phenomenologically</a:t>
            </a:r>
            <a:r>
              <a:rPr lang="en-US" dirty="0" smtClean="0"/>
              <a:t> indiscernible, and the real phenomena it is invoked to explain can be explained better without it.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100" dirty="0" smtClean="0"/>
              <a:t>My treatment of this issue applies and illustrates my “analytic phenomenology”</a:t>
            </a:r>
            <a:endParaRPr lang="en-US" sz="3100" dirty="0"/>
          </a:p>
        </p:txBody>
      </p:sp>
      <p:sp>
        <p:nvSpPr>
          <p:cNvPr id="3" name="Content Placeholder 2"/>
          <p:cNvSpPr>
            <a:spLocks noGrp="1"/>
          </p:cNvSpPr>
          <p:nvPr>
            <p:ph idx="1"/>
          </p:nvPr>
        </p:nvSpPr>
        <p:spPr>
          <a:xfrm>
            <a:off x="457200" y="1600200"/>
            <a:ext cx="8229600" cy="5012748"/>
          </a:xfrm>
        </p:spPr>
        <p:txBody>
          <a:bodyPr>
            <a:normAutofit fontScale="92500" lnSpcReduction="20000"/>
          </a:bodyPr>
          <a:lstStyle/>
          <a:p>
            <a:pPr>
              <a:buNone/>
            </a:pPr>
            <a:endParaRPr lang="en-US" dirty="0" smtClean="0"/>
          </a:p>
          <a:p>
            <a:pPr>
              <a:buNone/>
            </a:pPr>
            <a:r>
              <a:rPr lang="en-US" dirty="0" smtClean="0"/>
              <a:t>Not  a “straightforward” appeal to “naïve introspection.” We don’t say: “simply ask yourself—does my consciousness consist in mental self-representation?” </a:t>
            </a:r>
          </a:p>
          <a:p>
            <a:pPr>
              <a:buNone/>
            </a:pPr>
            <a:endParaRPr lang="en-US" dirty="0" smtClean="0"/>
          </a:p>
          <a:p>
            <a:pPr>
              <a:buNone/>
            </a:pPr>
            <a:r>
              <a:rPr lang="en-US" dirty="0" smtClean="0"/>
              <a:t>No, that would be absurdly naïve. </a:t>
            </a:r>
          </a:p>
          <a:p>
            <a:pPr>
              <a:buNone/>
            </a:pPr>
            <a:endParaRPr lang="en-US" dirty="0" smtClean="0"/>
          </a:p>
          <a:p>
            <a:pPr>
              <a:buNone/>
            </a:pPr>
            <a:r>
              <a:rPr lang="en-US" dirty="0" smtClean="0"/>
              <a:t>We must appeal to first-person reflection in a more indirect way—“carefully” in “favorable conditions” (to use </a:t>
            </a:r>
            <a:r>
              <a:rPr lang="en-US" dirty="0" err="1" smtClean="0"/>
              <a:t>Schwitzgebel’s</a:t>
            </a:r>
            <a:r>
              <a:rPr lang="en-US" dirty="0" smtClean="0"/>
              <a:t> words).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a:t>
            </a:r>
            <a:r>
              <a:rPr lang="en-US" b="1" i="1" dirty="0" err="1" smtClean="0"/>
              <a:t>objectual</a:t>
            </a:r>
            <a:r>
              <a:rPr lang="en-US" b="1" i="1" dirty="0" smtClean="0"/>
              <a:t>” sensing </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Consider cases where:</a:t>
            </a:r>
          </a:p>
          <a:p>
            <a:pPr>
              <a:buNone/>
            </a:pPr>
            <a:endParaRPr lang="en-US" dirty="0" smtClean="0"/>
          </a:p>
          <a:p>
            <a:pPr marL="514350" indent="-514350">
              <a:buFont typeface="+mj-lt"/>
              <a:buAutoNum type="arabicPeriod"/>
            </a:pPr>
            <a:r>
              <a:rPr lang="en-US" dirty="0" smtClean="0">
                <a:solidFill>
                  <a:srgbClr val="69FFFF"/>
                </a:solidFill>
              </a:rPr>
              <a:t>You sense something to change </a:t>
            </a:r>
            <a:r>
              <a:rPr lang="en-US" dirty="0" smtClean="0"/>
              <a:t>in some respect. (E.g., it (visually appears) to change shape or color)</a:t>
            </a:r>
          </a:p>
          <a:p>
            <a:pPr marL="514350" indent="-514350">
              <a:buFont typeface="+mj-lt"/>
              <a:buAutoNum type="arabicPeriod"/>
            </a:pPr>
            <a:endParaRPr lang="en-US" dirty="0" smtClean="0"/>
          </a:p>
          <a:p>
            <a:pPr marL="514350" indent="-514350">
              <a:buFont typeface="+mj-lt"/>
              <a:buAutoNum type="arabicPeriod"/>
            </a:pPr>
            <a:r>
              <a:rPr lang="en-US" dirty="0" smtClean="0">
                <a:solidFill>
                  <a:srgbClr val="69FFFF"/>
                </a:solidFill>
              </a:rPr>
              <a:t>How you sense some feature of it changes, but you do not sense </a:t>
            </a:r>
            <a:r>
              <a:rPr lang="en-US" b="1" i="1" dirty="0" smtClean="0">
                <a:solidFill>
                  <a:srgbClr val="69FFFF"/>
                </a:solidFill>
              </a:rPr>
              <a:t>it </a:t>
            </a:r>
            <a:r>
              <a:rPr lang="en-US" dirty="0" smtClean="0">
                <a:solidFill>
                  <a:srgbClr val="69FFFF"/>
                </a:solidFill>
              </a:rPr>
              <a:t>to change in that respect</a:t>
            </a:r>
            <a:r>
              <a:rPr lang="en-US" dirty="0" smtClean="0"/>
              <a:t>. (E.g., the way its color or shape looks to you changes, but it does not appear to you to change shape or color). Rather you sense it to remain the same in that respect. (It looks/appears to you the same color or shape throughout.))</a:t>
            </a:r>
          </a:p>
          <a:p>
            <a:pPr>
              <a:buNone/>
            </a:pPr>
            <a:endParaRPr lang="en-US" dirty="0" smtClean="0"/>
          </a:p>
          <a:p>
            <a:pPr>
              <a:buNone/>
            </a:pPr>
            <a:r>
              <a:rPr lang="en-US" dirty="0" smtClean="0"/>
              <a:t>When (and only when) a kind of sensing can meet condition 2—the condition of sensory constancy—is it “</a:t>
            </a:r>
            <a:r>
              <a:rPr lang="en-US" dirty="0" err="1" smtClean="0"/>
              <a:t>objectual</a:t>
            </a:r>
            <a:r>
              <a:rPr lang="en-US" dirty="0" smtClean="0"/>
              <a:t>”. </a:t>
            </a:r>
          </a:p>
          <a:p>
            <a:pPr>
              <a:buNone/>
            </a:pPr>
            <a:endParaRPr lang="en-US" dirty="0" smtClean="0"/>
          </a:p>
          <a:p>
            <a:pPr>
              <a:buNone/>
            </a:pPr>
            <a:r>
              <a:rPr lang="en-US" dirty="0" smtClean="0"/>
              <a:t>There is “first-order” </a:t>
            </a:r>
            <a:r>
              <a:rPr lang="en-US" dirty="0" err="1" smtClean="0"/>
              <a:t>objectual</a:t>
            </a:r>
            <a:r>
              <a:rPr lang="en-US" dirty="0" smtClean="0"/>
              <a:t> sensing.</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sensory registration</a:t>
            </a:r>
            <a:r>
              <a:rPr lang="en-US" b="1" dirty="0" smtClean="0"/>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You sense something by having a</a:t>
            </a:r>
            <a:r>
              <a:rPr lang="en-US" dirty="0" smtClean="0"/>
              <a:t> kind of sensory state S </a:t>
            </a:r>
            <a:r>
              <a:rPr lang="en-US" dirty="0" smtClean="0"/>
              <a:t>that “</a:t>
            </a:r>
            <a:r>
              <a:rPr lang="en-US" dirty="0" smtClean="0">
                <a:solidFill>
                  <a:srgbClr val="69FFFF"/>
                </a:solidFill>
              </a:rPr>
              <a:t>registers</a:t>
            </a:r>
            <a:r>
              <a:rPr lang="en-US" dirty="0" smtClean="0"/>
              <a:t>” the instance of a separate feature </a:t>
            </a:r>
            <a:r>
              <a:rPr lang="en-US" dirty="0" smtClean="0"/>
              <a:t>F (≠ </a:t>
            </a:r>
            <a:r>
              <a:rPr lang="en-US" dirty="0" smtClean="0"/>
              <a:t>S)</a:t>
            </a:r>
            <a:r>
              <a:rPr lang="en-US" dirty="0" smtClean="0"/>
              <a:t>. </a:t>
            </a:r>
            <a:r>
              <a:rPr lang="en-US" dirty="0" smtClean="0"/>
              <a:t>(This plausibly requires that normally there is some kind of causal link between instances of S and F.)</a:t>
            </a:r>
          </a:p>
          <a:p>
            <a:endParaRPr lang="en-US" dirty="0" smtClean="0"/>
          </a:p>
          <a:p>
            <a:r>
              <a:rPr lang="en-US" dirty="0" smtClean="0"/>
              <a:t>This can happen even if having S is not an “</a:t>
            </a:r>
            <a:r>
              <a:rPr lang="en-US" dirty="0" err="1" smtClean="0"/>
              <a:t>objectual</a:t>
            </a:r>
            <a:r>
              <a:rPr lang="en-US" dirty="0" smtClean="0"/>
              <a:t> sensing” of the occurrence of F.</a:t>
            </a:r>
          </a:p>
          <a:p>
            <a:endParaRPr lang="en-US" dirty="0" smtClean="0"/>
          </a:p>
          <a:p>
            <a:r>
              <a:rPr lang="en-US" dirty="0" smtClean="0"/>
              <a:t>For example: plausibly, a </a:t>
            </a:r>
            <a:r>
              <a:rPr lang="en-US" dirty="0" smtClean="0">
                <a:solidFill>
                  <a:srgbClr val="69FFFF"/>
                </a:solidFill>
              </a:rPr>
              <a:t>feeling of pain sometimes “registers” bodily tissue damage</a:t>
            </a:r>
            <a:r>
              <a:rPr lang="en-US" dirty="0" smtClean="0"/>
              <a:t>. </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441129"/>
          </a:xfrm>
        </p:spPr>
        <p:txBody>
          <a:bodyPr>
            <a:noAutofit/>
          </a:bodyPr>
          <a:lstStyle/>
          <a:p>
            <a:r>
              <a:rPr lang="en-US" sz="3200" dirty="0" smtClean="0"/>
              <a:t>Reflection</a:t>
            </a:r>
            <a:r>
              <a:rPr lang="en-US" sz="3200" dirty="0" smtClean="0"/>
              <a:t> does find sensing </a:t>
            </a:r>
            <a:r>
              <a:rPr lang="en-US" sz="3200" dirty="0" smtClean="0"/>
              <a:t>that </a:t>
            </a:r>
            <a:r>
              <a:rPr lang="en-US" sz="3200" dirty="0" smtClean="0"/>
              <a:t>neither:</a:t>
            </a:r>
            <a:br>
              <a:rPr lang="en-US" sz="3200" dirty="0" smtClean="0"/>
            </a:br>
            <a:r>
              <a:rPr lang="en-US" sz="3200" dirty="0" smtClean="0"/>
              <a:t> </a:t>
            </a:r>
            <a:r>
              <a:rPr lang="en-US" sz="3200" dirty="0" smtClean="0"/>
              <a:t>takes </a:t>
            </a:r>
            <a:r>
              <a:rPr lang="en-US" sz="3200" b="1" i="1" dirty="0" smtClean="0">
                <a:solidFill>
                  <a:srgbClr val="69FFFF"/>
                </a:solidFill>
              </a:rPr>
              <a:t>sensing </a:t>
            </a:r>
            <a:r>
              <a:rPr lang="en-US" sz="3200" dirty="0" smtClean="0"/>
              <a:t>as an object nor registers it.</a:t>
            </a:r>
            <a:endParaRPr lang="en-US" sz="3200" dirty="0"/>
          </a:p>
        </p:txBody>
      </p:sp>
      <p:sp>
        <p:nvSpPr>
          <p:cNvPr id="3" name="Content Placeholder 2"/>
          <p:cNvSpPr>
            <a:spLocks noGrp="1"/>
          </p:cNvSpPr>
          <p:nvPr>
            <p:ph idx="1"/>
          </p:nvPr>
        </p:nvSpPr>
        <p:spPr>
          <a:xfrm>
            <a:off x="457200" y="2012986"/>
            <a:ext cx="8229600" cy="4113177"/>
          </a:xfrm>
        </p:spPr>
        <p:txBody>
          <a:bodyPr>
            <a:normAutofit fontScale="77500" lnSpcReduction="20000"/>
          </a:bodyPr>
          <a:lstStyle/>
          <a:p>
            <a:r>
              <a:rPr lang="en-US" dirty="0" smtClean="0"/>
              <a:t>But does it </a:t>
            </a:r>
            <a:r>
              <a:rPr lang="en-US" dirty="0" smtClean="0">
                <a:solidFill>
                  <a:srgbClr val="69FFFF"/>
                </a:solidFill>
              </a:rPr>
              <a:t>also find sensing that takes sensing as an object or registers it? </a:t>
            </a:r>
          </a:p>
          <a:p>
            <a:pPr>
              <a:buNone/>
            </a:pPr>
            <a:endParaRPr lang="en-US" dirty="0" smtClean="0"/>
          </a:p>
          <a:p>
            <a:r>
              <a:rPr lang="en-US" dirty="0" smtClean="0"/>
              <a:t>For this, we need to be able in reflection to </a:t>
            </a:r>
            <a:r>
              <a:rPr lang="en-US" dirty="0" smtClean="0">
                <a:solidFill>
                  <a:srgbClr val="69FFFF"/>
                </a:solidFill>
              </a:rPr>
              <a:t>distinguish the feature of  (“</a:t>
            </a:r>
            <a:r>
              <a:rPr lang="en-US" dirty="0" err="1" smtClean="0">
                <a:solidFill>
                  <a:srgbClr val="69FFFF"/>
                </a:solidFill>
              </a:rPr>
              <a:t>innerly</a:t>
            </a:r>
            <a:r>
              <a:rPr lang="en-US" dirty="0" smtClean="0">
                <a:solidFill>
                  <a:srgbClr val="69FFFF"/>
                </a:solidFill>
              </a:rPr>
              <a:t>”) sensing</a:t>
            </a:r>
            <a:r>
              <a:rPr lang="en-US" dirty="0" smtClean="0"/>
              <a:t>  (e.g.) a visual experience,</a:t>
            </a:r>
            <a:r>
              <a:rPr lang="en-US" dirty="0" smtClean="0"/>
              <a:t> or a </a:t>
            </a:r>
            <a:r>
              <a:rPr lang="en-US" dirty="0" smtClean="0"/>
              <a:t>feeling of pain, from the </a:t>
            </a:r>
            <a:r>
              <a:rPr lang="en-US" dirty="0" err="1" smtClean="0"/>
              <a:t>feature(s</a:t>
            </a:r>
            <a:r>
              <a:rPr lang="en-US" dirty="0" smtClean="0"/>
              <a:t>) of something’s looking to us somehow, or our feeling somehow.</a:t>
            </a:r>
          </a:p>
          <a:p>
            <a:endParaRPr lang="en-US" dirty="0" smtClean="0"/>
          </a:p>
          <a:p>
            <a:r>
              <a:rPr lang="en-US" dirty="0" smtClean="0"/>
              <a:t>We’d need to find either a “</a:t>
            </a:r>
            <a:r>
              <a:rPr lang="en-US" dirty="0" smtClean="0">
                <a:solidFill>
                  <a:srgbClr val="69FFFF"/>
                </a:solidFill>
              </a:rPr>
              <a:t>second order” sensory constancy</a:t>
            </a:r>
            <a:r>
              <a:rPr lang="en-US" dirty="0" smtClean="0"/>
              <a:t>, or a </a:t>
            </a:r>
            <a:r>
              <a:rPr lang="en-US" dirty="0" smtClean="0">
                <a:solidFill>
                  <a:srgbClr val="69FFFF"/>
                </a:solidFill>
              </a:rPr>
              <a:t>distinct sensory “registration”</a:t>
            </a:r>
            <a:r>
              <a:rPr lang="en-US" dirty="0" smtClean="0"/>
              <a:t> of the visual appearing or feeling.</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 we need to find either: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69FFFF"/>
                </a:solidFill>
              </a:rPr>
              <a:t>Constancy</a:t>
            </a:r>
            <a:r>
              <a:rPr lang="en-US" dirty="0" smtClean="0"/>
              <a:t>. Do you find: </a:t>
            </a:r>
            <a:r>
              <a:rPr lang="en-US" i="1" dirty="0" smtClean="0">
                <a:solidFill>
                  <a:srgbClr val="69FFFF"/>
                </a:solidFill>
              </a:rPr>
              <a:t>the way you sense </a:t>
            </a:r>
            <a:r>
              <a:rPr lang="en-US" dirty="0" smtClean="0">
                <a:solidFill>
                  <a:srgbClr val="69FFFF"/>
                </a:solidFill>
              </a:rPr>
              <a:t>how you feel</a:t>
            </a:r>
            <a:r>
              <a:rPr lang="en-US" dirty="0" smtClean="0"/>
              <a:t> changes, but </a:t>
            </a:r>
            <a:r>
              <a:rPr lang="en-US" i="1" dirty="0" smtClean="0">
                <a:solidFill>
                  <a:srgbClr val="69FFFF"/>
                </a:solidFill>
              </a:rPr>
              <a:t>how you feel </a:t>
            </a:r>
            <a:r>
              <a:rPr lang="en-US" dirty="0" smtClean="0"/>
              <a:t>is itself sensed to remain just the same? (How you sense your feeling of pain changes, but you don’t feel any different.)</a:t>
            </a:r>
          </a:p>
          <a:p>
            <a:endParaRPr lang="en-US" dirty="0" smtClean="0"/>
          </a:p>
          <a:p>
            <a:r>
              <a:rPr lang="en-US" dirty="0" smtClean="0">
                <a:solidFill>
                  <a:srgbClr val="69FFFF"/>
                </a:solidFill>
              </a:rPr>
              <a:t>Registration</a:t>
            </a:r>
            <a:r>
              <a:rPr lang="en-US" dirty="0" smtClean="0"/>
              <a:t>. Can you find you can distinguish</a:t>
            </a:r>
          </a:p>
          <a:p>
            <a:pPr lvl="1">
              <a:buNone/>
            </a:pPr>
            <a:r>
              <a:rPr lang="en-US" dirty="0" smtClean="0"/>
              <a:t>(a) Your </a:t>
            </a:r>
            <a:r>
              <a:rPr lang="en-US" dirty="0" smtClean="0">
                <a:solidFill>
                  <a:srgbClr val="69FFFF"/>
                </a:solidFill>
              </a:rPr>
              <a:t>feeling </a:t>
            </a:r>
            <a:r>
              <a:rPr lang="en-US" dirty="0" smtClean="0"/>
              <a:t>(of pain) and </a:t>
            </a:r>
          </a:p>
          <a:p>
            <a:pPr lvl="1">
              <a:buNone/>
            </a:pPr>
            <a:r>
              <a:rPr lang="en-US" dirty="0" smtClean="0"/>
              <a:t>(</a:t>
            </a:r>
            <a:r>
              <a:rPr lang="en-US" dirty="0" err="1" smtClean="0"/>
              <a:t>b</a:t>
            </a:r>
            <a:r>
              <a:rPr lang="en-US" dirty="0" smtClean="0"/>
              <a:t>) your “</a:t>
            </a:r>
            <a:r>
              <a:rPr lang="en-US" dirty="0" smtClean="0">
                <a:solidFill>
                  <a:srgbClr val="69FFFF"/>
                </a:solidFill>
              </a:rPr>
              <a:t>sensing” of this feeling </a:t>
            </a:r>
            <a:r>
              <a:rPr lang="en-US" dirty="0" smtClean="0"/>
              <a:t>(≠ judging myself to feel pain)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Inner sense is </a:t>
            </a:r>
            <a:br>
              <a:rPr lang="en-US" b="1" dirty="0" smtClean="0"/>
            </a:br>
            <a:r>
              <a:rPr lang="en-US" b="1" dirty="0" err="1" smtClean="0"/>
              <a:t>phenomenologically</a:t>
            </a:r>
            <a:r>
              <a:rPr lang="en-US" b="1" dirty="0" smtClean="0"/>
              <a:t> indiscernible</a:t>
            </a:r>
            <a:endParaRPr lang="en-US" dirty="0"/>
          </a:p>
        </p:txBody>
      </p:sp>
      <p:sp>
        <p:nvSpPr>
          <p:cNvPr id="3" name="Content Placeholder 2"/>
          <p:cNvSpPr>
            <a:spLocks noGrp="1"/>
          </p:cNvSpPr>
          <p:nvPr>
            <p:ph idx="1"/>
          </p:nvPr>
        </p:nvSpPr>
        <p:spPr/>
        <p:txBody>
          <a:bodyPr>
            <a:normAutofit fontScale="77500" lnSpcReduction="20000"/>
          </a:bodyPr>
          <a:lstStyle/>
          <a:p>
            <a:pPr>
              <a:buNone/>
            </a:pPr>
            <a:endParaRPr lang="en-US" dirty="0" smtClean="0"/>
          </a:p>
          <a:p>
            <a:pPr>
              <a:buNone/>
            </a:pPr>
            <a:r>
              <a:rPr lang="en-US" dirty="0" smtClean="0"/>
              <a:t>Genuine inner sense will be </a:t>
            </a:r>
            <a:r>
              <a:rPr lang="en-US" dirty="0" err="1" smtClean="0"/>
              <a:t>phenomenologically</a:t>
            </a:r>
            <a:r>
              <a:rPr lang="en-US" dirty="0" smtClean="0"/>
              <a:t> discernible:</a:t>
            </a:r>
          </a:p>
          <a:p>
            <a:pPr>
              <a:buNone/>
            </a:pPr>
            <a:endParaRPr lang="en-US" dirty="0" smtClean="0"/>
          </a:p>
          <a:p>
            <a:pPr>
              <a:buNone/>
            </a:pPr>
            <a:r>
              <a:rPr lang="en-US" dirty="0" smtClean="0"/>
              <a:t> only if critical first-person reflection confirms that we have, not just thought about our experience, but either:</a:t>
            </a:r>
          </a:p>
          <a:p>
            <a:pPr>
              <a:buNone/>
            </a:pPr>
            <a:endParaRPr lang="en-US" dirty="0" smtClean="0"/>
          </a:p>
          <a:p>
            <a:pPr lvl="1"/>
            <a:r>
              <a:rPr lang="en-US" dirty="0" smtClean="0"/>
              <a:t>a form of </a:t>
            </a:r>
            <a:r>
              <a:rPr lang="en-US" b="1" i="1" dirty="0" err="1" smtClean="0">
                <a:solidFill>
                  <a:srgbClr val="69FFFF"/>
                </a:solidFill>
              </a:rPr>
              <a:t>objectual</a:t>
            </a:r>
            <a:r>
              <a:rPr lang="en-US" b="1" i="1" dirty="0" smtClean="0">
                <a:solidFill>
                  <a:srgbClr val="69FFFF"/>
                </a:solidFill>
              </a:rPr>
              <a:t> sensing </a:t>
            </a:r>
            <a:r>
              <a:rPr lang="en-US" dirty="0" smtClean="0"/>
              <a:t>of our own sensing</a:t>
            </a:r>
            <a:r>
              <a:rPr lang="en-US" i="1" dirty="0" smtClean="0"/>
              <a:t> </a:t>
            </a:r>
            <a:r>
              <a:rPr lang="en-US" dirty="0" smtClean="0"/>
              <a:t>(displaying object constancy), or </a:t>
            </a:r>
          </a:p>
          <a:p>
            <a:pPr lvl="1">
              <a:buNone/>
            </a:pPr>
            <a:endParaRPr lang="en-US" dirty="0" smtClean="0"/>
          </a:p>
          <a:p>
            <a:pPr lvl="1"/>
            <a:r>
              <a:rPr lang="en-US" dirty="0" smtClean="0"/>
              <a:t>a form of </a:t>
            </a:r>
            <a:r>
              <a:rPr lang="en-US" b="1" i="1" dirty="0" smtClean="0">
                <a:solidFill>
                  <a:srgbClr val="69FFFF"/>
                </a:solidFill>
              </a:rPr>
              <a:t>sensory registration</a:t>
            </a:r>
            <a:r>
              <a:rPr lang="en-US" b="1" dirty="0" smtClean="0">
                <a:solidFill>
                  <a:srgbClr val="69FFFF"/>
                </a:solidFill>
              </a:rPr>
              <a:t> </a:t>
            </a:r>
            <a:r>
              <a:rPr lang="en-US" dirty="0" smtClean="0"/>
              <a:t>of our own sensing. </a:t>
            </a:r>
          </a:p>
          <a:p>
            <a:pPr>
              <a:buNone/>
            </a:pPr>
            <a:endParaRPr lang="en-US" dirty="0" smtClean="0"/>
          </a:p>
          <a:p>
            <a:pPr>
              <a:buNone/>
            </a:pPr>
            <a:r>
              <a:rPr lang="en-US" dirty="0" smtClean="0"/>
              <a:t>It confirms </a:t>
            </a:r>
            <a:r>
              <a:rPr lang="en-US" b="1" dirty="0" smtClean="0"/>
              <a:t>neither</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However…</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We should accept the reality of </a:t>
            </a:r>
            <a:r>
              <a:rPr lang="en-US" b="1" dirty="0" smtClean="0"/>
              <a:t>some phenomena </a:t>
            </a:r>
            <a:r>
              <a:rPr lang="en-US" b="1" i="1" dirty="0" smtClean="0"/>
              <a:t>mistakenly </a:t>
            </a:r>
            <a:r>
              <a:rPr lang="en-US" b="1" dirty="0" smtClean="0"/>
              <a:t>thought to support the idea of inner sense. </a:t>
            </a:r>
          </a:p>
          <a:p>
            <a:pPr>
              <a:buNone/>
            </a:pPr>
            <a:endParaRPr lang="en-US" b="1" dirty="0" smtClean="0"/>
          </a:p>
          <a:p>
            <a:pPr>
              <a:buNone/>
            </a:pPr>
            <a:r>
              <a:rPr lang="en-US" b="1" dirty="0" smtClean="0"/>
              <a:t>For example: </a:t>
            </a:r>
            <a:r>
              <a:rPr lang="en-US" dirty="0" smtClean="0">
                <a:solidFill>
                  <a:srgbClr val="69FFFF"/>
                </a:solidFill>
              </a:rPr>
              <a:t>there really is such a thing as </a:t>
            </a:r>
            <a:r>
              <a:rPr lang="en-US" i="1" dirty="0" smtClean="0">
                <a:solidFill>
                  <a:srgbClr val="69FFFF"/>
                </a:solidFill>
              </a:rPr>
              <a:t>attending to experience</a:t>
            </a:r>
            <a:r>
              <a:rPr lang="en-US" dirty="0" smtClean="0"/>
              <a:t>. (Here I agree with </a:t>
            </a:r>
            <a:r>
              <a:rPr lang="en-US" dirty="0" err="1" smtClean="0"/>
              <a:t>Lycan</a:t>
            </a:r>
            <a:r>
              <a:rPr lang="en-US" dirty="0" smtClean="0"/>
              <a:t> (though not with many of his assumptions about attention). And I oppose </a:t>
            </a:r>
            <a:r>
              <a:rPr lang="en-US" dirty="0" smtClean="0"/>
              <a:t>the radical “transparency” thesis of (e.g.) Michael </a:t>
            </a:r>
            <a:r>
              <a:rPr lang="en-US" dirty="0" err="1" smtClean="0"/>
              <a:t>Tye</a:t>
            </a:r>
            <a:r>
              <a:rPr lang="en-US" dirty="0" smtClean="0"/>
              <a:t>)</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Attention to experience</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solidFill>
                  <a:srgbClr val="69FFFF"/>
                </a:solidFill>
              </a:rPr>
              <a:t>Negative Thesis</a:t>
            </a:r>
            <a:r>
              <a:rPr lang="en-US" b="1" dirty="0" smtClean="0"/>
              <a:t>. </a:t>
            </a:r>
            <a:r>
              <a:rPr lang="en-US" dirty="0" smtClean="0"/>
              <a:t>We do </a:t>
            </a:r>
            <a:r>
              <a:rPr lang="en-US" i="1" dirty="0" smtClean="0"/>
              <a:t>not </a:t>
            </a:r>
            <a:r>
              <a:rPr lang="en-US" dirty="0" smtClean="0"/>
              <a:t>attend to our own experience </a:t>
            </a:r>
            <a:r>
              <a:rPr lang="en-US" b="1" dirty="0" smtClean="0"/>
              <a:t>as we attend </a:t>
            </a:r>
            <a:r>
              <a:rPr lang="en-US" b="1" dirty="0" err="1" smtClean="0"/>
              <a:t>sensorially</a:t>
            </a:r>
            <a:r>
              <a:rPr lang="en-US" b="1" dirty="0" smtClean="0"/>
              <a:t> </a:t>
            </a:r>
            <a:r>
              <a:rPr lang="en-US" dirty="0" smtClean="0"/>
              <a:t>to an object, so that it </a:t>
            </a:r>
            <a:r>
              <a:rPr lang="en-US" i="1" dirty="0" smtClean="0"/>
              <a:t>reveals its constancy through a difference in how it appears, thereby becoming more and better apparent to us</a:t>
            </a:r>
            <a:r>
              <a:rPr lang="en-US" dirty="0" smtClean="0"/>
              <a:t>.</a:t>
            </a:r>
          </a:p>
          <a:p>
            <a:pPr>
              <a:buNone/>
            </a:pPr>
            <a:endParaRPr lang="en-US" dirty="0" smtClean="0"/>
          </a:p>
          <a:p>
            <a:pPr>
              <a:buNone/>
            </a:pPr>
            <a:r>
              <a:rPr lang="en-US" b="1" dirty="0" smtClean="0">
                <a:solidFill>
                  <a:srgbClr val="69FFFF"/>
                </a:solidFill>
              </a:rPr>
              <a:t>Positive Thesis</a:t>
            </a:r>
            <a:r>
              <a:rPr lang="en-US" b="1" dirty="0" smtClean="0"/>
              <a:t>. </a:t>
            </a:r>
            <a:r>
              <a:rPr lang="en-US" i="1" dirty="0" smtClean="0"/>
              <a:t>Nonetheless, we can attend to experience. </a:t>
            </a:r>
            <a:r>
              <a:rPr lang="en-US" dirty="0" smtClean="0"/>
              <a:t>Introspective </a:t>
            </a:r>
            <a:r>
              <a:rPr lang="en-US" b="1" i="1" dirty="0" smtClean="0"/>
              <a:t>cognitive</a:t>
            </a:r>
            <a:r>
              <a:rPr lang="en-US" b="1" dirty="0" smtClean="0"/>
              <a:t> </a:t>
            </a:r>
            <a:r>
              <a:rPr lang="en-US" dirty="0" smtClean="0"/>
              <a:t>attention to experience </a:t>
            </a:r>
            <a:r>
              <a:rPr lang="en-US" b="1" i="1" dirty="0" smtClean="0"/>
              <a:t>is </a:t>
            </a:r>
            <a:r>
              <a:rPr lang="en-US" dirty="0" err="1" smtClean="0"/>
              <a:t>phenomenologically</a:t>
            </a:r>
            <a:r>
              <a:rPr lang="en-US" dirty="0" smtClean="0"/>
              <a:t> discernible.</a:t>
            </a:r>
          </a:p>
          <a:p>
            <a:pPr>
              <a:buNone/>
            </a:pPr>
            <a:endParaRPr lang="en-US" dirty="0" smtClean="0"/>
          </a:p>
          <a:p>
            <a:pPr>
              <a:buNone/>
            </a:pPr>
            <a:r>
              <a:rPr lang="en-US" dirty="0" smtClean="0"/>
              <a:t>Challenge: explain how there can be “attention to experience” without “inner sense” </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Phenomenal-Indexical Thought</a:t>
            </a:r>
            <a:endParaRPr lang="en-US" dirty="0"/>
          </a:p>
        </p:txBody>
      </p:sp>
      <p:sp>
        <p:nvSpPr>
          <p:cNvPr id="3" name="Content Placeholder 2"/>
          <p:cNvSpPr>
            <a:spLocks noGrp="1"/>
          </p:cNvSpPr>
          <p:nvPr>
            <p:ph idx="1"/>
          </p:nvPr>
        </p:nvSpPr>
        <p:spPr/>
        <p:txBody>
          <a:bodyPr>
            <a:normAutofit fontScale="77500" lnSpcReduction="20000"/>
          </a:bodyPr>
          <a:lstStyle/>
          <a:p>
            <a:pPr>
              <a:buNone/>
            </a:pPr>
            <a:endParaRPr lang="en-US" dirty="0" smtClean="0"/>
          </a:p>
          <a:p>
            <a:pPr lvl="0"/>
            <a:r>
              <a:rPr lang="en-US" dirty="0" smtClean="0"/>
              <a:t>Consider forms of thought expressible as</a:t>
            </a:r>
            <a:endParaRPr lang="en-US" sz="3600" dirty="0" smtClean="0"/>
          </a:p>
          <a:p>
            <a:pPr>
              <a:buNone/>
            </a:pPr>
            <a:endParaRPr lang="en-US" sz="3600" dirty="0" smtClean="0"/>
          </a:p>
          <a:p>
            <a:pPr lvl="1"/>
            <a:r>
              <a:rPr lang="en-US" sz="3097" dirty="0" smtClean="0"/>
              <a:t>“The way this feels to me…”</a:t>
            </a:r>
          </a:p>
          <a:p>
            <a:pPr lvl="1"/>
            <a:r>
              <a:rPr lang="en-US" sz="3097" dirty="0" smtClean="0"/>
              <a:t>“The way this tastes to me…”</a:t>
            </a:r>
          </a:p>
          <a:p>
            <a:pPr lvl="1"/>
            <a:r>
              <a:rPr lang="en-US" sz="3097" dirty="0" smtClean="0"/>
              <a:t>“The color this looks to me…”</a:t>
            </a:r>
          </a:p>
          <a:p>
            <a:pPr lvl="0">
              <a:buNone/>
            </a:pPr>
            <a:endParaRPr lang="en-US" dirty="0" smtClean="0"/>
          </a:p>
          <a:p>
            <a:pPr lvl="0"/>
            <a:r>
              <a:rPr lang="en-US" dirty="0" smtClean="0"/>
              <a:t>Thoughts expressible using complex phrases combining </a:t>
            </a:r>
            <a:r>
              <a:rPr lang="en-US" dirty="0" err="1" smtClean="0"/>
              <a:t>indexicals</a:t>
            </a:r>
            <a:r>
              <a:rPr lang="en-US" dirty="0" smtClean="0"/>
              <a:t> and “appearance” words (or terms for phenomenal features) to identify these features.</a:t>
            </a:r>
          </a:p>
          <a:p>
            <a:pPr lvl="0">
              <a:buNone/>
            </a:pPr>
            <a:endParaRPr lang="en-US" dirty="0" smtClean="0"/>
          </a:p>
          <a:p>
            <a:pPr lvl="0"/>
            <a:r>
              <a:rPr lang="en-US" dirty="0" smtClean="0"/>
              <a:t> Call these “</a:t>
            </a:r>
            <a:r>
              <a:rPr lang="en-US" b="1" dirty="0" smtClean="0"/>
              <a:t>phenomenal-indexical thoughts</a:t>
            </a:r>
            <a:r>
              <a:rPr lang="en-US" dirty="0" smtClean="0"/>
              <a:t>.” </a:t>
            </a:r>
            <a:endParaRPr lang="en-US" sz="3600"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Identification for Recognition</a:t>
            </a: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dirty="0" smtClean="0"/>
              <a:t>In some phenomenal-indexical thought you can understand </a:t>
            </a:r>
            <a:r>
              <a:rPr lang="en-US" b="1" i="1" dirty="0" smtClean="0">
                <a:solidFill>
                  <a:srgbClr val="69FFFF"/>
                </a:solidFill>
              </a:rPr>
              <a:t>what </a:t>
            </a:r>
            <a:r>
              <a:rPr lang="en-US" b="1" dirty="0" smtClean="0">
                <a:solidFill>
                  <a:srgbClr val="69FFFF"/>
                </a:solidFill>
              </a:rPr>
              <a:t>phenomenal feature you are </a:t>
            </a:r>
            <a:r>
              <a:rPr lang="en-US" b="1" i="1" dirty="0" smtClean="0">
                <a:solidFill>
                  <a:srgbClr val="69FFFF"/>
                </a:solidFill>
              </a:rPr>
              <a:t>thinking </a:t>
            </a:r>
            <a:r>
              <a:rPr lang="en-US" b="1" dirty="0" smtClean="0">
                <a:solidFill>
                  <a:srgbClr val="69FFFF"/>
                </a:solidFill>
              </a:rPr>
              <a:t>of</a:t>
            </a:r>
            <a:r>
              <a:rPr lang="en-US" b="1" dirty="0" smtClean="0"/>
              <a:t>…</a:t>
            </a:r>
          </a:p>
          <a:p>
            <a:pPr lvl="0">
              <a:buNone/>
            </a:pPr>
            <a:endParaRPr lang="en-US" b="1" dirty="0" smtClean="0"/>
          </a:p>
          <a:p>
            <a:pPr lvl="0">
              <a:buNone/>
            </a:pPr>
            <a:r>
              <a:rPr lang="en-US" b="1" dirty="0" smtClean="0"/>
              <a:t> </a:t>
            </a:r>
            <a:r>
              <a:rPr lang="en-US" dirty="0" smtClean="0"/>
              <a:t>in a way that enables you to </a:t>
            </a:r>
            <a:r>
              <a:rPr lang="en-US" b="1" i="1" dirty="0" smtClean="0">
                <a:solidFill>
                  <a:srgbClr val="69FFFF"/>
                </a:solidFill>
              </a:rPr>
              <a:t>recognize </a:t>
            </a:r>
            <a:r>
              <a:rPr lang="en-US" b="1" i="1" dirty="0" smtClean="0"/>
              <a:t>further characterizations of what feature you are thinking of as correct or incorrect</a:t>
            </a:r>
            <a:r>
              <a:rPr lang="en-US" i="1" dirty="0" smtClean="0"/>
              <a:t>…</a:t>
            </a:r>
          </a:p>
          <a:p>
            <a:pPr lvl="0">
              <a:buNone/>
            </a:pPr>
            <a:endParaRPr lang="en-US" i="1" dirty="0" smtClean="0"/>
          </a:p>
          <a:p>
            <a:pPr lvl="0">
              <a:buNone/>
            </a:pPr>
            <a:r>
              <a:rPr lang="en-US" dirty="0" smtClean="0"/>
              <a:t>provided there is </a:t>
            </a:r>
            <a:r>
              <a:rPr lang="en-US" b="1" dirty="0" smtClean="0"/>
              <a:t>no defect in your understanding </a:t>
            </a:r>
            <a:r>
              <a:rPr lang="en-US" dirty="0" smtClean="0"/>
              <a:t>of the terms in which you would express your thought, a defect which would impair your capacity to make these classifications.</a:t>
            </a:r>
          </a:p>
          <a:p>
            <a:pPr lvl="0">
              <a:buNone/>
            </a:pPr>
            <a:endParaRPr lang="en-US" dirty="0" smtClean="0"/>
          </a:p>
          <a:p>
            <a:pPr lvl="0">
              <a:buNone/>
            </a:pPr>
            <a:r>
              <a:rPr lang="en-US" dirty="0" smtClean="0"/>
              <a:t>What I mean by saying: this form of thought sometimes constitutes “</a:t>
            </a:r>
            <a:r>
              <a:rPr lang="en-US" b="1" dirty="0" smtClean="0">
                <a:solidFill>
                  <a:srgbClr val="69FFFF"/>
                </a:solidFill>
              </a:rPr>
              <a:t>identification for recognition</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900" b="1" dirty="0" smtClean="0"/>
              <a:t>The first and second/third person ways of </a:t>
            </a:r>
            <a:br>
              <a:rPr lang="en-US" sz="2900" b="1" dirty="0" smtClean="0"/>
            </a:br>
            <a:r>
              <a:rPr lang="en-US" sz="2900" b="1" dirty="0" smtClean="0"/>
              <a:t>thinking about experience differ. For: </a:t>
            </a:r>
            <a:endParaRPr lang="en-US" sz="2900" dirty="0"/>
          </a:p>
        </p:txBody>
      </p:sp>
      <p:sp>
        <p:nvSpPr>
          <p:cNvPr id="3" name="Content Placeholder 2"/>
          <p:cNvSpPr>
            <a:spLocks noGrp="1"/>
          </p:cNvSpPr>
          <p:nvPr>
            <p:ph idx="1"/>
          </p:nvPr>
        </p:nvSpPr>
        <p:spPr/>
        <p:txBody>
          <a:bodyPr>
            <a:normAutofit fontScale="55000" lnSpcReduction="20000"/>
          </a:bodyPr>
          <a:lstStyle/>
          <a:p>
            <a:pPr marL="514350" lvl="0" indent="-514350">
              <a:buAutoNum type="alphaLcParenBoth"/>
            </a:pPr>
            <a:r>
              <a:rPr lang="en-US" dirty="0" smtClean="0"/>
              <a:t>It would be both </a:t>
            </a:r>
            <a:r>
              <a:rPr lang="en-US" b="1" dirty="0" smtClean="0"/>
              <a:t>true and informative </a:t>
            </a:r>
            <a:r>
              <a:rPr lang="en-US" dirty="0" smtClean="0"/>
              <a:t>to find that </a:t>
            </a:r>
            <a:r>
              <a:rPr lang="en-US" i="1" dirty="0" smtClean="0"/>
              <a:t>the color that this looks to me </a:t>
            </a:r>
            <a:r>
              <a:rPr lang="en-US" dirty="0" smtClean="0"/>
              <a:t>= </a:t>
            </a:r>
            <a:r>
              <a:rPr lang="en-US" i="1" dirty="0" smtClean="0"/>
              <a:t>the color that this looks to you</a:t>
            </a:r>
            <a:r>
              <a:rPr lang="en-US" dirty="0" smtClean="0"/>
              <a:t>.  (And, of course, this is not because I might discover </a:t>
            </a:r>
            <a:r>
              <a:rPr lang="en-US" i="1" dirty="0" smtClean="0"/>
              <a:t>I am you</a:t>
            </a:r>
            <a:r>
              <a:rPr lang="en-US" dirty="0" smtClean="0"/>
              <a:t>.) Also:</a:t>
            </a:r>
          </a:p>
          <a:p>
            <a:pPr lvl="1">
              <a:buNone/>
            </a:pPr>
            <a:endParaRPr lang="en-US" dirty="0" smtClean="0"/>
          </a:p>
          <a:p>
            <a:pPr>
              <a:buNone/>
            </a:pPr>
            <a:r>
              <a:rPr lang="en-US" dirty="0" smtClean="0"/>
              <a:t> (</a:t>
            </a:r>
            <a:r>
              <a:rPr lang="en-US" dirty="0" err="1" smtClean="0"/>
              <a:t>b</a:t>
            </a:r>
            <a:r>
              <a:rPr lang="en-US" dirty="0" smtClean="0"/>
              <a:t>): when I identify for recognition some phenomenal feature </a:t>
            </a:r>
            <a:r>
              <a:rPr lang="en-US" b="1" dirty="0" smtClean="0"/>
              <a:t>in </a:t>
            </a:r>
            <a:r>
              <a:rPr lang="en-US" b="1" i="1" dirty="0" smtClean="0"/>
              <a:t>first-person </a:t>
            </a:r>
            <a:r>
              <a:rPr lang="en-US" b="1" dirty="0" smtClean="0"/>
              <a:t>phenomenal-indexical thought, I inevitably actually have the feature identified. </a:t>
            </a:r>
          </a:p>
          <a:p>
            <a:pPr>
              <a:buNone/>
            </a:pPr>
            <a:endParaRPr lang="en-US" dirty="0" smtClean="0"/>
          </a:p>
          <a:p>
            <a:pPr>
              <a:buNone/>
            </a:pPr>
            <a:r>
              <a:rPr lang="en-US" dirty="0" smtClean="0"/>
              <a:t>Why? </a:t>
            </a:r>
            <a:r>
              <a:rPr lang="en-US" dirty="0" smtClean="0"/>
              <a:t>B</a:t>
            </a:r>
            <a:r>
              <a:rPr lang="en-US" dirty="0" smtClean="0"/>
              <a:t>ecause </a:t>
            </a:r>
            <a:r>
              <a:rPr lang="en-US" dirty="0" smtClean="0"/>
              <a:t>a phenomenal feature is a feature essentially suited for one to claim or desire a subjective knowledge of what feature it is.</a:t>
            </a:r>
            <a:r>
              <a:rPr lang="en-US" dirty="0" smtClean="0"/>
              <a:t> </a:t>
            </a:r>
          </a:p>
          <a:p>
            <a:pPr>
              <a:buNone/>
            </a:pPr>
            <a:r>
              <a:rPr lang="en-US" dirty="0" smtClean="0"/>
              <a:t>We </a:t>
            </a:r>
            <a:r>
              <a:rPr lang="en-US" dirty="0" smtClean="0"/>
              <a:t>would have no right to think there are any such features unless we sometimes knew what features they were by having them.</a:t>
            </a:r>
            <a:r>
              <a:rPr lang="en-US" dirty="0" smtClean="0"/>
              <a:t> </a:t>
            </a:r>
          </a:p>
          <a:p>
            <a:pPr>
              <a:buNone/>
            </a:pPr>
            <a:r>
              <a:rPr lang="en-US" dirty="0" smtClean="0"/>
              <a:t>And </a:t>
            </a:r>
            <a:r>
              <a:rPr lang="en-US" dirty="0" smtClean="0"/>
              <a:t>there is no better candidate occasion for such knowledge than when we identify for recognition such a feature in first-person phenomenal-indexical thought.</a:t>
            </a:r>
          </a:p>
          <a:p>
            <a:pPr>
              <a:buNone/>
            </a:pPr>
            <a:r>
              <a:rPr lang="en-US" dirty="0" smtClean="0"/>
              <a:t>    </a:t>
            </a:r>
            <a:r>
              <a:rPr lang="en-US" dirty="0" smtClean="0"/>
              <a:t> </a:t>
            </a:r>
            <a:endParaRPr lang="en-US" b="1" dirty="0" smtClean="0">
              <a:solidFill>
                <a:srgbClr val="69FFFF"/>
              </a:solidFill>
            </a:endParaRPr>
          </a:p>
          <a:p>
            <a:pPr>
              <a:buNone/>
            </a:pPr>
            <a:r>
              <a:rPr lang="en-US" b="1" dirty="0" smtClean="0">
                <a:solidFill>
                  <a:srgbClr val="69FFFF"/>
                </a:solidFill>
              </a:rPr>
              <a:t>To have</a:t>
            </a:r>
            <a:r>
              <a:rPr lang="en-US" b="1" dirty="0" smtClean="0">
                <a:solidFill>
                  <a:srgbClr val="69FFFF"/>
                </a:solidFill>
              </a:rPr>
              <a:t> this sort of thought </a:t>
            </a:r>
            <a:r>
              <a:rPr lang="en-US" b="1" dirty="0" smtClean="0">
                <a:solidFill>
                  <a:srgbClr val="69FFFF"/>
                </a:solidFill>
              </a:rPr>
              <a:t>the thinker must have the very phenomenal feature identified in the thought</a:t>
            </a:r>
            <a:r>
              <a:rPr lang="en-US" dirty="0" smtClean="0">
                <a:solidFill>
                  <a:srgbClr val="69FFFF"/>
                </a:solidFill>
              </a:rPr>
              <a: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This means correcting </a:t>
            </a:r>
            <a:br>
              <a:rPr lang="en-US" sz="3600" dirty="0" smtClean="0"/>
            </a:br>
            <a:r>
              <a:rPr lang="en-US" sz="3600" dirty="0" err="1" smtClean="0"/>
              <a:t>Schwitzgebel’s</a:t>
            </a:r>
            <a:r>
              <a:rPr lang="en-US" sz="3600" dirty="0" smtClean="0"/>
              <a:t> worst mistake</a:t>
            </a:r>
            <a:endParaRPr lang="en-US" sz="3600" dirty="0"/>
          </a:p>
        </p:txBody>
      </p:sp>
      <p:sp>
        <p:nvSpPr>
          <p:cNvPr id="3" name="Content Placeholder 2"/>
          <p:cNvSpPr>
            <a:spLocks noGrp="1"/>
          </p:cNvSpPr>
          <p:nvPr>
            <p:ph idx="1"/>
          </p:nvPr>
        </p:nvSpPr>
        <p:spPr>
          <a:xfrm>
            <a:off x="457200" y="1600200"/>
            <a:ext cx="8229600" cy="4925117"/>
          </a:xfrm>
        </p:spPr>
        <p:txBody>
          <a:bodyPr>
            <a:normAutofit fontScale="47500" lnSpcReduction="20000"/>
          </a:bodyPr>
          <a:lstStyle/>
          <a:p>
            <a:pPr>
              <a:buNone/>
            </a:pPr>
            <a:endParaRPr lang="en-US" sz="5250" dirty="0" smtClean="0"/>
          </a:p>
          <a:p>
            <a:pPr>
              <a:buNone/>
            </a:pPr>
            <a:r>
              <a:rPr lang="en-US" sz="5250" dirty="0" err="1" smtClean="0"/>
              <a:t>Schwitzgebel</a:t>
            </a:r>
            <a:r>
              <a:rPr lang="en-US" sz="5250" dirty="0" smtClean="0"/>
              <a:t> assumes that </a:t>
            </a:r>
          </a:p>
          <a:p>
            <a:pPr>
              <a:buNone/>
            </a:pPr>
            <a:endParaRPr lang="en-US" sz="5250" dirty="0" smtClean="0"/>
          </a:p>
          <a:p>
            <a:pPr>
              <a:buNone/>
            </a:pPr>
            <a:r>
              <a:rPr lang="en-US" sz="5250" dirty="0" smtClean="0"/>
              <a:t>    if “</a:t>
            </a:r>
            <a:r>
              <a:rPr lang="en-US" sz="5250" dirty="0" smtClean="0">
                <a:solidFill>
                  <a:srgbClr val="69FFFF"/>
                </a:solidFill>
              </a:rPr>
              <a:t>introspection can guide us </a:t>
            </a:r>
            <a:r>
              <a:rPr lang="en-US" sz="5250" dirty="0" smtClean="0"/>
              <a:t>in such matters” –regarding the phenomenal character of experience– </a:t>
            </a:r>
          </a:p>
          <a:p>
            <a:pPr>
              <a:buNone/>
            </a:pPr>
            <a:r>
              <a:rPr lang="en-US" sz="5250" dirty="0" smtClean="0"/>
              <a:t>    </a:t>
            </a:r>
          </a:p>
          <a:p>
            <a:pPr>
              <a:buNone/>
            </a:pPr>
            <a:r>
              <a:rPr lang="en-US" sz="5250" dirty="0" smtClean="0"/>
              <a:t>    it should allow us to “reach agreement…as </a:t>
            </a:r>
            <a:r>
              <a:rPr lang="en-US" sz="5250" dirty="0" smtClean="0">
                <a:solidFill>
                  <a:srgbClr val="69FFFF"/>
                </a:solidFill>
              </a:rPr>
              <a:t>easily and straightforwardly as we reach agreement about the presence of the table</a:t>
            </a:r>
            <a:r>
              <a:rPr lang="en-US" sz="5250" dirty="0" smtClean="0"/>
              <a:t>” (p.128)—by looking. </a:t>
            </a:r>
          </a:p>
          <a:p>
            <a:pPr>
              <a:buNone/>
            </a:pPr>
            <a:endParaRPr lang="en-US" sz="5250" dirty="0" smtClean="0"/>
          </a:p>
          <a:p>
            <a:pPr>
              <a:buNone/>
            </a:pPr>
            <a:r>
              <a:rPr lang="en-US" sz="5250" dirty="0" smtClean="0"/>
              <a:t>This couldn’t be more wrong.</a:t>
            </a:r>
          </a:p>
          <a:p>
            <a:pPr>
              <a:buNone/>
            </a:pP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900" b="1" dirty="0" smtClean="0"/>
              <a:t>“attention to experience” without “inner sense”</a:t>
            </a:r>
            <a:endParaRPr lang="en-US" sz="2900" dirty="0"/>
          </a:p>
        </p:txBody>
      </p:sp>
      <p:sp>
        <p:nvSpPr>
          <p:cNvPr id="3" name="Content Placeholder 2"/>
          <p:cNvSpPr>
            <a:spLocks noGrp="1"/>
          </p:cNvSpPr>
          <p:nvPr>
            <p:ph idx="1"/>
          </p:nvPr>
        </p:nvSpPr>
        <p:spPr/>
        <p:txBody>
          <a:bodyPr>
            <a:normAutofit fontScale="85000" lnSpcReduction="20000"/>
          </a:bodyPr>
          <a:lstStyle/>
          <a:p>
            <a:pPr marL="514350" lvl="0" indent="-514350">
              <a:buNone/>
            </a:pPr>
            <a:r>
              <a:rPr lang="en-US" dirty="0" smtClean="0"/>
              <a:t>There is a distinctively f</a:t>
            </a:r>
            <a:r>
              <a:rPr lang="en-US" b="1" dirty="0" smtClean="0"/>
              <a:t>irst-person </a:t>
            </a:r>
            <a:r>
              <a:rPr lang="en-US" dirty="0" smtClean="0"/>
              <a:t>thought you can have about experience </a:t>
            </a:r>
          </a:p>
          <a:p>
            <a:pPr marL="514350" lvl="0" indent="-514350">
              <a:buNone/>
            </a:pPr>
            <a:endParaRPr lang="en-US" dirty="0" smtClean="0"/>
          </a:p>
          <a:p>
            <a:pPr marL="514350" lvl="0" indent="-514350">
              <a:buNone/>
            </a:pPr>
            <a:r>
              <a:rPr lang="en-US" dirty="0" smtClean="0"/>
              <a:t>that is essentially dependent on your</a:t>
            </a:r>
            <a:r>
              <a:rPr lang="en-US" dirty="0" smtClean="0"/>
              <a:t> having </a:t>
            </a:r>
            <a:r>
              <a:rPr lang="en-US" dirty="0" smtClean="0"/>
              <a:t>the very appearance identified in thought</a:t>
            </a:r>
          </a:p>
          <a:p>
            <a:pPr marL="514350" lvl="0" indent="-514350">
              <a:buNone/>
            </a:pPr>
            <a:endParaRPr lang="en-US" dirty="0" smtClean="0"/>
          </a:p>
          <a:p>
            <a:pPr marL="514350" lvl="0" indent="-514350">
              <a:buNone/>
            </a:pPr>
            <a:r>
              <a:rPr lang="en-US" dirty="0" smtClean="0"/>
              <a:t>and which allows one to consider (and recognize the correctness or incorrectness of) ways of classifying that experience.</a:t>
            </a:r>
          </a:p>
          <a:p>
            <a:pPr marL="514350" lvl="0" indent="-514350">
              <a:buNone/>
            </a:pPr>
            <a:endParaRPr lang="en-US" dirty="0" smtClean="0"/>
          </a:p>
          <a:p>
            <a:pPr marL="514350" lvl="0" indent="-514350">
              <a:buNone/>
            </a:pPr>
            <a:r>
              <a:rPr lang="en-US" dirty="0" smtClean="0"/>
              <a:t>A kind of “cognitive attention” </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Attention to Experience in </a:t>
            </a:r>
            <a:br>
              <a:rPr lang="en-US" b="1" dirty="0" smtClean="0"/>
            </a:br>
            <a:r>
              <a:rPr lang="en-US" b="1" dirty="0" smtClean="0"/>
              <a:t>First-Person Reflection</a:t>
            </a:r>
            <a:endParaRPr lang="en-US" dirty="0"/>
          </a:p>
        </p:txBody>
      </p:sp>
      <p:sp>
        <p:nvSpPr>
          <p:cNvPr id="3" name="Content Placeholder 2"/>
          <p:cNvSpPr>
            <a:spLocks noGrp="1"/>
          </p:cNvSpPr>
          <p:nvPr>
            <p:ph idx="1"/>
          </p:nvPr>
        </p:nvSpPr>
        <p:spPr/>
        <p:txBody>
          <a:bodyPr>
            <a:normAutofit fontScale="92500" lnSpcReduction="20000"/>
          </a:bodyPr>
          <a:lstStyle/>
          <a:p>
            <a:pPr lvl="0">
              <a:buNone/>
            </a:pPr>
            <a:endParaRPr lang="en-US" dirty="0" smtClean="0"/>
          </a:p>
          <a:p>
            <a:pPr lvl="0">
              <a:buNone/>
            </a:pPr>
            <a:r>
              <a:rPr lang="en-US" dirty="0" smtClean="0"/>
              <a:t>Such first-person phenomenal-indexical thoughts constitute a (</a:t>
            </a:r>
            <a:r>
              <a:rPr lang="en-US" i="1" dirty="0" smtClean="0"/>
              <a:t>substantive</a:t>
            </a:r>
            <a:r>
              <a:rPr lang="en-US" dirty="0" smtClean="0"/>
              <a:t>) form of </a:t>
            </a:r>
            <a:r>
              <a:rPr lang="en-US" b="1" dirty="0" smtClean="0"/>
              <a:t>attention to your experience</a:t>
            </a:r>
            <a:r>
              <a:rPr lang="en-US" dirty="0" smtClean="0"/>
              <a:t>. Because: </a:t>
            </a:r>
          </a:p>
          <a:p>
            <a:pPr marL="914400" lvl="1" indent="-514350">
              <a:buAutoNum type="alphaLcParenBoth"/>
            </a:pPr>
            <a:endParaRPr lang="en-US" dirty="0" smtClean="0"/>
          </a:p>
          <a:p>
            <a:pPr marL="914400" lvl="1" indent="-514350">
              <a:buNone/>
            </a:pPr>
            <a:r>
              <a:rPr lang="en-US" dirty="0" smtClean="0"/>
              <a:t> They can “anchor inquiry” about experience by enabling you to “hold it in mind”—they can allow you to </a:t>
            </a:r>
            <a:r>
              <a:rPr lang="en-US" b="1" dirty="0" smtClean="0">
                <a:solidFill>
                  <a:srgbClr val="69FFFF"/>
                </a:solidFill>
              </a:rPr>
              <a:t>maintain over time a continuing common topic for subsequent, otherwise varying cognition</a:t>
            </a:r>
            <a:r>
              <a:rPr lang="en-US" dirty="0" smtClean="0"/>
              <a:t>. </a:t>
            </a:r>
          </a:p>
          <a:p>
            <a:pPr marL="914400" lvl="1" indent="-514350">
              <a:buNone/>
            </a:pPr>
            <a:endParaRPr lang="en-US" dirty="0" smtClean="0"/>
          </a:p>
          <a:p>
            <a:pPr marL="914400" lvl="1" indent="-514350">
              <a:buNone/>
            </a:pPr>
            <a:r>
              <a:rPr lang="en-US" dirty="0" smtClean="0"/>
              <a:t>Any mental activity that enables you to do this counts, non-trivially, as a form of attention. </a:t>
            </a:r>
          </a:p>
          <a:p>
            <a:pPr>
              <a:buNone/>
            </a:pP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None/>
            </a:pPr>
            <a:r>
              <a:rPr lang="en-US" dirty="0" smtClean="0"/>
              <a:t>The </a:t>
            </a:r>
            <a:r>
              <a:rPr lang="en-US" b="1" dirty="0" smtClean="0">
                <a:solidFill>
                  <a:schemeClr val="accent2"/>
                </a:solidFill>
              </a:rPr>
              <a:t>visual appearance</a:t>
            </a:r>
            <a:r>
              <a:rPr lang="en-US" dirty="0" smtClean="0"/>
              <a:t>—this first-order sensing—can do a sort of </a:t>
            </a:r>
            <a:r>
              <a:rPr lang="en-US" i="1" dirty="0" smtClean="0">
                <a:solidFill>
                  <a:srgbClr val="69FFFF"/>
                </a:solidFill>
              </a:rPr>
              <a:t>double duty</a:t>
            </a:r>
            <a:r>
              <a:rPr lang="en-US" dirty="0" smtClean="0"/>
              <a:t>. </a:t>
            </a:r>
          </a:p>
          <a:p>
            <a:pPr>
              <a:buNone/>
            </a:pPr>
            <a:endParaRPr lang="en-US" dirty="0" smtClean="0"/>
          </a:p>
          <a:p>
            <a:pPr>
              <a:buNone/>
            </a:pPr>
            <a:r>
              <a:rPr lang="en-US" dirty="0" smtClean="0"/>
              <a:t>It can </a:t>
            </a:r>
            <a:r>
              <a:rPr lang="en-US" i="1" dirty="0" smtClean="0"/>
              <a:t>comprise an </a:t>
            </a:r>
            <a:r>
              <a:rPr lang="en-US" b="1" i="1" dirty="0" smtClean="0"/>
              <a:t>act of attending to a visible object</a:t>
            </a:r>
            <a:r>
              <a:rPr lang="en-US" b="1" dirty="0" smtClean="0"/>
              <a:t>, </a:t>
            </a:r>
          </a:p>
          <a:p>
            <a:pPr>
              <a:buNone/>
            </a:pPr>
            <a:endParaRPr lang="en-US" dirty="0" smtClean="0"/>
          </a:p>
          <a:p>
            <a:pPr>
              <a:buNone/>
            </a:pPr>
            <a:r>
              <a:rPr lang="en-US" dirty="0" smtClean="0"/>
              <a:t>even as it also helps </a:t>
            </a:r>
            <a:r>
              <a:rPr lang="en-US" i="1" dirty="0" smtClean="0"/>
              <a:t>constitute a </a:t>
            </a:r>
            <a:r>
              <a:rPr lang="en-US" b="1" i="1" dirty="0" smtClean="0"/>
              <a:t>cognitively attentive phenomenal-indexical thought about itself</a:t>
            </a:r>
            <a:r>
              <a:rPr lang="en-US" b="1" dirty="0" smtClean="0"/>
              <a:t>. </a:t>
            </a:r>
          </a:p>
          <a:p>
            <a:pPr>
              <a:buNone/>
            </a:pP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all consciousness “of itself”?</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We shouldn’t say consciousness by its nature always involves a sense-like perception (a kind of representation) of itself. </a:t>
            </a:r>
          </a:p>
          <a:p>
            <a:pPr>
              <a:buNone/>
            </a:pPr>
            <a:endParaRPr lang="en-US" dirty="0" smtClean="0"/>
          </a:p>
          <a:p>
            <a:r>
              <a:rPr lang="en-US" dirty="0" smtClean="0"/>
              <a:t>But we can understand the appeal of this view, because of something else that is true: </a:t>
            </a:r>
          </a:p>
          <a:p>
            <a:endParaRPr lang="en-US" dirty="0" smtClean="0"/>
          </a:p>
          <a:p>
            <a:r>
              <a:rPr lang="en-US" dirty="0" smtClean="0"/>
              <a:t>consciousness—in a sense that can be shared by both reflective and non-reflective beings</a:t>
            </a:r>
            <a:r>
              <a:rPr lang="en-US" dirty="0" smtClean="0"/>
              <a:t>—is such that, by </a:t>
            </a:r>
            <a:r>
              <a:rPr lang="en-US" dirty="0" smtClean="0"/>
              <a:t>it nature, when found in reflective beings like us, partially constitutes a kind of thought about itself,</a:t>
            </a:r>
            <a:r>
              <a:rPr lang="en-US" dirty="0" smtClean="0"/>
              <a:t> which is a </a:t>
            </a:r>
            <a:r>
              <a:rPr lang="en-US" dirty="0" smtClean="0"/>
              <a:t>kind of attention to experience that is distinctively first-personal.</a:t>
            </a:r>
          </a:p>
          <a:p>
            <a:endParaRPr lang="en-US" dirty="0" smtClean="0"/>
          </a:p>
          <a:p>
            <a:r>
              <a:rPr lang="en-US" dirty="0" smtClean="0"/>
              <a:t>That, I claim, is shown through analytic phenomenology.</a:t>
            </a:r>
          </a:p>
          <a:p>
            <a:endParaRPr lang="en-US" dirty="0" smtClean="0"/>
          </a:p>
          <a:p>
            <a:r>
              <a:rPr lang="en-US" dirty="0" smtClean="0"/>
              <a:t>It is also</a:t>
            </a:r>
            <a:r>
              <a:rPr lang="en-US" dirty="0" smtClean="0"/>
              <a:t> the phenomenon that makes </a:t>
            </a:r>
            <a:r>
              <a:rPr lang="en-US" dirty="0" smtClean="0"/>
              <a:t>such philosophical reflection possible.</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Phenomenological examination does not support an “iteration of sensing”: inner sense is </a:t>
            </a:r>
            <a:r>
              <a:rPr lang="en-US" dirty="0" err="1" smtClean="0"/>
              <a:t>phenomenologically</a:t>
            </a:r>
            <a:r>
              <a:rPr lang="en-US" dirty="0" smtClean="0"/>
              <a:t> indiscernible.</a:t>
            </a:r>
          </a:p>
          <a:p>
            <a:endParaRPr lang="en-US" dirty="0" smtClean="0"/>
          </a:p>
          <a:p>
            <a:r>
              <a:rPr lang="en-US" dirty="0" smtClean="0"/>
              <a:t>However, there is something </a:t>
            </a:r>
            <a:r>
              <a:rPr lang="en-US" dirty="0" err="1" smtClean="0"/>
              <a:t>phenomenologically</a:t>
            </a:r>
            <a:r>
              <a:rPr lang="en-US" dirty="0" smtClean="0"/>
              <a:t> discernible—cognitive attention to one’s own experience—that explains why people have found the notion of inner sense appealing.</a:t>
            </a:r>
          </a:p>
          <a:p>
            <a:endParaRPr lang="en-US" dirty="0" smtClean="0"/>
          </a:p>
          <a:p>
            <a:r>
              <a:rPr lang="en-US" dirty="0" smtClean="0"/>
              <a:t>However, we can account for this form of attention without believing in inner sense, as defined here.</a:t>
            </a:r>
          </a:p>
          <a:p>
            <a:endParaRPr lang="en-US" dirty="0" smtClean="0"/>
          </a:p>
          <a:p>
            <a:r>
              <a:rPr lang="en-US" dirty="0" smtClean="0"/>
              <a:t>Mightn’t we still speak of attentive thought to one’s own experience in which one recognizes the truth of certain ways of classifying it as “perception”? Ok, as long as one doesn’t confuse this with the idea that there is some second level of “sensory representation” involved.</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ways this matters</a:t>
            </a:r>
            <a:endParaRPr lang="en-US" dirty="0"/>
          </a:p>
        </p:txBody>
      </p:sp>
      <p:sp>
        <p:nvSpPr>
          <p:cNvPr id="3" name="Content Placeholder 2"/>
          <p:cNvSpPr>
            <a:spLocks noGrp="1"/>
          </p:cNvSpPr>
          <p:nvPr>
            <p:ph idx="1"/>
          </p:nvPr>
        </p:nvSpPr>
        <p:spPr/>
        <p:txBody>
          <a:bodyPr/>
          <a:lstStyle/>
          <a:p>
            <a:endParaRPr lang="en-US" dirty="0" smtClean="0"/>
          </a:p>
          <a:p>
            <a:r>
              <a:rPr lang="en-US" dirty="0" smtClean="0"/>
              <a:t>It clears away fundamental but influential and appealing misconceptions about what consciousness is, which lead to misguided theories of it. </a:t>
            </a:r>
          </a:p>
          <a:p>
            <a:endParaRPr lang="en-US" dirty="0" smtClean="0"/>
          </a:p>
          <a:p>
            <a:r>
              <a:rPr lang="en-US" dirty="0" smtClean="0"/>
              <a:t>It provides the basis for an account of self-knowledge.</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600" dirty="0" smtClean="0"/>
              <a:t>Analytic phenomenology starts when we reject </a:t>
            </a:r>
            <a:r>
              <a:rPr lang="en-US" sz="2600" dirty="0" err="1" smtClean="0"/>
              <a:t>Schwitzgebel’s</a:t>
            </a:r>
            <a:r>
              <a:rPr lang="en-US" sz="2600" dirty="0" smtClean="0"/>
              <a:t> assumption</a:t>
            </a:r>
            <a:endParaRPr lang="en-US" sz="2600" dirty="0"/>
          </a:p>
        </p:txBody>
      </p:sp>
      <p:sp>
        <p:nvSpPr>
          <p:cNvPr id="3" name="Content Placeholder 2"/>
          <p:cNvSpPr>
            <a:spLocks noGrp="1"/>
          </p:cNvSpPr>
          <p:nvPr>
            <p:ph idx="1"/>
          </p:nvPr>
        </p:nvSpPr>
        <p:spPr>
          <a:xfrm>
            <a:off x="457200" y="1600200"/>
            <a:ext cx="8229600" cy="4925117"/>
          </a:xfrm>
        </p:spPr>
        <p:txBody>
          <a:bodyPr>
            <a:normAutofit fontScale="47500" lnSpcReduction="20000"/>
          </a:bodyPr>
          <a:lstStyle/>
          <a:p>
            <a:pPr>
              <a:buNone/>
            </a:pPr>
            <a:endParaRPr lang="en-US" sz="5250" dirty="0" smtClean="0"/>
          </a:p>
          <a:p>
            <a:pPr>
              <a:buNone/>
            </a:pPr>
            <a:r>
              <a:rPr lang="en-US" sz="5250" dirty="0" smtClean="0"/>
              <a:t>We grant a </a:t>
            </a:r>
            <a:r>
              <a:rPr lang="en-US" sz="5250" dirty="0" err="1" smtClean="0"/>
              <a:t>defeasible</a:t>
            </a:r>
            <a:r>
              <a:rPr lang="en-US" sz="5250" dirty="0" smtClean="0"/>
              <a:t> authority to first-person judgment in addressing questions about the relationship between consciousness and the mind’s self-representation. </a:t>
            </a:r>
          </a:p>
          <a:p>
            <a:pPr>
              <a:buNone/>
            </a:pPr>
            <a:endParaRPr lang="en-US" sz="5250" dirty="0" smtClean="0"/>
          </a:p>
          <a:p>
            <a:pPr>
              <a:buNone/>
            </a:pPr>
            <a:r>
              <a:rPr lang="en-US" sz="5250" dirty="0" smtClean="0"/>
              <a:t>But it is a fundamental, serious mistake to think that, this first-person reflection can help us to get answers about experience only in the same way we use vision to tell us whether there’s table in the room.</a:t>
            </a:r>
          </a:p>
          <a:p>
            <a:pPr>
              <a:buNone/>
            </a:pPr>
            <a:endParaRPr lang="en-US" sz="5250" dirty="0" smtClean="0"/>
          </a:p>
          <a:p>
            <a:pPr>
              <a:buNone/>
            </a:pPr>
            <a:r>
              <a:rPr lang="en-US" sz="5250" dirty="0" smtClean="0"/>
              <a:t>First-person reflection can and should help us address certain issues—but </a:t>
            </a:r>
            <a:r>
              <a:rPr lang="en-US" sz="5250" i="1" dirty="0" smtClean="0">
                <a:solidFill>
                  <a:srgbClr val="69FFFF"/>
                </a:solidFill>
              </a:rPr>
              <a:t>only when properly integrated into artful questioning and reasoning. </a:t>
            </a:r>
            <a:r>
              <a:rPr lang="en-US" sz="5250" dirty="0" smtClean="0">
                <a:solidFill>
                  <a:srgbClr val="69FFFF"/>
                </a:solidFill>
              </a:rPr>
              <a:t> </a:t>
            </a:r>
          </a:p>
          <a:p>
            <a:pPr>
              <a:buNone/>
            </a:pPr>
            <a:endParaRPr lang="en-US" sz="525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phenomenologist is more like a detective than a </a:t>
            </a:r>
            <a:r>
              <a:rPr lang="en-US" dirty="0" err="1" smtClean="0"/>
              <a:t>housemover</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r>
              <a:rPr lang="en-US" dirty="0" smtClean="0"/>
              <a:t>It would be naïve to try to use first-person reflection to help determine whether consciousness is the mind’s self-representation in the same way as you use it to tell whether you feel cold. Let’s not be naïve!</a:t>
            </a:r>
          </a:p>
          <a:p>
            <a:pPr>
              <a:buNone/>
            </a:pPr>
            <a:endParaRPr lang="en-US" dirty="0" smtClean="0"/>
          </a:p>
          <a:p>
            <a:pPr>
              <a:buNone/>
            </a:pPr>
            <a:r>
              <a:rPr lang="en-US" dirty="0" smtClean="0"/>
              <a:t>The philosophical use of first-person reflection is </a:t>
            </a:r>
            <a:r>
              <a:rPr lang="en-US" b="1" i="1" dirty="0" smtClean="0"/>
              <a:t>not </a:t>
            </a:r>
            <a:r>
              <a:rPr lang="en-US" i="1" dirty="0" smtClean="0"/>
              <a:t>like a house mover’s use of perception to tell whether a room has a table in it</a:t>
            </a:r>
            <a:r>
              <a:rPr lang="en-US" dirty="0" smtClean="0"/>
              <a:t>. </a:t>
            </a:r>
          </a:p>
          <a:p>
            <a:pPr>
              <a:buNone/>
            </a:pPr>
            <a:endParaRPr lang="en-US" b="1" i="1" dirty="0" smtClean="0">
              <a:solidFill>
                <a:schemeClr val="accent2"/>
              </a:solidFill>
            </a:endParaRPr>
          </a:p>
          <a:p>
            <a:pPr>
              <a:buNone/>
            </a:pPr>
            <a:r>
              <a:rPr lang="en-US" b="1" i="1" dirty="0" smtClean="0">
                <a:solidFill>
                  <a:schemeClr val="accent2"/>
                </a:solidFill>
              </a:rPr>
              <a:t>It’s more like a detective’s use of perception to tell who committed a crime</a:t>
            </a:r>
            <a:r>
              <a:rPr lang="en-US" b="1" dirty="0" smtClean="0"/>
              <a:t>.</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smtClean="0"/>
              <a:t>What does “careful reflection in favorable conditions” require in the present case?</a:t>
            </a:r>
            <a:endParaRPr lang="en-US" sz="3500" dirty="0"/>
          </a:p>
        </p:txBody>
      </p:sp>
      <p:sp>
        <p:nvSpPr>
          <p:cNvPr id="3" name="Content Placeholder 2"/>
          <p:cNvSpPr>
            <a:spLocks noGrp="1"/>
          </p:cNvSpPr>
          <p:nvPr>
            <p:ph idx="1"/>
          </p:nvPr>
        </p:nvSpPr>
        <p:spPr/>
        <p:txBody>
          <a:bodyPr>
            <a:normAutofit fontScale="70000" lnSpcReduction="20000"/>
          </a:bodyPr>
          <a:lstStyle/>
          <a:p>
            <a:pPr>
              <a:buNone/>
            </a:pPr>
            <a:endParaRPr lang="en-US" dirty="0" smtClean="0"/>
          </a:p>
          <a:p>
            <a:pPr>
              <a:buNone/>
            </a:pPr>
            <a:endParaRPr lang="en-US" dirty="0" smtClean="0"/>
          </a:p>
          <a:p>
            <a:pPr>
              <a:buNone/>
            </a:pPr>
            <a:r>
              <a:rPr lang="en-US" dirty="0" smtClean="0"/>
              <a:t>If the question is: “Is consciousness the mind’s representation of itself?” To start, we need:</a:t>
            </a:r>
          </a:p>
          <a:p>
            <a:endParaRPr lang="en-US" dirty="0" smtClean="0"/>
          </a:p>
          <a:p>
            <a:r>
              <a:rPr lang="en-US" dirty="0" smtClean="0"/>
              <a:t>Articulate clarification of the relevant sense of ‘</a:t>
            </a:r>
            <a:r>
              <a:rPr lang="en-US" dirty="0" smtClean="0">
                <a:solidFill>
                  <a:srgbClr val="69FFFF"/>
                </a:solidFill>
              </a:rPr>
              <a:t>conscious</a:t>
            </a:r>
            <a:r>
              <a:rPr lang="en-US" dirty="0" smtClean="0"/>
              <a:t>’ and of what would count as ‘</a:t>
            </a:r>
            <a:r>
              <a:rPr lang="en-US" dirty="0" smtClean="0">
                <a:solidFill>
                  <a:srgbClr val="69FFFF"/>
                </a:solidFill>
              </a:rPr>
              <a:t>the mind’s representing itself</a:t>
            </a:r>
            <a:r>
              <a:rPr lang="en-US" dirty="0" smtClean="0"/>
              <a:t>’</a:t>
            </a:r>
          </a:p>
          <a:p>
            <a:pPr>
              <a:buNone/>
            </a:pPr>
            <a:endParaRPr lang="en-US" dirty="0" smtClean="0"/>
          </a:p>
          <a:p>
            <a:r>
              <a:rPr lang="en-US" dirty="0" smtClean="0"/>
              <a:t>Which needs to be helpfully </a:t>
            </a:r>
            <a:r>
              <a:rPr lang="en-US" dirty="0" smtClean="0">
                <a:solidFill>
                  <a:srgbClr val="69FFFF"/>
                </a:solidFill>
              </a:rPr>
              <a:t>substantive</a:t>
            </a:r>
            <a:r>
              <a:rPr lang="en-US" dirty="0" smtClean="0"/>
              <a:t>, </a:t>
            </a:r>
            <a:r>
              <a:rPr lang="en-US" dirty="0" smtClean="0">
                <a:solidFill>
                  <a:srgbClr val="69FFFF"/>
                </a:solidFill>
              </a:rPr>
              <a:t>without presupposing or favoring an answer to questions that should initially be left open</a:t>
            </a:r>
            <a:r>
              <a:rPr lang="en-US" dirty="0" smtClean="0"/>
              <a:t>.</a:t>
            </a:r>
          </a:p>
          <a:p>
            <a:endParaRPr lang="en-US" dirty="0" smtClean="0"/>
          </a:p>
          <a:p>
            <a:r>
              <a:rPr lang="en-US" dirty="0" smtClean="0"/>
              <a:t>First, a word about the mind’s representing itself—i.e., “higher-order representation”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Higher-Order Representation Theories of Consciousness (</a:t>
            </a:r>
            <a:r>
              <a:rPr lang="en-US" dirty="0" err="1" smtClean="0"/>
              <a:t>HORTs</a:t>
            </a:r>
            <a:r>
              <a:rPr lang="en-US" dirty="0" smtClean="0"/>
              <a:t>)</a:t>
            </a:r>
            <a:endParaRPr lang="en-US" dirty="0"/>
          </a:p>
        </p:txBody>
      </p:sp>
      <p:sp>
        <p:nvSpPr>
          <p:cNvPr id="3" name="Content Placeholder 2"/>
          <p:cNvSpPr>
            <a:spLocks noGrp="1"/>
          </p:cNvSpPr>
          <p:nvPr>
            <p:ph idx="1"/>
          </p:nvPr>
        </p:nvSpPr>
        <p:spPr>
          <a:xfrm>
            <a:off x="457200" y="1600200"/>
            <a:ext cx="8229600" cy="5076877"/>
          </a:xfrm>
        </p:spPr>
        <p:txBody>
          <a:bodyPr>
            <a:normAutofit fontScale="85000" lnSpcReduction="20000"/>
          </a:bodyPr>
          <a:lstStyle/>
          <a:p>
            <a:r>
              <a:rPr lang="en-US" dirty="0" smtClean="0"/>
              <a:t>A particular </a:t>
            </a:r>
            <a:r>
              <a:rPr lang="en-US" dirty="0"/>
              <a:t>state of mind</a:t>
            </a:r>
            <a:r>
              <a:rPr lang="en-US" dirty="0" smtClean="0"/>
              <a:t> belonging to kind B is a </a:t>
            </a:r>
            <a:r>
              <a:rPr lang="en-US" dirty="0"/>
              <a:t>“</a:t>
            </a:r>
            <a:r>
              <a:rPr lang="en-US" b="1" dirty="0">
                <a:solidFill>
                  <a:srgbClr val="69FFFF"/>
                </a:solidFill>
              </a:rPr>
              <a:t>higher-order</a:t>
            </a:r>
            <a:r>
              <a:rPr lang="en-US" b="1" dirty="0" smtClean="0">
                <a:solidFill>
                  <a:srgbClr val="69FFFF"/>
                </a:solidFill>
              </a:rPr>
              <a:t> mental representation</a:t>
            </a:r>
            <a:r>
              <a:rPr lang="en-US" dirty="0"/>
              <a:t>,” if this instance of</a:t>
            </a:r>
            <a:r>
              <a:rPr lang="en-US" dirty="0" smtClean="0"/>
              <a:t> B </a:t>
            </a:r>
            <a:r>
              <a:rPr lang="en-US" dirty="0"/>
              <a:t>represents one to have some</a:t>
            </a:r>
            <a:r>
              <a:rPr lang="en-US" dirty="0" smtClean="0"/>
              <a:t> mental state belonging to another </a:t>
            </a:r>
            <a:r>
              <a:rPr lang="en-US" dirty="0"/>
              <a:t>kind</a:t>
            </a:r>
            <a:r>
              <a:rPr lang="en-US" dirty="0" smtClean="0"/>
              <a:t> A.</a:t>
            </a:r>
          </a:p>
          <a:p>
            <a:pPr>
              <a:buNone/>
            </a:pPr>
            <a:endParaRPr lang="en-US" dirty="0" smtClean="0"/>
          </a:p>
          <a:p>
            <a:r>
              <a:rPr lang="en-US" b="1" dirty="0" smtClean="0">
                <a:solidFill>
                  <a:srgbClr val="69FFFF"/>
                </a:solidFill>
              </a:rPr>
              <a:t>HORT (“Higher-Order Representation Theory”) </a:t>
            </a:r>
            <a:r>
              <a:rPr lang="en-US" dirty="0" smtClean="0"/>
              <a:t>Consciousness is </a:t>
            </a:r>
            <a:r>
              <a:rPr lang="en-US" dirty="0"/>
              <a:t>to be explained as a species of the mind’s self-representation</a:t>
            </a:r>
            <a:r>
              <a:rPr lang="en-US" dirty="0" smtClean="0"/>
              <a:t>.</a:t>
            </a:r>
          </a:p>
          <a:p>
            <a:endParaRPr lang="en-US" dirty="0" smtClean="0"/>
          </a:p>
          <a:p>
            <a:r>
              <a:rPr lang="en-US" b="1" dirty="0" smtClean="0">
                <a:solidFill>
                  <a:srgbClr val="69FFFF"/>
                </a:solidFill>
              </a:rPr>
              <a:t>HORT implies SRM (“Self-Representing Mind”) </a:t>
            </a:r>
            <a:r>
              <a:rPr lang="en-US" b="1" dirty="0" smtClean="0"/>
              <a:t>Thesis. </a:t>
            </a:r>
            <a:r>
              <a:rPr lang="en-US" dirty="0" smtClean="0"/>
              <a:t>Necessarily, a state </a:t>
            </a:r>
            <a:r>
              <a:rPr lang="en-US" dirty="0" err="1" smtClean="0"/>
              <a:t>c</a:t>
            </a:r>
            <a:r>
              <a:rPr lang="en-US" dirty="0" smtClean="0"/>
              <a:t> of a subject S is conscious, only if S has the appropriate sort of mental representation of </a:t>
            </a:r>
            <a:r>
              <a:rPr lang="en-US" dirty="0" err="1" smtClean="0"/>
              <a:t>c</a:t>
            </a:r>
            <a:r>
              <a:rPr lang="en-US"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2532</TotalTime>
  <Words>4925</Words>
  <Application>Microsoft Macintosh PowerPoint</Application>
  <PresentationFormat>On-screen Show (4:3)</PresentationFormat>
  <Paragraphs>403</Paragraphs>
  <Slides>55</Slides>
  <Notes>0</Notes>
  <HiddenSlides>0</HiddenSlides>
  <MMClips>0</MMClips>
  <ScaleCrop>false</ScaleCrop>
  <HeadingPairs>
    <vt:vector size="4" baseType="variant">
      <vt:variant>
        <vt:lpstr>Design Template</vt:lpstr>
      </vt:variant>
      <vt:variant>
        <vt:i4>1</vt:i4>
      </vt:variant>
      <vt:variant>
        <vt:lpstr>Slide Titles</vt:lpstr>
      </vt:variant>
      <vt:variant>
        <vt:i4>55</vt:i4>
      </vt:variant>
    </vt:vector>
  </HeadingPairs>
  <TitlesOfParts>
    <vt:vector size="56" baseType="lpstr">
      <vt:lpstr>Office Theme</vt:lpstr>
      <vt:lpstr>Consciousness,  Self-Consciousness, and “Inner Sense”</vt:lpstr>
      <vt:lpstr>How is consciousness related to self-consciousness?</vt:lpstr>
      <vt:lpstr>How is consciousness related to self-consciousness?</vt:lpstr>
      <vt:lpstr>My treatment of this issue applies and illustrates my “analytic phenomenology”</vt:lpstr>
      <vt:lpstr>This means correcting  Schwitzgebel’s worst mistake</vt:lpstr>
      <vt:lpstr>Analytic phenomenology starts when we reject Schwitzgebel’s assumption</vt:lpstr>
      <vt:lpstr>A phenomenologist is more like a detective than a housemover</vt:lpstr>
      <vt:lpstr>What does “careful reflection in favorable conditions” require in the present case?</vt:lpstr>
      <vt:lpstr>Higher-Order Representation Theories of Consciousness (HORTs)</vt:lpstr>
      <vt:lpstr>Prominent variations on HORT</vt:lpstr>
      <vt:lpstr>Now…</vt:lpstr>
      <vt:lpstr>What do you mean,  “Phenomenal Consciousness”?</vt:lpstr>
      <vt:lpstr>A word on “blindsight”</vt:lpstr>
      <vt:lpstr>Why “what it’s like” conception needs more clarification</vt:lpstr>
      <vt:lpstr>Why “blindsight contrast” conception needs more clarification</vt:lpstr>
      <vt:lpstr>A “HORT-biased” clarification of the  “what it’s like”</vt:lpstr>
      <vt:lpstr>A “HORT-biased” clarification of the  “blindsight contrast”</vt:lpstr>
      <vt:lpstr>Lycan assumes a HORT-ey starting point</vt:lpstr>
      <vt:lpstr>Starting points that aren’t “HORT-ey?</vt:lpstr>
      <vt:lpstr>“Subjective Knowledge/What It’s Like” conception of phenomenal consciousness</vt:lpstr>
      <vt:lpstr>Is there essentially or only non-essentially something it’s like to have the feature?</vt:lpstr>
      <vt:lpstr>For the “underived” part of the account, consider another example:</vt:lpstr>
      <vt:lpstr>9_9</vt:lpstr>
      <vt:lpstr>Applying this conception:  why feeling is phenomenal</vt:lpstr>
      <vt:lpstr>To clarify “what it’s like” talk</vt:lpstr>
      <vt:lpstr>Now: Blindsight Contrast Conception</vt:lpstr>
      <vt:lpstr>We can interpret ‘look’ and ‘see’ so that…</vt:lpstr>
      <vt:lpstr>So, one can intelligibly interpret a blindsighter’s situation so that…</vt:lpstr>
      <vt:lpstr>The Blindsight Contrast Conception</vt:lpstr>
      <vt:lpstr>So, there are indeed “unHORT-ey” alternatives RE “what it’s  like” (contrast with Carruthers)</vt:lpstr>
      <vt:lpstr>There are “unHORT-ey” alternatives RE “blindsight contrast” (contrast with Carruthers)</vt:lpstr>
      <vt:lpstr>Recall: variants of HORT</vt:lpstr>
      <vt:lpstr>HOTs are inessential to consciousness (1)</vt:lpstr>
      <vt:lpstr>HOTs are inessential to consciousness (2)</vt:lpstr>
      <vt:lpstr>HOTs are inessential to consciousness</vt:lpstr>
      <vt:lpstr>What I claim to have done</vt:lpstr>
      <vt:lpstr>Slide 37</vt:lpstr>
      <vt:lpstr>What is implied by saying  there is an “inner” sense?</vt:lpstr>
      <vt:lpstr>My view of inner sense</vt:lpstr>
      <vt:lpstr>“objectual” sensing </vt:lpstr>
      <vt:lpstr>sensory registration </vt:lpstr>
      <vt:lpstr>Reflection does find sensing that neither:  takes sensing as an object nor registers it.</vt:lpstr>
      <vt:lpstr>So we need to find either: </vt:lpstr>
      <vt:lpstr>Inner sense is  phenomenologically indiscernible</vt:lpstr>
      <vt:lpstr>However…</vt:lpstr>
      <vt:lpstr>Attention to experience</vt:lpstr>
      <vt:lpstr>Phenomenal-Indexical Thought</vt:lpstr>
      <vt:lpstr>Identification for Recognition</vt:lpstr>
      <vt:lpstr>The first and second/third person ways of  thinking about experience differ. For: </vt:lpstr>
      <vt:lpstr>“attention to experience” without “inner sense”</vt:lpstr>
      <vt:lpstr> Attention to Experience in  First-Person Reflection</vt:lpstr>
      <vt:lpstr>Slide 52</vt:lpstr>
      <vt:lpstr>Is all consciousness “of itself”?</vt:lpstr>
      <vt:lpstr>Conclusion</vt:lpstr>
      <vt:lpstr>Two ways this matters</vt:lpstr>
    </vt:vector>
  </TitlesOfParts>
  <Company>Rice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Phenomenality and Self-Consciousness</dc:title>
  <dc:creator>Charles Siewert</dc:creator>
  <cp:lastModifiedBy>Charles Siewert</cp:lastModifiedBy>
  <cp:revision>51</cp:revision>
  <dcterms:created xsi:type="dcterms:W3CDTF">2014-06-16T12:26:22Z</dcterms:created>
  <dcterms:modified xsi:type="dcterms:W3CDTF">2014-06-16T14:25:04Z</dcterms:modified>
</cp:coreProperties>
</file>