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27.xml" ContentType="application/vnd.openxmlformats-officedocument.presentationml.slide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slides/slide25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28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69" r:id="rId3"/>
    <p:sldId id="299" r:id="rId4"/>
    <p:sldId id="270" r:id="rId5"/>
    <p:sldId id="273" r:id="rId6"/>
    <p:sldId id="274" r:id="rId7"/>
    <p:sldId id="276" r:id="rId8"/>
    <p:sldId id="295" r:id="rId9"/>
    <p:sldId id="296" r:id="rId10"/>
    <p:sldId id="297" r:id="rId11"/>
    <p:sldId id="291" r:id="rId12"/>
    <p:sldId id="275" r:id="rId13"/>
    <p:sldId id="271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98" r:id="rId22"/>
    <p:sldId id="286" r:id="rId23"/>
    <p:sldId id="287" r:id="rId24"/>
    <p:sldId id="289" r:id="rId25"/>
    <p:sldId id="293" r:id="rId26"/>
    <p:sldId id="292" r:id="rId27"/>
    <p:sldId id="290" r:id="rId28"/>
    <p:sldId id="294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napVertSplitter="1"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7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3CA6-93BB-2640-8FBE-7BAADD1BF58E}" type="datetimeFigureOut">
              <a:rPr lang="en-US" smtClean="0"/>
              <a:pPr/>
              <a:t>6/25/14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3CA6-93BB-2640-8FBE-7BAADD1BF58E}" type="datetimeFigureOut">
              <a:rPr lang="en-US" smtClean="0"/>
              <a:pPr/>
              <a:t>6/25/14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3CA6-93BB-2640-8FBE-7BAADD1BF58E}" type="datetimeFigureOut">
              <a:rPr lang="en-US" smtClean="0"/>
              <a:pPr/>
              <a:t>6/25/14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3CA6-93BB-2640-8FBE-7BAADD1BF58E}" type="datetimeFigureOut">
              <a:rPr lang="en-US" smtClean="0"/>
              <a:pPr/>
              <a:t>6/25/14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3CA6-93BB-2640-8FBE-7BAADD1BF58E}" type="datetimeFigureOut">
              <a:rPr lang="en-US" smtClean="0"/>
              <a:pPr/>
              <a:t>6/25/14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3CA6-93BB-2640-8FBE-7BAADD1BF58E}" type="datetimeFigureOut">
              <a:rPr lang="en-US" smtClean="0"/>
              <a:pPr/>
              <a:t>6/25/14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3CA6-93BB-2640-8FBE-7BAADD1BF58E}" type="datetimeFigureOut">
              <a:rPr lang="en-US" smtClean="0"/>
              <a:pPr/>
              <a:t>6/25/14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3CA6-93BB-2640-8FBE-7BAADD1BF58E}" type="datetimeFigureOut">
              <a:rPr lang="en-US" smtClean="0"/>
              <a:pPr/>
              <a:t>6/25/14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3CA6-93BB-2640-8FBE-7BAADD1BF58E}" type="datetimeFigureOut">
              <a:rPr lang="en-US" smtClean="0"/>
              <a:pPr/>
              <a:t>6/25/14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3CA6-93BB-2640-8FBE-7BAADD1BF58E}" type="datetimeFigureOut">
              <a:rPr lang="en-US" smtClean="0"/>
              <a:pPr/>
              <a:t>6/25/14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3CA6-93BB-2640-8FBE-7BAADD1BF58E}" type="datetimeFigureOut">
              <a:rPr lang="en-US" smtClean="0"/>
              <a:pPr/>
              <a:t>6/25/14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73CA6-93BB-2640-8FBE-7BAADD1BF58E}" type="datetimeFigureOut">
              <a:rPr lang="en-US" smtClean="0"/>
              <a:pPr/>
              <a:t>6/25/14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Cognitive is Phenomenal Too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Lecture 6</a:t>
            </a:r>
          </a:p>
          <a:p>
            <a:r>
              <a:rPr lang="en-US" dirty="0" smtClean="0"/>
              <a:t>Critique of </a:t>
            </a:r>
            <a:r>
              <a:rPr lang="en-US" dirty="0" err="1" smtClean="0"/>
              <a:t>Tye</a:t>
            </a:r>
            <a:r>
              <a:rPr lang="en-US" dirty="0" smtClean="0"/>
              <a:t> &amp; </a:t>
            </a:r>
            <a:r>
              <a:rPr lang="en-US" dirty="0" smtClean="0"/>
              <a:t>Wright</a:t>
            </a:r>
          </a:p>
          <a:p>
            <a:r>
              <a:rPr lang="en-US" dirty="0" smtClean="0"/>
              <a:t>Charles Siewert</a:t>
            </a:r>
          </a:p>
          <a:p>
            <a:r>
              <a:rPr lang="en-US" dirty="0" smtClean="0"/>
              <a:t>Rice University</a:t>
            </a:r>
          </a:p>
          <a:p>
            <a:r>
              <a:rPr lang="en-US" dirty="0" err="1" smtClean="0"/>
              <a:t>siewert@rice.edu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response to </a:t>
            </a:r>
            <a:r>
              <a:rPr lang="en-US" dirty="0" err="1" smtClean="0"/>
              <a:t>Prinz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He imposes an absurd burden of proof. </a:t>
            </a:r>
            <a:r>
              <a:rPr lang="en-US" dirty="0" smtClean="0"/>
              <a:t>I</a:t>
            </a:r>
            <a:r>
              <a:rPr lang="en-US" dirty="0" smtClean="0"/>
              <a:t> should not be required to </a:t>
            </a:r>
            <a:r>
              <a:rPr lang="en-US" dirty="0" smtClean="0"/>
              <a:t>“</a:t>
            </a:r>
            <a:r>
              <a:rPr lang="en-US" dirty="0" smtClean="0">
                <a:solidFill>
                  <a:srgbClr val="69FFFF"/>
                </a:solidFill>
              </a:rPr>
              <a:t>rule out the possibility</a:t>
            </a:r>
            <a:r>
              <a:rPr lang="en-US" dirty="0" smtClean="0"/>
              <a:t>” that I formed such images, while introspectively oblivious to their </a:t>
            </a:r>
            <a:r>
              <a:rPr lang="en-US" dirty="0" smtClean="0"/>
              <a:t>occurrence</a:t>
            </a:r>
          </a:p>
          <a:p>
            <a:endParaRPr lang="en-US" dirty="0" smtClean="0"/>
          </a:p>
          <a:p>
            <a:r>
              <a:rPr lang="en-US" dirty="0" smtClean="0"/>
              <a:t>No—I just need </a:t>
            </a:r>
            <a:r>
              <a:rPr lang="en-US" i="1" dirty="0" smtClean="0">
                <a:solidFill>
                  <a:srgbClr val="69FFFF"/>
                </a:solidFill>
              </a:rPr>
              <a:t>lack of a good reason </a:t>
            </a:r>
            <a:r>
              <a:rPr lang="en-US" dirty="0" smtClean="0">
                <a:solidFill>
                  <a:srgbClr val="69FFFF"/>
                </a:solidFill>
              </a:rPr>
              <a:t>to think both: </a:t>
            </a:r>
          </a:p>
          <a:p>
            <a:endParaRPr lang="en-US" dirty="0" smtClean="0"/>
          </a:p>
          <a:p>
            <a:pPr marL="914400" lvl="1" indent="-514350">
              <a:buAutoNum type="alphaLcParenBoth"/>
            </a:pPr>
            <a:r>
              <a:rPr lang="en-US" dirty="0" smtClean="0"/>
              <a:t>That when I introspectively deny such imagery experience I am </a:t>
            </a:r>
            <a:r>
              <a:rPr lang="en-US" i="1" dirty="0" smtClean="0">
                <a:solidFill>
                  <a:srgbClr val="69FFFF"/>
                </a:solidFill>
              </a:rPr>
              <a:t>in fact </a:t>
            </a:r>
            <a:r>
              <a:rPr lang="en-US" dirty="0" smtClean="0">
                <a:solidFill>
                  <a:srgbClr val="69FFFF"/>
                </a:solidFill>
              </a:rPr>
              <a:t>mistaken</a:t>
            </a:r>
            <a:r>
              <a:rPr lang="en-US" dirty="0" smtClean="0"/>
              <a:t>, and </a:t>
            </a:r>
          </a:p>
          <a:p>
            <a:pPr marL="914400" lvl="1" indent="-514350">
              <a:buAutoNum type="alphaLcParenBoth"/>
            </a:pPr>
            <a:endParaRPr lang="en-US" dirty="0" smtClean="0"/>
          </a:p>
          <a:p>
            <a:pPr marL="914400" lvl="1" indent="-514350">
              <a:buAutoNum type="alphaLcParenBoth"/>
            </a:pPr>
            <a:r>
              <a:rPr lang="en-US" dirty="0" smtClean="0"/>
              <a:t>That, if </a:t>
            </a:r>
            <a:r>
              <a:rPr lang="en-US" dirty="0" smtClean="0"/>
              <a:t>I had formed</a:t>
            </a:r>
            <a:r>
              <a:rPr lang="en-US" dirty="0" smtClean="0"/>
              <a:t> </a:t>
            </a:r>
            <a:r>
              <a:rPr lang="en-US" i="1" dirty="0" smtClean="0"/>
              <a:t>the hypothesized images </a:t>
            </a:r>
            <a:r>
              <a:rPr lang="en-US" i="1" dirty="0" smtClean="0"/>
              <a:t>meaninglessly, with the </a:t>
            </a:r>
            <a:r>
              <a:rPr lang="en-US" i="1" dirty="0" smtClean="0">
                <a:solidFill>
                  <a:srgbClr val="69FFFF"/>
                </a:solidFill>
              </a:rPr>
              <a:t>interpretation stripped off,</a:t>
            </a:r>
            <a:r>
              <a:rPr lang="en-US" dirty="0" smtClean="0"/>
              <a:t> </a:t>
            </a:r>
            <a:r>
              <a:rPr lang="en-US" i="1" dirty="0" smtClean="0"/>
              <a:t>what </a:t>
            </a:r>
            <a:r>
              <a:rPr lang="en-US" i="1" dirty="0" smtClean="0">
                <a:solidFill>
                  <a:srgbClr val="69FFFF"/>
                </a:solidFill>
              </a:rPr>
              <a:t>that </a:t>
            </a:r>
            <a:r>
              <a:rPr lang="en-US" b="1" i="1" dirty="0" smtClean="0">
                <a:solidFill>
                  <a:srgbClr val="69FFFF"/>
                </a:solidFill>
              </a:rPr>
              <a:t>would </a:t>
            </a:r>
            <a:r>
              <a:rPr lang="en-US" i="1" dirty="0" smtClean="0">
                <a:solidFill>
                  <a:srgbClr val="69FFFF"/>
                </a:solidFill>
              </a:rPr>
              <a:t>have been like </a:t>
            </a:r>
            <a:r>
              <a:rPr lang="en-US" i="1" dirty="0" smtClean="0"/>
              <a:t>for me</a:t>
            </a:r>
            <a:r>
              <a:rPr lang="en-US" i="1" dirty="0" smtClean="0">
                <a:solidFill>
                  <a:srgbClr val="69FFFF"/>
                </a:solidFill>
              </a:rPr>
              <a:t> </a:t>
            </a:r>
            <a:r>
              <a:rPr lang="en-US" dirty="0" smtClean="0">
                <a:solidFill>
                  <a:srgbClr val="69FFFF"/>
                </a:solidFill>
              </a:rPr>
              <a:t>is just </a:t>
            </a:r>
            <a:r>
              <a:rPr lang="en-US" i="1" dirty="0" smtClean="0">
                <a:solidFill>
                  <a:srgbClr val="69FFFF"/>
                </a:solidFill>
              </a:rPr>
              <a:t>what it was </a:t>
            </a:r>
            <a:r>
              <a:rPr lang="en-US" b="1" i="1" dirty="0" smtClean="0">
                <a:solidFill>
                  <a:srgbClr val="69FFFF"/>
                </a:solidFill>
              </a:rPr>
              <a:t>actually </a:t>
            </a:r>
            <a:r>
              <a:rPr lang="en-US" i="1" dirty="0" smtClean="0">
                <a:solidFill>
                  <a:srgbClr val="69FFFF"/>
                </a:solidFill>
              </a:rPr>
              <a:t>like </a:t>
            </a:r>
            <a:r>
              <a:rPr lang="en-US" i="1" dirty="0" smtClean="0"/>
              <a:t>for me to experience the radio report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 err="1" smtClean="0"/>
              <a:t>Prinz</a:t>
            </a:r>
            <a:r>
              <a:rPr lang="en-US" dirty="0" smtClean="0"/>
              <a:t> needs is a good reason to think both (a) and (</a:t>
            </a:r>
            <a:r>
              <a:rPr lang="en-US" dirty="0" err="1" smtClean="0"/>
              <a:t>b</a:t>
            </a:r>
            <a:r>
              <a:rPr lang="en-US" dirty="0" smtClean="0"/>
              <a:t>) are true. As far as I can see, there isn’t one.</a:t>
            </a:r>
          </a:p>
          <a:p>
            <a:pPr>
              <a:buNone/>
            </a:pPr>
            <a:endParaRPr lang="en-US" dirty="0" smtClean="0"/>
          </a:p>
          <a:p>
            <a:pPr marL="914400" lvl="1" indent="-514350">
              <a:buAutoNum type="alphaLcParenBoth"/>
            </a:pPr>
            <a:endParaRPr lang="en-US" dirty="0" smtClean="0"/>
          </a:p>
          <a:p>
            <a:pPr marL="914400" lvl="1" indent="-514350">
              <a:buAutoNum type="alphaLcParenBoth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more argument strategy: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sz="3600" dirty="0" smtClean="0"/>
              <a:t>An “argument from boredom.”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Consider the opening of </a:t>
            </a:r>
            <a:br>
              <a:rPr lang="en-US" dirty="0" smtClean="0"/>
            </a:br>
            <a:r>
              <a:rPr lang="en-US" dirty="0" smtClean="0"/>
              <a:t>“The Jabberwocky”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dirty="0" smtClean="0">
              <a:solidFill>
                <a:srgbClr val="69FFFF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69FFFF"/>
                </a:solidFill>
              </a:rPr>
              <a:t>`</a:t>
            </a:r>
            <a:r>
              <a:rPr lang="en-US" dirty="0" err="1" smtClean="0">
                <a:solidFill>
                  <a:srgbClr val="69FFFF"/>
                </a:solidFill>
              </a:rPr>
              <a:t>Twas</a:t>
            </a:r>
            <a:r>
              <a:rPr lang="en-US" dirty="0" smtClean="0">
                <a:solidFill>
                  <a:srgbClr val="69FFFF"/>
                </a:solidFill>
              </a:rPr>
              <a:t> </a:t>
            </a:r>
            <a:r>
              <a:rPr lang="en-US" dirty="0" err="1" smtClean="0">
                <a:solidFill>
                  <a:srgbClr val="69FFFF"/>
                </a:solidFill>
              </a:rPr>
              <a:t>brillig</a:t>
            </a:r>
            <a:r>
              <a:rPr lang="en-US" dirty="0" smtClean="0">
                <a:solidFill>
                  <a:srgbClr val="69FFFF"/>
                </a:solidFill>
              </a:rPr>
              <a:t>, and the </a:t>
            </a:r>
            <a:r>
              <a:rPr lang="en-US" dirty="0" err="1" smtClean="0">
                <a:solidFill>
                  <a:srgbClr val="69FFFF"/>
                </a:solidFill>
              </a:rPr>
              <a:t>slithy</a:t>
            </a:r>
            <a:r>
              <a:rPr lang="en-US" dirty="0" smtClean="0">
                <a:solidFill>
                  <a:srgbClr val="69FFFF"/>
                </a:solidFill>
              </a:rPr>
              <a:t> </a:t>
            </a:r>
            <a:r>
              <a:rPr lang="en-US" dirty="0" err="1" smtClean="0">
                <a:solidFill>
                  <a:srgbClr val="69FFFF"/>
                </a:solidFill>
              </a:rPr>
              <a:t>toves</a:t>
            </a:r>
            <a:r>
              <a:rPr lang="en-US" dirty="0" smtClean="0">
                <a:solidFill>
                  <a:srgbClr val="69FFFF"/>
                </a:solidFill>
              </a:rPr>
              <a:t/>
            </a:r>
            <a:br>
              <a:rPr lang="en-US" dirty="0" smtClean="0">
                <a:solidFill>
                  <a:srgbClr val="69FFFF"/>
                </a:solidFill>
              </a:rPr>
            </a:br>
            <a:r>
              <a:rPr lang="en-US" dirty="0" smtClean="0">
                <a:solidFill>
                  <a:srgbClr val="69FFFF"/>
                </a:solidFill>
              </a:rPr>
              <a:t>  Did gyre and </a:t>
            </a:r>
            <a:r>
              <a:rPr lang="en-US" dirty="0" err="1" smtClean="0">
                <a:solidFill>
                  <a:srgbClr val="69FFFF"/>
                </a:solidFill>
              </a:rPr>
              <a:t>gimble</a:t>
            </a:r>
            <a:r>
              <a:rPr lang="en-US" dirty="0" smtClean="0">
                <a:solidFill>
                  <a:srgbClr val="69FFFF"/>
                </a:solidFill>
              </a:rPr>
              <a:t> in the </a:t>
            </a:r>
            <a:r>
              <a:rPr lang="en-US" dirty="0" err="1" smtClean="0">
                <a:solidFill>
                  <a:srgbClr val="69FFFF"/>
                </a:solidFill>
              </a:rPr>
              <a:t>wabe</a:t>
            </a:r>
            <a:r>
              <a:rPr lang="en-US" dirty="0" smtClean="0">
                <a:solidFill>
                  <a:srgbClr val="69FFFF"/>
                </a:solidFill>
              </a:rPr>
              <a:t>:</a:t>
            </a:r>
            <a:br>
              <a:rPr lang="en-US" dirty="0" smtClean="0">
                <a:solidFill>
                  <a:srgbClr val="69FFFF"/>
                </a:solidFill>
              </a:rPr>
            </a:br>
            <a:r>
              <a:rPr lang="en-US" dirty="0" smtClean="0">
                <a:solidFill>
                  <a:srgbClr val="69FFFF"/>
                </a:solidFill>
              </a:rPr>
              <a:t>All </a:t>
            </a:r>
            <a:r>
              <a:rPr lang="en-US" dirty="0" err="1" smtClean="0">
                <a:solidFill>
                  <a:srgbClr val="69FFFF"/>
                </a:solidFill>
              </a:rPr>
              <a:t>mimsy</a:t>
            </a:r>
            <a:r>
              <a:rPr lang="en-US" dirty="0" smtClean="0">
                <a:solidFill>
                  <a:srgbClr val="69FFFF"/>
                </a:solidFill>
              </a:rPr>
              <a:t> were the </a:t>
            </a:r>
            <a:r>
              <a:rPr lang="en-US" dirty="0" err="1" smtClean="0">
                <a:solidFill>
                  <a:srgbClr val="69FFFF"/>
                </a:solidFill>
              </a:rPr>
              <a:t>borogoves</a:t>
            </a:r>
            <a:r>
              <a:rPr lang="en-US" dirty="0" smtClean="0">
                <a:solidFill>
                  <a:srgbClr val="69FFFF"/>
                </a:solidFill>
              </a:rPr>
              <a:t>,</a:t>
            </a:r>
            <a:br>
              <a:rPr lang="en-US" dirty="0" smtClean="0">
                <a:solidFill>
                  <a:srgbClr val="69FFFF"/>
                </a:solidFill>
              </a:rPr>
            </a:br>
            <a:r>
              <a:rPr lang="en-US" dirty="0" smtClean="0">
                <a:solidFill>
                  <a:srgbClr val="69FFFF"/>
                </a:solidFill>
              </a:rPr>
              <a:t>  And the </a:t>
            </a:r>
            <a:r>
              <a:rPr lang="en-US" dirty="0" err="1" smtClean="0">
                <a:solidFill>
                  <a:srgbClr val="69FFFF"/>
                </a:solidFill>
              </a:rPr>
              <a:t>mome</a:t>
            </a:r>
            <a:r>
              <a:rPr lang="en-US" dirty="0" smtClean="0">
                <a:solidFill>
                  <a:srgbClr val="69FFFF"/>
                </a:solidFill>
              </a:rPr>
              <a:t> </a:t>
            </a:r>
            <a:r>
              <a:rPr lang="en-US" dirty="0" err="1" smtClean="0">
                <a:solidFill>
                  <a:srgbClr val="69FFFF"/>
                </a:solidFill>
              </a:rPr>
              <a:t>raths</a:t>
            </a:r>
            <a:r>
              <a:rPr lang="en-US" dirty="0" smtClean="0">
                <a:solidFill>
                  <a:srgbClr val="69FFFF"/>
                </a:solidFill>
              </a:rPr>
              <a:t> </a:t>
            </a:r>
            <a:r>
              <a:rPr lang="en-US" dirty="0" err="1" smtClean="0">
                <a:solidFill>
                  <a:srgbClr val="69FFFF"/>
                </a:solidFill>
              </a:rPr>
              <a:t>outgrabe</a:t>
            </a:r>
            <a:r>
              <a:rPr lang="en-US" dirty="0" smtClean="0">
                <a:solidFill>
                  <a:srgbClr val="69FFFF"/>
                </a:solidFill>
              </a:rPr>
              <a:t>.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Beware the </a:t>
            </a:r>
            <a:r>
              <a:rPr lang="en-US" dirty="0" err="1" smtClean="0"/>
              <a:t>Jabberwock</a:t>
            </a:r>
            <a:r>
              <a:rPr lang="en-US" dirty="0" smtClean="0"/>
              <a:t>, my son!</a:t>
            </a:r>
            <a:br>
              <a:rPr lang="en-US" dirty="0" smtClean="0"/>
            </a:br>
            <a:r>
              <a:rPr lang="en-US" dirty="0" smtClean="0"/>
              <a:t>  The jaws that bite, the claws that catch!</a:t>
            </a:r>
            <a:br>
              <a:rPr lang="en-US" dirty="0" smtClean="0"/>
            </a:br>
            <a:r>
              <a:rPr lang="en-US" dirty="0" smtClean="0"/>
              <a:t>Beware the </a:t>
            </a:r>
            <a:r>
              <a:rPr lang="en-US" dirty="0" err="1" smtClean="0"/>
              <a:t>Jubjub</a:t>
            </a:r>
            <a:r>
              <a:rPr lang="en-US" dirty="0" smtClean="0"/>
              <a:t> bird, and shun</a:t>
            </a:r>
            <a:br>
              <a:rPr lang="en-US" dirty="0" smtClean="0"/>
            </a:br>
            <a:r>
              <a:rPr lang="en-US" dirty="0" smtClean="0"/>
              <a:t>  The </a:t>
            </a:r>
            <a:r>
              <a:rPr lang="en-US" dirty="0" err="1" smtClean="0"/>
              <a:t>frumious</a:t>
            </a:r>
            <a:r>
              <a:rPr lang="en-US" dirty="0" smtClean="0"/>
              <a:t> </a:t>
            </a:r>
            <a:r>
              <a:rPr lang="en-US" dirty="0" err="1" smtClean="0"/>
              <a:t>Bandersnatch</a:t>
            </a:r>
            <a:r>
              <a:rPr lang="en-US" dirty="0" smtClean="0"/>
              <a:t>!"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21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 argument from boredom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938"/>
            <a:ext cx="8229600" cy="5376970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69FFFF"/>
                </a:solidFill>
              </a:rPr>
              <a:t>How interesting </a:t>
            </a:r>
            <a:r>
              <a:rPr lang="en-US" dirty="0" smtClean="0">
                <a:solidFill>
                  <a:srgbClr val="FFFFFF"/>
                </a:solidFill>
              </a:rPr>
              <a:t>it is to read depends on the character of the experience one has while reading.</a:t>
            </a:r>
          </a:p>
          <a:p>
            <a:pPr marL="514350" indent="-514350">
              <a:buNone/>
            </a:pPr>
            <a:endParaRPr lang="en-US" dirty="0" smtClean="0">
              <a:solidFill>
                <a:srgbClr val="FFFFFF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“</a:t>
            </a:r>
            <a:r>
              <a:rPr lang="en-US" dirty="0" err="1" smtClean="0">
                <a:solidFill>
                  <a:srgbClr val="69FFFF"/>
                </a:solidFill>
              </a:rPr>
              <a:t>Jabberized</a:t>
            </a:r>
            <a:r>
              <a:rPr lang="en-US" dirty="0" smtClean="0">
                <a:solidFill>
                  <a:srgbClr val="69FFFF"/>
                </a:solidFill>
              </a:rPr>
              <a:t> reading</a:t>
            </a:r>
            <a:r>
              <a:rPr lang="en-US" dirty="0" smtClean="0">
                <a:solidFill>
                  <a:srgbClr val="FFFFFF"/>
                </a:solidFill>
              </a:rPr>
              <a:t>”: this is what is </a:t>
            </a:r>
            <a:r>
              <a:rPr lang="en-US" i="1" dirty="0" smtClean="0">
                <a:solidFill>
                  <a:srgbClr val="FFFFFF"/>
                </a:solidFill>
              </a:rPr>
              <a:t>approximated </a:t>
            </a:r>
            <a:r>
              <a:rPr lang="en-US" dirty="0" smtClean="0">
                <a:solidFill>
                  <a:srgbClr val="FFFFFF"/>
                </a:solidFill>
              </a:rPr>
              <a:t>in an English speaker’s reading of the opening stanza of “Jabberwocky”—typographical forms, syntactical structures recognized, sometimes accompanied by visual and auditory imagery—without understanding a meaning in what you are reading.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solidFill>
                <a:srgbClr val="FFFFFF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If </a:t>
            </a:r>
            <a:r>
              <a:rPr lang="en-US" dirty="0" err="1" smtClean="0">
                <a:solidFill>
                  <a:srgbClr val="FFFFFF"/>
                </a:solidFill>
              </a:rPr>
              <a:t>Inclusivism</a:t>
            </a:r>
            <a:r>
              <a:rPr lang="en-US" dirty="0" smtClean="0">
                <a:solidFill>
                  <a:srgbClr val="FFFFFF"/>
                </a:solidFill>
              </a:rPr>
              <a:t> is false, then </a:t>
            </a:r>
            <a:r>
              <a:rPr lang="en-US" i="1" dirty="0" smtClean="0">
                <a:solidFill>
                  <a:srgbClr val="FFFFFF"/>
                </a:solidFill>
              </a:rPr>
              <a:t>what it’s actually like for us to have our experiences of </a:t>
            </a:r>
            <a:r>
              <a:rPr lang="en-US" i="1" dirty="0" smtClean="0">
                <a:solidFill>
                  <a:srgbClr val="FFFFFF"/>
                </a:solidFill>
              </a:rPr>
              <a:t>reading </a:t>
            </a:r>
            <a:r>
              <a:rPr lang="en-US" dirty="0" smtClean="0">
                <a:solidFill>
                  <a:srgbClr val="FFFFFF"/>
                </a:solidFill>
              </a:rPr>
              <a:t>actually</a:t>
            </a:r>
            <a:r>
              <a:rPr lang="en-US" i="1" dirty="0" smtClean="0">
                <a:solidFill>
                  <a:srgbClr val="FFFFFF"/>
                </a:solidFill>
              </a:rPr>
              <a:t> </a:t>
            </a:r>
            <a:r>
              <a:rPr lang="en-US" dirty="0" smtClean="0">
                <a:solidFill>
                  <a:srgbClr val="69FFFF"/>
                </a:solidFill>
              </a:rPr>
              <a:t>never</a:t>
            </a:r>
            <a:r>
              <a:rPr lang="en-US" dirty="0" smtClean="0">
                <a:solidFill>
                  <a:srgbClr val="69FFFF"/>
                </a:solidFill>
              </a:rPr>
              <a:t> </a:t>
            </a:r>
            <a:r>
              <a:rPr lang="en-US" dirty="0" smtClean="0"/>
              <a:t>(essentially and </a:t>
            </a:r>
            <a:r>
              <a:rPr lang="en-US" dirty="0" err="1" smtClean="0"/>
              <a:t>nonderivatively</a:t>
            </a:r>
            <a:r>
              <a:rPr lang="en-US" dirty="0" smtClean="0"/>
              <a:t>) </a:t>
            </a:r>
            <a:r>
              <a:rPr lang="en-US" dirty="0" smtClean="0">
                <a:solidFill>
                  <a:srgbClr val="69FFFF"/>
                </a:solidFill>
              </a:rPr>
              <a:t>differs </a:t>
            </a:r>
            <a:r>
              <a:rPr lang="en-US" dirty="0" smtClean="0">
                <a:solidFill>
                  <a:srgbClr val="69FFFF"/>
                </a:solidFill>
              </a:rPr>
              <a:t>from </a:t>
            </a:r>
            <a:r>
              <a:rPr lang="en-US" i="1" dirty="0" smtClean="0">
                <a:solidFill>
                  <a:srgbClr val="69FFFF"/>
                </a:solidFill>
              </a:rPr>
              <a:t>what it would be like for us to have nothing but experiences of </a:t>
            </a:r>
            <a:r>
              <a:rPr lang="en-US" i="1" dirty="0" err="1" smtClean="0">
                <a:solidFill>
                  <a:srgbClr val="69FFFF"/>
                </a:solidFill>
              </a:rPr>
              <a:t>Jabberized</a:t>
            </a:r>
            <a:r>
              <a:rPr lang="en-US" i="1" dirty="0" smtClean="0">
                <a:solidFill>
                  <a:srgbClr val="69FFFF"/>
                </a:solidFill>
              </a:rPr>
              <a:t> reading</a:t>
            </a:r>
            <a:r>
              <a:rPr lang="en-US" dirty="0" smtClean="0">
                <a:solidFill>
                  <a:srgbClr val="FFFFFF"/>
                </a:solidFill>
              </a:rPr>
              <a:t>.</a:t>
            </a:r>
          </a:p>
          <a:p>
            <a:pPr marL="514350" indent="-514350">
              <a:buNone/>
            </a:pPr>
            <a:endParaRPr lang="en-US" dirty="0" smtClean="0">
              <a:solidFill>
                <a:srgbClr val="FFFFFF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If that’s what </a:t>
            </a:r>
            <a:r>
              <a:rPr lang="en-US" dirty="0" smtClean="0">
                <a:solidFill>
                  <a:srgbClr val="FFFFFF"/>
                </a:solidFill>
              </a:rPr>
              <a:t>our </a:t>
            </a:r>
            <a:r>
              <a:rPr lang="en-US" dirty="0" smtClean="0">
                <a:solidFill>
                  <a:srgbClr val="FFFFFF"/>
                </a:solidFill>
              </a:rPr>
              <a:t>reading experiences were</a:t>
            </a:r>
            <a:r>
              <a:rPr lang="en-US" dirty="0" smtClean="0">
                <a:solidFill>
                  <a:srgbClr val="FFFFFF"/>
                </a:solidFill>
              </a:rPr>
              <a:t> always like </a:t>
            </a:r>
            <a:r>
              <a:rPr lang="en-US" dirty="0" smtClean="0">
                <a:solidFill>
                  <a:srgbClr val="FFFFFF"/>
                </a:solidFill>
              </a:rPr>
              <a:t>for us, then </a:t>
            </a:r>
            <a:r>
              <a:rPr lang="en-US" dirty="0" smtClean="0">
                <a:solidFill>
                  <a:schemeClr val="accent2"/>
                </a:solidFill>
              </a:rPr>
              <a:t>reading would often be much more boring </a:t>
            </a:r>
            <a:r>
              <a:rPr lang="en-US" dirty="0" smtClean="0">
                <a:solidFill>
                  <a:srgbClr val="FFFFFF"/>
                </a:solidFill>
              </a:rPr>
              <a:t>to us than it actually is. </a:t>
            </a:r>
          </a:p>
          <a:p>
            <a:pPr marL="514350" indent="-514350">
              <a:buNone/>
            </a:pPr>
            <a:endParaRPr lang="en-US" dirty="0" smtClean="0">
              <a:solidFill>
                <a:srgbClr val="FFFFFF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Therefore, </a:t>
            </a:r>
            <a:r>
              <a:rPr lang="en-US" dirty="0" err="1" smtClean="0">
                <a:solidFill>
                  <a:srgbClr val="FFFFFF"/>
                </a:solidFill>
              </a:rPr>
              <a:t>Inclusivism</a:t>
            </a:r>
            <a:r>
              <a:rPr lang="en-US" dirty="0" smtClean="0">
                <a:solidFill>
                  <a:srgbClr val="FFFFFF"/>
                </a:solidFill>
              </a:rPr>
              <a:t> is true.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4770"/>
          </a:xfrm>
        </p:spPr>
        <p:txBody>
          <a:bodyPr>
            <a:noAutofit/>
          </a:bodyPr>
          <a:lstStyle/>
          <a:p>
            <a:r>
              <a:rPr lang="en-US" sz="3000" dirty="0" err="1" smtClean="0"/>
              <a:t>Tye</a:t>
            </a:r>
            <a:r>
              <a:rPr lang="en-US" sz="3000" dirty="0" smtClean="0"/>
              <a:t> and Wright’s attack on </a:t>
            </a:r>
            <a:br>
              <a:rPr lang="en-US" sz="3000" dirty="0" smtClean="0"/>
            </a:br>
            <a:r>
              <a:rPr lang="en-US" sz="3000" dirty="0" smtClean="0"/>
              <a:t>“cognitive </a:t>
            </a:r>
            <a:r>
              <a:rPr lang="en-US" sz="3000" dirty="0" err="1" smtClean="0"/>
              <a:t>phenomenolology</a:t>
            </a:r>
            <a:r>
              <a:rPr lang="en-US" sz="3000" dirty="0" smtClean="0"/>
              <a:t>”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None/>
            </a:pPr>
            <a:r>
              <a:rPr lang="en-US" dirty="0" smtClean="0"/>
              <a:t>Specifically on </a:t>
            </a:r>
            <a:r>
              <a:rPr lang="en-US" dirty="0" smtClean="0">
                <a:solidFill>
                  <a:srgbClr val="69FFFF"/>
                </a:solidFill>
              </a:rPr>
              <a:t>David Pitt’s </a:t>
            </a:r>
            <a:r>
              <a:rPr lang="en-US" dirty="0" smtClean="0"/>
              <a:t>views (in “The Phenomenology of Cognition” (2004)). </a:t>
            </a:r>
          </a:p>
          <a:p>
            <a:pPr marL="514350" indent="-514350">
              <a:buNone/>
            </a:pPr>
            <a:endParaRPr lang="en-US" dirty="0" smtClean="0">
              <a:solidFill>
                <a:srgbClr val="B7DEE8"/>
              </a:solidFill>
            </a:endParaRPr>
          </a:p>
          <a:p>
            <a:pPr marL="514350" indent="-514350">
              <a:buNone/>
            </a:pPr>
            <a:r>
              <a:rPr lang="en-US" dirty="0" smtClean="0">
                <a:solidFill>
                  <a:schemeClr val="accent2"/>
                </a:solidFill>
              </a:rPr>
              <a:t>Proprietary</a:t>
            </a:r>
            <a:r>
              <a:rPr lang="en-US" dirty="0" smtClean="0"/>
              <a:t>: “what it’s like consciously to think a particular thought is different from what it is like consciously to be in any other sort of mental state” (327)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>
                <a:solidFill>
                  <a:srgbClr val="69FFFF"/>
                </a:solidFill>
              </a:rPr>
              <a:t>Distinctive</a:t>
            </a:r>
            <a:r>
              <a:rPr lang="en-US" dirty="0" smtClean="0"/>
              <a:t>:  what it’s like consciously to think a particular thought is “different from what it’s like to think any other thought”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err="1" smtClean="0">
                <a:solidFill>
                  <a:srgbClr val="69FFFF"/>
                </a:solidFill>
              </a:rPr>
              <a:t>Individuative</a:t>
            </a:r>
            <a:r>
              <a:rPr lang="en-US" dirty="0" smtClean="0">
                <a:solidFill>
                  <a:srgbClr val="69FFFF"/>
                </a:solidFill>
              </a:rPr>
              <a:t>/Unique</a:t>
            </a:r>
            <a:r>
              <a:rPr lang="en-US" dirty="0" smtClean="0"/>
              <a:t>: Pitt says the phenomenology of a thought “constitutes its representational content.” </a:t>
            </a:r>
            <a:r>
              <a:rPr lang="en-US" dirty="0" err="1" smtClean="0"/>
              <a:t>Tye</a:t>
            </a:r>
            <a:r>
              <a:rPr lang="en-US" dirty="0" smtClean="0"/>
              <a:t> glosses this as “any [conscious] thoughts with the same content must have the same phenomenology” (331) 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From this last </a:t>
            </a:r>
            <a:r>
              <a:rPr lang="en-US" dirty="0" err="1" smtClean="0"/>
              <a:t>Tye</a:t>
            </a:r>
            <a:r>
              <a:rPr lang="en-US" dirty="0" smtClean="0"/>
              <a:t> infers Pitt is committed to saying that what it’s like to think  a thought expressed in English must be the same as what it’s like to think the thought a Mandarin speaker expresses in a sentence which translates the English one)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Tye’s</a:t>
            </a:r>
            <a:r>
              <a:rPr lang="en-US" dirty="0" smtClean="0"/>
              <a:t> “prima facie” case against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The </a:t>
            </a:r>
            <a:r>
              <a:rPr lang="en-US" dirty="0" smtClean="0">
                <a:solidFill>
                  <a:srgbClr val="69FFFF"/>
                </a:solidFill>
              </a:rPr>
              <a:t>quintet</a:t>
            </a:r>
            <a:r>
              <a:rPr lang="en-US" dirty="0" smtClean="0"/>
              <a:t>: perceptual experiences; bodily sensations; non-linguistic imagery; linguistic imagery; emotional experience (conceived of as not essentially involving anything cognitive/conceptual)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“the alleged cognitive phenomenology of thought is </a:t>
            </a:r>
            <a:r>
              <a:rPr lang="en-US" dirty="0" smtClean="0">
                <a:solidFill>
                  <a:srgbClr val="69FFFF"/>
                </a:solidFill>
              </a:rPr>
              <a:t>to be accounted for in terms of</a:t>
            </a:r>
            <a:r>
              <a:rPr lang="en-US" dirty="0" smtClean="0"/>
              <a:t> the phenomenology of our quintet” (329)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“</a:t>
            </a:r>
            <a:r>
              <a:rPr lang="en-US" dirty="0" smtClean="0">
                <a:solidFill>
                  <a:srgbClr val="69FFFF"/>
                </a:solidFill>
              </a:rPr>
              <a:t>the only phenomenology that is to be found </a:t>
            </a:r>
            <a:r>
              <a:rPr lang="en-US" dirty="0" smtClean="0"/>
              <a:t>when a thought is introspected is the phenomenology of these and other such states” [the quintet]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“</a:t>
            </a:r>
            <a:r>
              <a:rPr lang="en-US" dirty="0" smtClean="0">
                <a:solidFill>
                  <a:srgbClr val="69FFFF"/>
                </a:solidFill>
              </a:rPr>
              <a:t>introspection just does not make readily available </a:t>
            </a:r>
            <a:r>
              <a:rPr lang="en-US" dirty="0" smtClean="0"/>
              <a:t>any phenomenal character that conforms to the phenomenology of thought thesis”</a:t>
            </a:r>
            <a:r>
              <a:rPr lang="en-US" dirty="0" smtClean="0">
                <a:solidFill>
                  <a:srgbClr val="69FFFF"/>
                </a:solidFill>
              </a:rPr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Against </a:t>
            </a:r>
            <a:r>
              <a:rPr lang="en-US" dirty="0" err="1" smtClean="0"/>
              <a:t>Hurlburt’s</a:t>
            </a:r>
            <a:r>
              <a:rPr lang="en-US" dirty="0" smtClean="0"/>
              <a:t>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Subjects report they were just thinking something, but can offer no consistent description of the content of the thought.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T&amp;W: </a:t>
            </a:r>
            <a:r>
              <a:rPr lang="en-US" dirty="0" smtClean="0">
                <a:solidFill>
                  <a:schemeClr val="accent2"/>
                </a:solidFill>
              </a:rPr>
              <a:t>they really didn’t think the thought they claim</a:t>
            </a:r>
            <a:r>
              <a:rPr lang="en-US" dirty="0" smtClean="0"/>
              <a:t>—just subsequently </a:t>
            </a:r>
            <a:r>
              <a:rPr lang="en-US" i="1" dirty="0" smtClean="0"/>
              <a:t>say </a:t>
            </a:r>
            <a:r>
              <a:rPr lang="en-US" dirty="0" smtClean="0"/>
              <a:t>they did because this explains their </a:t>
            </a:r>
            <a:r>
              <a:rPr lang="en-US" dirty="0" smtClean="0"/>
              <a:t>behavior (it’s “</a:t>
            </a:r>
            <a:r>
              <a:rPr lang="en-US" dirty="0" smtClean="0">
                <a:solidFill>
                  <a:srgbClr val="69FFFF"/>
                </a:solidFill>
              </a:rPr>
              <a:t>confabulation</a:t>
            </a:r>
            <a:r>
              <a:rPr lang="en-US" dirty="0" smtClean="0"/>
              <a:t>”)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Or </a:t>
            </a:r>
            <a:r>
              <a:rPr lang="en-US" dirty="0" smtClean="0"/>
              <a:t>else the </a:t>
            </a:r>
            <a:r>
              <a:rPr lang="en-US" dirty="0" smtClean="0">
                <a:solidFill>
                  <a:srgbClr val="69FFFF"/>
                </a:solidFill>
              </a:rPr>
              <a:t>beeper</a:t>
            </a:r>
            <a:r>
              <a:rPr lang="en-US" dirty="0" smtClean="0">
                <a:solidFill>
                  <a:srgbClr val="69FFFF"/>
                </a:solidFill>
              </a:rPr>
              <a:t> sound masks </a:t>
            </a:r>
            <a:r>
              <a:rPr lang="en-US" dirty="0" smtClean="0">
                <a:solidFill>
                  <a:srgbClr val="69FFFF"/>
                </a:solidFill>
              </a:rPr>
              <a:t>their verbal imagery from recollection</a:t>
            </a:r>
            <a:r>
              <a:rPr lang="en-US" dirty="0" smtClean="0"/>
              <a:t>.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Or </a:t>
            </a:r>
            <a:r>
              <a:rPr lang="en-US" dirty="0" smtClean="0"/>
              <a:t>else they had nonverbal imagery they’ve </a:t>
            </a:r>
            <a:r>
              <a:rPr lang="en-US" dirty="0" smtClean="0">
                <a:solidFill>
                  <a:srgbClr val="69FFFF"/>
                </a:solidFill>
              </a:rPr>
              <a:t>forgotten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“Put up or shut up” and the “incredulous request”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smtClean="0"/>
              <a:t>If the experience of thinking a certain thought has a phenomenology of the special kind charted above, then </a:t>
            </a:r>
            <a:r>
              <a:rPr lang="en-US" dirty="0" smtClean="0">
                <a:solidFill>
                  <a:srgbClr val="69FFFF"/>
                </a:solidFill>
              </a:rPr>
              <a:t>what is it? Put up or shut up!”</a:t>
            </a:r>
          </a:p>
          <a:p>
            <a:endParaRPr lang="en-US" dirty="0" smtClean="0"/>
          </a:p>
          <a:p>
            <a:r>
              <a:rPr lang="en-US" dirty="0" smtClean="0"/>
              <a:t>‘Time flies’ example. “Take away all associated images, all the relevant perceptual experiences, all the experienced bodily reactions, all the emotional responses. Do you really think that there is any </a:t>
            </a:r>
            <a:r>
              <a:rPr lang="en-US" i="1" dirty="0" smtClean="0"/>
              <a:t>phenomenal </a:t>
            </a:r>
            <a:r>
              <a:rPr lang="en-US" dirty="0" smtClean="0"/>
              <a:t>difference left?” (337)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Tye</a:t>
            </a:r>
            <a:r>
              <a:rPr lang="en-US" dirty="0" smtClean="0"/>
              <a:t> and Wright’s temporal argument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en-US" dirty="0" smtClean="0"/>
              <a:t>Thinking the thought that </a:t>
            </a:r>
            <a:r>
              <a:rPr lang="en-US" b="1" i="1" dirty="0" smtClean="0">
                <a:solidFill>
                  <a:srgbClr val="FF0000"/>
                </a:solidFill>
              </a:rPr>
              <a:t>claret is delightful </a:t>
            </a:r>
            <a:r>
              <a:rPr lang="en-US" dirty="0" smtClean="0"/>
              <a:t>does not unfold over time. (“…it’s not as though one first grasps the noun ‘claret’ and then the copula ‘is’  and finally the adjective ‘delightful’ as a successive process.” (342)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thinking that claret is delightful has its own distinctive phenomenal character then the thinking does unfold over time.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Thinking that claret is delightful does not have its own distinctive phenomenal character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responses. First,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69FFFF"/>
                </a:solidFill>
              </a:rPr>
              <a:t>The uniqueness/</a:t>
            </a:r>
            <a:r>
              <a:rPr lang="en-US" dirty="0" err="1" smtClean="0">
                <a:solidFill>
                  <a:srgbClr val="69FFFF"/>
                </a:solidFill>
              </a:rPr>
              <a:t>individuative</a:t>
            </a:r>
            <a:r>
              <a:rPr lang="en-US" dirty="0" smtClean="0">
                <a:solidFill>
                  <a:srgbClr val="69FFFF"/>
                </a:solidFill>
              </a:rPr>
              <a:t> claim, </a:t>
            </a:r>
            <a:r>
              <a:rPr lang="en-US" i="1" dirty="0" smtClean="0">
                <a:solidFill>
                  <a:srgbClr val="69FFFF"/>
                </a:solidFill>
              </a:rPr>
              <a:t>as </a:t>
            </a:r>
            <a:r>
              <a:rPr lang="en-US" i="1" dirty="0" err="1" smtClean="0">
                <a:solidFill>
                  <a:srgbClr val="69FFFF"/>
                </a:solidFill>
              </a:rPr>
              <a:t>Tye</a:t>
            </a:r>
            <a:r>
              <a:rPr lang="en-US" i="1" dirty="0" smtClean="0">
                <a:solidFill>
                  <a:srgbClr val="69FFFF"/>
                </a:solidFill>
              </a:rPr>
              <a:t> interprets it</a:t>
            </a:r>
            <a:r>
              <a:rPr lang="en-US" dirty="0" smtClean="0">
                <a:solidFill>
                  <a:srgbClr val="69FFFF"/>
                </a:solidFill>
              </a:rPr>
              <a:t>, is non-essential to the core thesis, a distraction. </a:t>
            </a:r>
          </a:p>
          <a:p>
            <a:endParaRPr lang="en-US" dirty="0" smtClean="0"/>
          </a:p>
          <a:p>
            <a:r>
              <a:rPr lang="en-US" dirty="0" smtClean="0"/>
              <a:t>It’s </a:t>
            </a:r>
            <a:r>
              <a:rPr lang="en-US" dirty="0" smtClean="0">
                <a:solidFill>
                  <a:schemeClr val="accent2"/>
                </a:solidFill>
              </a:rPr>
              <a:t>no consequence of “Irreducibility and Variation”</a:t>
            </a:r>
            <a:r>
              <a:rPr lang="en-US" dirty="0" smtClean="0"/>
              <a:t> that (</a:t>
            </a:r>
            <a:r>
              <a:rPr lang="en-US" dirty="0" err="1" smtClean="0"/>
              <a:t>eg</a:t>
            </a:r>
            <a:r>
              <a:rPr lang="en-US" dirty="0" smtClean="0"/>
              <a:t>) there is some separable identifiable bit of phenomenal character common to English and Mandarin expressions of the thought that </a:t>
            </a:r>
            <a:r>
              <a:rPr lang="en-US" dirty="0" err="1" smtClean="0"/>
              <a:t>p</a:t>
            </a:r>
            <a:r>
              <a:rPr lang="en-US" dirty="0" smtClean="0"/>
              <a:t>. (It is also unnecessary to read it as an implication of Pitt’s 2004 statement of the thesis.)</a:t>
            </a:r>
          </a:p>
          <a:p>
            <a:endParaRPr lang="en-US" dirty="0" smtClean="0"/>
          </a:p>
          <a:p>
            <a:r>
              <a:rPr lang="en-US" dirty="0" smtClean="0"/>
              <a:t>Maybe what it’s like to think a verbally expressed thought is experientially </a:t>
            </a:r>
            <a:r>
              <a:rPr lang="en-US" dirty="0" smtClean="0">
                <a:solidFill>
                  <a:srgbClr val="69FFFF"/>
                </a:solidFill>
              </a:rPr>
              <a:t>“fused with” its expression </a:t>
            </a:r>
            <a:r>
              <a:rPr lang="en-US" dirty="0" smtClean="0"/>
              <a:t>and/or </a:t>
            </a:r>
            <a:r>
              <a:rPr lang="en-US" dirty="0" smtClean="0">
                <a:solidFill>
                  <a:srgbClr val="69FFFF"/>
                </a:solidFill>
              </a:rPr>
              <a:t>inseparable from the surrounding context</a:t>
            </a:r>
            <a:r>
              <a:rPr lang="en-US" dirty="0" smtClean="0"/>
              <a:t> of one’s thought experience. </a:t>
            </a:r>
          </a:p>
          <a:p>
            <a:endParaRPr lang="en-US" dirty="0" smtClean="0"/>
          </a:p>
          <a:p>
            <a:r>
              <a:rPr lang="en-US" dirty="0" smtClean="0"/>
              <a:t>That’s compatible with irreducibility + variation.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Siewert: framing the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93CDDD"/>
                </a:solidFill>
              </a:rPr>
              <a:t>Conceptual Activity</a:t>
            </a:r>
            <a:r>
              <a:rPr lang="en-US" dirty="0" smtClean="0"/>
              <a:t>: is or can be expressed in language, requires capacities for voluntarily making person-level inferences, classifications and analogies.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>
                <a:solidFill>
                  <a:srgbClr val="93CDDD"/>
                </a:solidFill>
              </a:rPr>
              <a:t>S</a:t>
            </a:r>
            <a:r>
              <a:rPr lang="en-US" dirty="0" smtClean="0">
                <a:solidFill>
                  <a:srgbClr val="93CDDD"/>
                </a:solidFill>
              </a:rPr>
              <a:t>ensory features</a:t>
            </a:r>
            <a:r>
              <a:rPr lang="en-US" dirty="0" smtClean="0"/>
              <a:t>: found in the activity of various </a:t>
            </a:r>
            <a:r>
              <a:rPr lang="en-US" dirty="0" err="1" smtClean="0"/>
              <a:t>standardly</a:t>
            </a:r>
            <a:r>
              <a:rPr lang="en-US" dirty="0" smtClean="0"/>
              <a:t> recognized perceptual modalities, along with bodily feelings of pain and pleasure, cold and warmth and kindred sensations along with whatever analogs  of these there might be in imagery.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93CDDD"/>
                </a:solidFill>
              </a:rPr>
              <a:t>Merely sensory features</a:t>
            </a:r>
            <a:r>
              <a:rPr lang="en-US" dirty="0" smtClean="0"/>
              <a:t>: sensory features whose possession at a time is insufficient for the occurrence of conceptual activity at that time.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967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For still (in the Mandarin/English case):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 smtClean="0">
                <a:solidFill>
                  <a:srgbClr val="69FFFF"/>
                </a:solidFill>
              </a:rPr>
              <a:t>phenomenal character of neither speaker’s experience is reducible </a:t>
            </a:r>
            <a:r>
              <a:rPr lang="en-US" dirty="0" smtClean="0"/>
              <a:t>to (</a:t>
            </a:r>
            <a:r>
              <a:rPr lang="en-US" dirty="0" err="1" smtClean="0"/>
              <a:t>eg</a:t>
            </a:r>
            <a:r>
              <a:rPr lang="en-US" dirty="0" smtClean="0"/>
              <a:t>) that of sound experience that could occur in the absence of thought/understanding, and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 phenomenal character of </a:t>
            </a:r>
            <a:r>
              <a:rPr lang="en-US" dirty="0" smtClean="0">
                <a:solidFill>
                  <a:srgbClr val="69FFFF"/>
                </a:solidFill>
              </a:rPr>
              <a:t>each speaker’s experience would be sufficient </a:t>
            </a:r>
            <a:r>
              <a:rPr lang="en-US" dirty="0" smtClean="0"/>
              <a:t>to make it the case that they were </a:t>
            </a:r>
            <a:r>
              <a:rPr lang="en-US" dirty="0" smtClean="0">
                <a:solidFill>
                  <a:srgbClr val="69FFFF"/>
                </a:solidFill>
              </a:rPr>
              <a:t>exercising conceptual capacities </a:t>
            </a:r>
            <a:r>
              <a:rPr lang="en-US" dirty="0" smtClean="0"/>
              <a:t>sufficient for thought.</a:t>
            </a:r>
          </a:p>
          <a:p>
            <a:endParaRPr lang="en-US" dirty="0" smtClean="0"/>
          </a:p>
          <a:p>
            <a:r>
              <a:rPr lang="en-US" dirty="0" smtClean="0"/>
              <a:t>However, it is </a:t>
            </a:r>
            <a:r>
              <a:rPr lang="en-US" dirty="0" smtClean="0">
                <a:solidFill>
                  <a:srgbClr val="69FFFF"/>
                </a:solidFill>
              </a:rPr>
              <a:t>open that we should concede something to externalism</a:t>
            </a:r>
            <a:r>
              <a:rPr lang="en-US" dirty="0" smtClean="0"/>
              <a:t>: phenomenal character yields the thought content (sometimes? usually? always?) that is expressed in ordinary language, only in conjunction with </a:t>
            </a:r>
            <a:r>
              <a:rPr lang="en-US" i="1" dirty="0" smtClean="0"/>
              <a:t>context. </a:t>
            </a:r>
            <a:r>
              <a:rPr lang="en-US" dirty="0" smtClean="0"/>
              <a:t>(Maybe: A “two factor” view of thought content is advisable)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key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It’s NOT (as </a:t>
            </a:r>
            <a:r>
              <a:rPr lang="en-US" dirty="0" err="1" smtClean="0"/>
              <a:t>Tye</a:t>
            </a:r>
            <a:r>
              <a:rPr lang="en-US" dirty="0" smtClean="0"/>
              <a:t> seems to think): take away everything sensory from an experience of verbally expressed thought—then you </a:t>
            </a:r>
            <a:r>
              <a:rPr lang="en-US" i="1" dirty="0" smtClean="0">
                <a:solidFill>
                  <a:srgbClr val="69FFFF"/>
                </a:solidFill>
              </a:rPr>
              <a:t>will find a conceptual thought component that is experienced in just the same same way</a:t>
            </a:r>
            <a:r>
              <a:rPr lang="en-US" dirty="0" smtClean="0"/>
              <a:t>, no matter how it’s expressed, or whether it’s expressed at all. No.</a:t>
            </a:r>
          </a:p>
          <a:p>
            <a:endParaRPr lang="en-US" dirty="0" smtClean="0"/>
          </a:p>
          <a:p>
            <a:r>
              <a:rPr lang="en-US" dirty="0" smtClean="0"/>
              <a:t>Rather the idea is: if you take away everything conceptual/interpretive from an experience of verbally expressed thought, you </a:t>
            </a:r>
            <a:r>
              <a:rPr lang="en-US" dirty="0" smtClean="0">
                <a:solidFill>
                  <a:srgbClr val="69FFFF"/>
                </a:solidFill>
              </a:rPr>
              <a:t>won’t find a merely sensory component that is experienced in the same way </a:t>
            </a:r>
            <a:r>
              <a:rPr lang="en-US" dirty="0" smtClean="0"/>
              <a:t>all on its own.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Tye’s</a:t>
            </a:r>
            <a:r>
              <a:rPr lang="en-US" dirty="0" smtClean="0"/>
              <a:t> “Put up or shut up!” demand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This demand is either </a:t>
            </a:r>
            <a:r>
              <a:rPr lang="en-US" dirty="0" smtClean="0">
                <a:solidFill>
                  <a:srgbClr val="69FFFF"/>
                </a:solidFill>
              </a:rPr>
              <a:t>reasonable but easy to meet, or impossible but unreasonable.</a:t>
            </a:r>
          </a:p>
          <a:p>
            <a:endParaRPr lang="en-US" dirty="0" smtClean="0">
              <a:solidFill>
                <a:srgbClr val="69FFFF"/>
              </a:solidFill>
            </a:endParaRPr>
          </a:p>
          <a:p>
            <a:r>
              <a:rPr lang="en-US" dirty="0" smtClean="0">
                <a:solidFill>
                  <a:srgbClr val="FFFFFF"/>
                </a:solidFill>
              </a:rPr>
              <a:t>And it is a demand that can be </a:t>
            </a:r>
            <a:r>
              <a:rPr lang="en-US" dirty="0" smtClean="0">
                <a:solidFill>
                  <a:srgbClr val="FFFFFF"/>
                </a:solidFill>
              </a:rPr>
              <a:t>turned </a:t>
            </a:r>
            <a:r>
              <a:rPr lang="en-US" dirty="0" smtClean="0">
                <a:solidFill>
                  <a:srgbClr val="FFFFFF"/>
                </a:solidFill>
              </a:rPr>
              <a:t>with greater </a:t>
            </a:r>
            <a:r>
              <a:rPr lang="en-US" dirty="0" smtClean="0">
                <a:solidFill>
                  <a:srgbClr val="FFFFFF"/>
                </a:solidFill>
              </a:rPr>
              <a:t>justice </a:t>
            </a:r>
            <a:r>
              <a:rPr lang="en-US" dirty="0" smtClean="0">
                <a:solidFill>
                  <a:srgbClr val="FFFFFF"/>
                </a:solidFill>
              </a:rPr>
              <a:t>on </a:t>
            </a:r>
            <a:r>
              <a:rPr lang="en-US" dirty="0" err="1" smtClean="0">
                <a:solidFill>
                  <a:srgbClr val="FFFFFF"/>
                </a:solidFill>
              </a:rPr>
              <a:t>Tye</a:t>
            </a:r>
            <a:r>
              <a:rPr lang="en-US" dirty="0" smtClean="0">
                <a:solidFill>
                  <a:srgbClr val="FFFFFF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9670"/>
          </a:xfrm>
        </p:spPr>
        <p:txBody>
          <a:bodyPr>
            <a:normAutofit/>
          </a:bodyPr>
          <a:lstStyle/>
          <a:p>
            <a:r>
              <a:rPr lang="en-US" sz="3500" dirty="0" smtClean="0">
                <a:solidFill>
                  <a:schemeClr val="accent2"/>
                </a:solidFill>
              </a:rPr>
              <a:t>Response to a reasonable but easy demand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>
              <a:buNone/>
            </a:pPr>
            <a:r>
              <a:rPr lang="en-US" dirty="0" smtClean="0"/>
              <a:t>What it’s like to think a certain thought is, for example:</a:t>
            </a:r>
          </a:p>
          <a:p>
            <a:pPr lvl="1"/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    what it’s like for me to think on an occasion </a:t>
            </a:r>
            <a:r>
              <a:rPr lang="en-US" i="1" dirty="0" smtClean="0"/>
              <a:t>that claret is delightful</a:t>
            </a:r>
            <a:r>
              <a:rPr lang="en-US" dirty="0" smtClean="0"/>
              <a:t>… </a:t>
            </a:r>
          </a:p>
          <a:p>
            <a:pPr lvl="1">
              <a:buFont typeface="Arial"/>
              <a:buChar char="•"/>
            </a:pP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    when what this is like for me is irreducible to merely sensory features… </a:t>
            </a:r>
          </a:p>
          <a:p>
            <a:pPr lvl="1">
              <a:buFont typeface="Arial"/>
              <a:buChar char="•"/>
            </a:pP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   and is sufficient to make it the case that I then and there understand ‘claret is delightful’ as I do—distinct from the way I would understand expressions of other thoughts—</a:t>
            </a:r>
            <a:r>
              <a:rPr lang="en-US" dirty="0" err="1" smtClean="0"/>
              <a:t>eg</a:t>
            </a:r>
            <a:r>
              <a:rPr lang="en-US" dirty="0" smtClean="0"/>
              <a:t>., ‘Riesling is wretched’.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163" y="274638"/>
            <a:ext cx="8742029" cy="1143000"/>
          </a:xfrm>
        </p:spPr>
        <p:txBody>
          <a:bodyPr>
            <a:noAutofit/>
          </a:bodyPr>
          <a:lstStyle/>
          <a:p>
            <a:r>
              <a:rPr lang="en-US" sz="3100" dirty="0" smtClean="0"/>
              <a:t>What is it like for one to think claret is delightful?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dirty="0" smtClean="0">
                <a:solidFill>
                  <a:srgbClr val="69FFFF"/>
                </a:solidFill>
              </a:rPr>
              <a:t>An impossible but unreasonable demand</a:t>
            </a:r>
            <a:r>
              <a:rPr lang="en-US" dirty="0" smtClean="0"/>
              <a:t>: 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   “Say what </a:t>
            </a:r>
            <a:r>
              <a:rPr lang="en-US" i="1" dirty="0" smtClean="0"/>
              <a:t>that </a:t>
            </a:r>
            <a:r>
              <a:rPr lang="en-US" dirty="0" smtClean="0"/>
              <a:t>is like which will convey it to me even if I myself don’t entertain the thought that claret is delightful.” 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This is an absurd request: </a:t>
            </a:r>
            <a:r>
              <a:rPr lang="en-US" dirty="0" smtClean="0">
                <a:solidFill>
                  <a:srgbClr val="69FFFF"/>
                </a:solidFill>
              </a:rPr>
              <a:t>you could frame it only if you </a:t>
            </a:r>
            <a:r>
              <a:rPr lang="en-US" i="1" dirty="0" smtClean="0">
                <a:solidFill>
                  <a:srgbClr val="69FFFF"/>
                </a:solidFill>
              </a:rPr>
              <a:t>already </a:t>
            </a:r>
            <a:r>
              <a:rPr lang="en-US" dirty="0" smtClean="0">
                <a:solidFill>
                  <a:srgbClr val="69FFFF"/>
                </a:solidFill>
              </a:rPr>
              <a:t>grasped the thought the claret is delightful, and hence knew what it was like to think it</a:t>
            </a:r>
            <a:r>
              <a:rPr lang="en-US" dirty="0" smtClean="0"/>
              <a:t>. </a:t>
            </a:r>
            <a:r>
              <a:rPr lang="en-US" i="1" dirty="0" smtClean="0"/>
              <a:t>Much more </a:t>
            </a:r>
            <a:r>
              <a:rPr lang="en-US" dirty="0" smtClean="0"/>
              <a:t>unreasonable that asking me to try to convey to you what it’s like to taste pineapple, if you haven’t ever tried it.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140" y="274638"/>
            <a:ext cx="8981860" cy="1143000"/>
          </a:xfrm>
        </p:spPr>
        <p:txBody>
          <a:bodyPr>
            <a:noAutofit/>
          </a:bodyPr>
          <a:lstStyle/>
          <a:p>
            <a:r>
              <a:rPr lang="en-US" sz="2700" b="1" dirty="0" err="1" smtClean="0"/>
              <a:t>Tye’s</a:t>
            </a:r>
            <a:r>
              <a:rPr lang="en-US" sz="2700" b="1" dirty="0" smtClean="0"/>
              <a:t> “prima facie case” against “cognitive phenomenology”</a:t>
            </a:r>
            <a:endParaRPr lang="en-US" sz="27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84587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Really is not a “case”: </a:t>
            </a:r>
            <a:r>
              <a:rPr lang="en-US" dirty="0" smtClean="0">
                <a:solidFill>
                  <a:schemeClr val="accent2"/>
                </a:solidFill>
              </a:rPr>
              <a:t>just consists in </a:t>
            </a:r>
            <a:r>
              <a:rPr lang="en-US" i="1" dirty="0" smtClean="0">
                <a:solidFill>
                  <a:schemeClr val="accent2"/>
                </a:solidFill>
              </a:rPr>
              <a:t>asserting </a:t>
            </a:r>
            <a:r>
              <a:rPr lang="en-US" dirty="0" smtClean="0"/>
              <a:t>that the experiential character of thought is exhausted by that of his quintet.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There is </a:t>
            </a:r>
            <a:r>
              <a:rPr lang="en-US" dirty="0" smtClean="0">
                <a:solidFill>
                  <a:srgbClr val="69FFFF"/>
                </a:solidFill>
              </a:rPr>
              <a:t>no attempt to confirm </a:t>
            </a:r>
            <a:r>
              <a:rPr lang="en-US" dirty="0" smtClean="0"/>
              <a:t>this by considering what it’s like for him to understand, and then trying to find some merely sensory features such that having </a:t>
            </a:r>
            <a:r>
              <a:rPr lang="en-US" i="1" dirty="0" smtClean="0"/>
              <a:t>just these in the complete absence of understanding</a:t>
            </a:r>
            <a:r>
              <a:rPr lang="en-US" dirty="0" smtClean="0"/>
              <a:t> would be </a:t>
            </a:r>
            <a:r>
              <a:rPr lang="en-US" i="1" dirty="0" smtClean="0"/>
              <a:t>experientially just the same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But without finding these, there’s no reason to accept </a:t>
            </a:r>
            <a:r>
              <a:rPr lang="en-US" dirty="0" err="1" smtClean="0"/>
              <a:t>Tye’s</a:t>
            </a:r>
            <a:r>
              <a:rPr lang="en-US" dirty="0" smtClean="0"/>
              <a:t> claim. To put it less politely: the reductionist needs to “</a:t>
            </a:r>
            <a:r>
              <a:rPr lang="en-US" dirty="0" smtClean="0">
                <a:solidFill>
                  <a:srgbClr val="69FFFF"/>
                </a:solidFill>
              </a:rPr>
              <a:t>put up or shut up!”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When I try to discover the sensory features to which my experience of thought is reducible, I find (to again borrow a phrase from </a:t>
            </a:r>
            <a:r>
              <a:rPr lang="en-US" dirty="0" err="1" smtClean="0"/>
              <a:t>Tye</a:t>
            </a:r>
            <a:r>
              <a:rPr lang="en-US" dirty="0" smtClean="0"/>
              <a:t>) that “</a:t>
            </a:r>
            <a:r>
              <a:rPr lang="en-US" dirty="0" smtClean="0">
                <a:solidFill>
                  <a:srgbClr val="69FFFF"/>
                </a:solidFill>
              </a:rPr>
              <a:t>introspection just does not make readily available </a:t>
            </a:r>
            <a:r>
              <a:rPr lang="en-US" dirty="0" smtClean="0"/>
              <a:t>any phenomenal character that conforms” to his </a:t>
            </a:r>
            <a:r>
              <a:rPr lang="en-US" dirty="0" smtClean="0">
                <a:solidFill>
                  <a:srgbClr val="69FFFF"/>
                </a:solidFill>
              </a:rPr>
              <a:t>Reducibility thesis</a:t>
            </a:r>
            <a:r>
              <a:rPr lang="en-US" dirty="0" smtClean="0"/>
              <a:t>. </a:t>
            </a:r>
            <a:r>
              <a:rPr lang="en-US" dirty="0" smtClean="0">
                <a:solidFill>
                  <a:srgbClr val="69FFFF"/>
                </a:solidFill>
              </a:rPr>
              <a:t> 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69FFFF"/>
                </a:solidFill>
              </a:rPr>
              <a:t>Tye’s</a:t>
            </a:r>
            <a:r>
              <a:rPr lang="en-US" dirty="0" smtClean="0">
                <a:solidFill>
                  <a:srgbClr val="69FFFF"/>
                </a:solidFill>
              </a:rPr>
              <a:t> temporal argument is fallacious</a:t>
            </a:r>
            <a:endParaRPr lang="en-US" dirty="0">
              <a:solidFill>
                <a:srgbClr val="69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It can take (a little) time to think that claret is delightful (that can be a temporally extended episode) even if one does not </a:t>
            </a:r>
            <a:r>
              <a:rPr lang="en-US" i="1" dirty="0" smtClean="0"/>
              <a:t>successively think bits of the content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smtClean="0"/>
              <a:t>Why not say this? The content clause characterizes a temporally extended experiential episode, but is </a:t>
            </a:r>
            <a:r>
              <a:rPr lang="en-US" i="1" dirty="0" smtClean="0"/>
              <a:t>not partitioned among its temporal parts</a:t>
            </a:r>
            <a:r>
              <a:rPr lang="en-US" dirty="0" smtClean="0"/>
              <a:t> in series of events.</a:t>
            </a:r>
          </a:p>
          <a:p>
            <a:endParaRPr lang="en-US" dirty="0" smtClean="0"/>
          </a:p>
          <a:p>
            <a:r>
              <a:rPr lang="en-US" dirty="0" smtClean="0"/>
              <a:t> Plus, no reason to think that instantaneous, temporally </a:t>
            </a:r>
            <a:r>
              <a:rPr lang="en-US" dirty="0" err="1" smtClean="0"/>
              <a:t>unextended</a:t>
            </a:r>
            <a:r>
              <a:rPr lang="en-US" dirty="0" smtClean="0"/>
              <a:t> occurrences can’t have phenomenal character.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5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4308"/>
            <a:ext cx="8229600" cy="548504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Examination of </a:t>
            </a:r>
            <a:r>
              <a:rPr lang="en-US" dirty="0" err="1" smtClean="0"/>
              <a:t>Tye</a:t>
            </a:r>
            <a:r>
              <a:rPr lang="en-US" dirty="0" smtClean="0"/>
              <a:t> confirms what was said about </a:t>
            </a:r>
            <a:r>
              <a:rPr lang="en-US" dirty="0" err="1" smtClean="0"/>
              <a:t>Prinz</a:t>
            </a:r>
            <a:r>
              <a:rPr lang="en-US" dirty="0" smtClean="0"/>
              <a:t>: lack of agreement over “cognitive phenomenology” is NOT due to the fact that introspection returns conflicting answers to the very same questions.</a:t>
            </a:r>
          </a:p>
          <a:p>
            <a:endParaRPr lang="en-US" dirty="0" smtClean="0"/>
          </a:p>
          <a:p>
            <a:r>
              <a:rPr lang="en-US" dirty="0" smtClean="0"/>
              <a:t>It’s not even due only to differing proposed explanations of agreed-upon data.</a:t>
            </a:r>
          </a:p>
          <a:p>
            <a:endParaRPr lang="en-US" dirty="0" smtClean="0"/>
          </a:p>
          <a:p>
            <a:r>
              <a:rPr lang="en-US" dirty="0" smtClean="0"/>
              <a:t>It has a lot to do with a </a:t>
            </a:r>
            <a:r>
              <a:rPr lang="en-US" dirty="0" smtClean="0">
                <a:solidFill>
                  <a:srgbClr val="69FFFF"/>
                </a:solidFill>
              </a:rPr>
              <a:t>significant lack of shared assumptions </a:t>
            </a:r>
            <a:r>
              <a:rPr lang="en-US" dirty="0" smtClean="0">
                <a:solidFill>
                  <a:srgbClr val="69FFFF"/>
                </a:solidFill>
              </a:rPr>
              <a:t>about: </a:t>
            </a:r>
          </a:p>
          <a:p>
            <a:pPr lvl="1"/>
            <a:endParaRPr lang="en-US" dirty="0" smtClean="0">
              <a:solidFill>
                <a:srgbClr val="69FFFF"/>
              </a:solidFill>
            </a:endParaRPr>
          </a:p>
          <a:p>
            <a:pPr lvl="1"/>
            <a:r>
              <a:rPr lang="en-US" dirty="0" smtClean="0">
                <a:solidFill>
                  <a:srgbClr val="69FFFF"/>
                </a:solidFill>
              </a:rPr>
              <a:t>what </a:t>
            </a:r>
            <a:r>
              <a:rPr lang="en-US" dirty="0" smtClean="0">
                <a:solidFill>
                  <a:srgbClr val="69FFFF"/>
                </a:solidFill>
              </a:rPr>
              <a:t>each side is committed to,</a:t>
            </a:r>
            <a:r>
              <a:rPr lang="en-US" dirty="0" smtClean="0">
                <a:solidFill>
                  <a:srgbClr val="69FFFF"/>
                </a:solidFill>
              </a:rPr>
              <a:t> </a:t>
            </a:r>
          </a:p>
          <a:p>
            <a:pPr lvl="1"/>
            <a:r>
              <a:rPr lang="en-US" dirty="0" smtClean="0">
                <a:solidFill>
                  <a:srgbClr val="69FFFF"/>
                </a:solidFill>
              </a:rPr>
              <a:t>what </a:t>
            </a:r>
            <a:r>
              <a:rPr lang="en-US" dirty="0" smtClean="0">
                <a:solidFill>
                  <a:srgbClr val="69FFFF"/>
                </a:solidFill>
              </a:rPr>
              <a:t>questions are crucial to addressing the issues, </a:t>
            </a:r>
            <a:r>
              <a:rPr lang="en-US" dirty="0" smtClean="0">
                <a:solidFill>
                  <a:srgbClr val="69FFFF"/>
                </a:solidFill>
              </a:rPr>
              <a:t>and</a:t>
            </a:r>
          </a:p>
          <a:p>
            <a:pPr lvl="1"/>
            <a:r>
              <a:rPr lang="en-US" dirty="0" smtClean="0">
                <a:solidFill>
                  <a:srgbClr val="69FFFF"/>
                </a:solidFill>
              </a:rPr>
              <a:t>what </a:t>
            </a:r>
            <a:r>
              <a:rPr lang="en-US" dirty="0" smtClean="0">
                <a:solidFill>
                  <a:srgbClr val="69FFFF"/>
                </a:solidFill>
              </a:rPr>
              <a:t>the burdens of proof are</a:t>
            </a:r>
            <a:r>
              <a:rPr lang="en-US" dirty="0" smtClean="0"/>
              <a:t>.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(</a:t>
            </a:r>
            <a:r>
              <a:rPr lang="en-US" dirty="0" smtClean="0"/>
              <a:t>Common in philosophical disagreements?)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5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4308"/>
            <a:ext cx="8229600" cy="5485049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A strong case can be made in favor of including the experience of thinking/understanding irreducibly and variably in what it’s like for you to have </a:t>
            </a:r>
            <a:r>
              <a:rPr lang="en-US" dirty="0" smtClean="0"/>
              <a:t>experience</a:t>
            </a:r>
          </a:p>
          <a:p>
            <a:endParaRPr lang="en-US" dirty="0" smtClean="0"/>
          </a:p>
          <a:p>
            <a:r>
              <a:rPr lang="en-US" dirty="0" smtClean="0"/>
              <a:t>This case is  </a:t>
            </a:r>
            <a:r>
              <a:rPr lang="en-US" dirty="0" smtClean="0"/>
              <a:t>based on phenomenological arguments + a clarification and defense of my assumptions +  a critique of those of </a:t>
            </a:r>
            <a:r>
              <a:rPr lang="en-US" dirty="0" err="1" smtClean="0"/>
              <a:t>Prinz</a:t>
            </a:r>
            <a:r>
              <a:rPr lang="en-US" dirty="0" smtClean="0"/>
              <a:t>, </a:t>
            </a:r>
            <a:r>
              <a:rPr lang="en-US" dirty="0" err="1" smtClean="0"/>
              <a:t>Tye</a:t>
            </a:r>
            <a:r>
              <a:rPr lang="en-US" dirty="0" smtClean="0"/>
              <a:t>, et al. </a:t>
            </a:r>
          </a:p>
          <a:p>
            <a:endParaRPr lang="en-US" dirty="0" smtClean="0"/>
          </a:p>
          <a:p>
            <a:r>
              <a:rPr lang="en-US" dirty="0" smtClean="0"/>
              <a:t>Professional </a:t>
            </a:r>
            <a:r>
              <a:rPr lang="en-US" i="1" dirty="0" smtClean="0"/>
              <a:t>consensus</a:t>
            </a:r>
            <a:r>
              <a:rPr lang="en-US" dirty="0" smtClean="0"/>
              <a:t> may be unlikely here– but what do you expect? It’s philosophy.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And </a:t>
            </a:r>
            <a:r>
              <a:rPr lang="en-US" dirty="0" smtClean="0"/>
              <a:t>why assume philosophy stands or falls with institutionalized consensus building?  It’s enough for it to be</a:t>
            </a:r>
            <a:r>
              <a:rPr lang="en-US" dirty="0" smtClean="0"/>
              <a:t> provide rational </a:t>
            </a:r>
            <a:r>
              <a:rPr lang="en-US" dirty="0" smtClean="0"/>
              <a:t>self-understanding. Consensus is a bonus.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7750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My issue: Does</a:t>
            </a:r>
            <a:r>
              <a:rPr lang="en-US" sz="2700" dirty="0" smtClean="0"/>
              <a:t> phenomenal consciousness </a:t>
            </a:r>
            <a:br>
              <a:rPr lang="en-US" sz="2700" dirty="0" smtClean="0"/>
            </a:br>
            <a:r>
              <a:rPr lang="en-US" sz="2700" dirty="0" smtClean="0"/>
              <a:t>include </a:t>
            </a:r>
            <a:r>
              <a:rPr lang="en-US" sz="2700" dirty="0" smtClean="0"/>
              <a:t>more than what is </a:t>
            </a:r>
            <a:r>
              <a:rPr lang="en-US" sz="2700" i="1" dirty="0" smtClean="0"/>
              <a:t>merely </a:t>
            </a:r>
            <a:r>
              <a:rPr lang="en-US" sz="2700" dirty="0" smtClean="0"/>
              <a:t>sensory? </a:t>
            </a:r>
            <a:br>
              <a:rPr lang="en-US" sz="2700" dirty="0" smtClean="0"/>
            </a:b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2388"/>
            <a:ext cx="8229600" cy="4923775"/>
          </a:xfrm>
        </p:spPr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Another possible issue. Does consciousness include “</a:t>
            </a:r>
            <a:r>
              <a:rPr lang="en-US" i="1" dirty="0" smtClean="0"/>
              <a:t>non</a:t>
            </a:r>
            <a:r>
              <a:rPr lang="en-US" dirty="0" smtClean="0"/>
              <a:t>-sensory” features?</a:t>
            </a:r>
          </a:p>
          <a:p>
            <a:endParaRPr lang="en-US" dirty="0" smtClean="0"/>
          </a:p>
          <a:p>
            <a:r>
              <a:rPr lang="en-US" dirty="0" smtClean="0"/>
              <a:t>These are not the same issues, because there could be sensory features that are not </a:t>
            </a:r>
            <a:r>
              <a:rPr lang="en-US" i="1" dirty="0" smtClean="0"/>
              <a:t>merely</a:t>
            </a:r>
            <a:r>
              <a:rPr lang="en-US" dirty="0" smtClean="0"/>
              <a:t> sensory.</a:t>
            </a:r>
          </a:p>
          <a:p>
            <a:endParaRPr lang="en-US" dirty="0" smtClean="0"/>
          </a:p>
          <a:p>
            <a:r>
              <a:rPr lang="en-US" dirty="0" smtClean="0"/>
              <a:t>I’m interested in my issue, because I think the basic question is: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i="1" dirty="0" smtClean="0"/>
              <a:t>               </a:t>
            </a:r>
            <a:r>
              <a:rPr lang="en-US" b="1" i="1" dirty="0" smtClean="0">
                <a:solidFill>
                  <a:srgbClr val="69FFFF"/>
                </a:solidFill>
              </a:rPr>
              <a:t>how </a:t>
            </a:r>
            <a:r>
              <a:rPr lang="en-US" b="1" i="1" dirty="0" smtClean="0">
                <a:solidFill>
                  <a:srgbClr val="69FFFF"/>
                </a:solidFill>
              </a:rPr>
              <a:t>richly cognitive is phenomenal consciousness</a:t>
            </a:r>
            <a:r>
              <a:rPr lang="en-US" b="1" dirty="0" smtClean="0">
                <a:solidFill>
                  <a:srgbClr val="69FFFF"/>
                </a:solidFill>
              </a:rPr>
              <a:t>?</a:t>
            </a:r>
            <a:r>
              <a:rPr lang="en-US" b="1" dirty="0" smtClean="0">
                <a:solidFill>
                  <a:srgbClr val="69FFFF"/>
                </a:solidFill>
              </a:rPr>
              <a:t> </a:t>
            </a:r>
          </a:p>
          <a:p>
            <a:endParaRPr lang="en-US" dirty="0" smtClean="0"/>
          </a:p>
          <a:p>
            <a:r>
              <a:rPr lang="en-US" dirty="0" smtClean="0"/>
              <a:t>I also suspect that the exercise of human intelligence normally involves experience that is significantly </a:t>
            </a:r>
            <a:r>
              <a:rPr lang="en-US" i="1" dirty="0" smtClean="0"/>
              <a:t>both </a:t>
            </a:r>
            <a:r>
              <a:rPr lang="en-US" dirty="0" smtClean="0"/>
              <a:t>sensory and conceptual.</a:t>
            </a:r>
          </a:p>
          <a:p>
            <a:endParaRPr lang="en-US" dirty="0" smtClean="0"/>
          </a:p>
          <a:p>
            <a:r>
              <a:rPr lang="en-US" dirty="0" smtClean="0"/>
              <a:t>If so, </a:t>
            </a:r>
            <a:r>
              <a:rPr lang="en-US" dirty="0" smtClean="0"/>
              <a:t>i</a:t>
            </a:r>
            <a:r>
              <a:rPr lang="en-US" dirty="0" smtClean="0"/>
              <a:t>t is a waste of time to focus on alleged “non-sensory” phenomenal features. But that does not mean that consciousness is exhausted by non-conceptual or </a:t>
            </a:r>
            <a:r>
              <a:rPr lang="en-US" dirty="0" err="1" smtClean="0"/>
              <a:t>representationally</a:t>
            </a:r>
            <a:r>
              <a:rPr lang="en-US" dirty="0" smtClean="0"/>
              <a:t> primitive sensory states.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Reducibility and Variation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Is what </a:t>
            </a:r>
            <a:r>
              <a:rPr lang="en-US" dirty="0" smtClean="0"/>
              <a:t>it’s like to </a:t>
            </a:r>
            <a:r>
              <a:rPr lang="en-US" dirty="0" err="1" smtClean="0"/>
              <a:t>occurrently</a:t>
            </a:r>
            <a:r>
              <a:rPr lang="en-US" dirty="0" smtClean="0"/>
              <a:t> think and understand entirely derivative from what it’s like to have </a:t>
            </a:r>
            <a:r>
              <a:rPr lang="en-US" dirty="0" err="1" smtClean="0"/>
              <a:t>concomittant</a:t>
            </a:r>
            <a:r>
              <a:rPr lang="en-US" dirty="0" smtClean="0"/>
              <a:t> merely sensory features? The question of </a:t>
            </a:r>
            <a:r>
              <a:rPr lang="en-US" dirty="0" smtClean="0">
                <a:solidFill>
                  <a:srgbClr val="69FFFF"/>
                </a:solidFill>
              </a:rPr>
              <a:t>Reducibility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Do subjectively discernible differences in ways of thinking and understanding constitute differences in what it is like for us to have the experience we do? </a:t>
            </a:r>
            <a:r>
              <a:rPr lang="en-US" dirty="0" smtClean="0">
                <a:solidFill>
                  <a:srgbClr val="69FFFF"/>
                </a:solidFill>
              </a:rPr>
              <a:t>Variation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>
              <a:solidFill>
                <a:srgbClr val="69FFFF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69FFFF"/>
                </a:solidFill>
              </a:rPr>
              <a:t>Irreducibility + Variation </a:t>
            </a:r>
            <a:r>
              <a:rPr lang="en-US" b="1" dirty="0" err="1" smtClean="0">
                <a:solidFill>
                  <a:srgbClr val="69FFFF"/>
                </a:solidFill>
                <a:sym typeface="Wingdings"/>
              </a:rPr>
              <a:t></a:t>
            </a:r>
            <a:r>
              <a:rPr lang="en-US" b="1" dirty="0" smtClean="0">
                <a:solidFill>
                  <a:srgbClr val="69FFFF"/>
                </a:solidFill>
                <a:sym typeface="Wingdings"/>
              </a:rPr>
              <a:t> Thought is phenomenal; there is “</a:t>
            </a:r>
            <a:r>
              <a:rPr lang="en-US" b="1" dirty="0" smtClean="0">
                <a:solidFill>
                  <a:srgbClr val="69FFFF"/>
                </a:solidFill>
                <a:sym typeface="Wingdings"/>
              </a:rPr>
              <a:t>cognitive” and “not merely sensory” </a:t>
            </a:r>
            <a:r>
              <a:rPr lang="en-US" b="1" dirty="0" smtClean="0">
                <a:solidFill>
                  <a:srgbClr val="69FFFF"/>
                </a:solidFill>
                <a:sym typeface="Wingdings"/>
              </a:rPr>
              <a:t>phenomenology.</a:t>
            </a:r>
            <a:endParaRPr lang="en-US" b="1" dirty="0" smtClean="0">
              <a:solidFill>
                <a:srgbClr val="69FFFF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0200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rgbClr val="69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4838"/>
            <a:ext cx="8229600" cy="553908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Yesterday’s Argument #</a:t>
            </a:r>
            <a:r>
              <a:rPr lang="en-US" dirty="0" smtClean="0">
                <a:solidFill>
                  <a:srgbClr val="69FFFF"/>
                </a:solidFill>
              </a:rPr>
              <a:t>1:</a:t>
            </a:r>
            <a:r>
              <a:rPr lang="en-US" dirty="0" smtClean="0">
                <a:solidFill>
                  <a:srgbClr val="69FFFF"/>
                </a:solidFill>
              </a:rPr>
              <a:t> </a:t>
            </a:r>
            <a:r>
              <a:rPr lang="en-US" dirty="0" smtClean="0">
                <a:solidFill>
                  <a:srgbClr val="69FFFF"/>
                </a:solidFill>
              </a:rPr>
              <a:t>Re-reading (</a:t>
            </a:r>
            <a:r>
              <a:rPr lang="en-US" dirty="0" smtClean="0">
                <a:solidFill>
                  <a:srgbClr val="69FFFF"/>
                </a:solidFill>
              </a:rPr>
              <a:t>“the </a:t>
            </a:r>
            <a:r>
              <a:rPr lang="en-US" dirty="0" smtClean="0">
                <a:solidFill>
                  <a:srgbClr val="69FFFF"/>
                </a:solidFill>
              </a:rPr>
              <a:t>elusive </a:t>
            </a:r>
            <a:r>
              <a:rPr lang="en-US" dirty="0" smtClean="0">
                <a:solidFill>
                  <a:srgbClr val="69FFFF"/>
                </a:solidFill>
              </a:rPr>
              <a:t>duplicate”)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Contrast experience of reading a passage without comprehension, reading it with– what that’s like for you, how it is experienced by you.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Can you in thought identify a hypothetical sensory duplicate, whose experience would be subjectively the same as yours if  the interpretive/conceptual activity actually present were stripped away?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Two similar arguments – drawing on the experience of understanding.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6160"/>
          </a:xfrm>
        </p:spPr>
        <p:txBody>
          <a:bodyPr/>
          <a:lstStyle/>
          <a:p>
            <a:r>
              <a:rPr lang="en-US" dirty="0" smtClean="0"/>
              <a:t>Similar Arguments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69FFFF"/>
                </a:solidFill>
              </a:rPr>
              <a:t>#2. Delayed understanding. </a:t>
            </a:r>
            <a:r>
              <a:rPr lang="en-US" dirty="0" smtClean="0"/>
              <a:t>Not getting, then suddenly getting what someone just meant (without re-reading).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Is there always merely sensory feature you can identify, that will yield for you relevant judgment of phenomenal sameness?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smtClean="0"/>
              <a:t> If not, t</a:t>
            </a:r>
            <a:r>
              <a:rPr lang="en-US" dirty="0" smtClean="0"/>
              <a:t>hen </a:t>
            </a:r>
            <a:r>
              <a:rPr lang="en-US" dirty="0" smtClean="0"/>
              <a:t>Irreducibility.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smtClean="0"/>
              <a:t>And then: 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I</a:t>
            </a:r>
            <a:r>
              <a:rPr lang="en-US" dirty="0" smtClean="0"/>
              <a:t>s </a:t>
            </a:r>
            <a:r>
              <a:rPr lang="en-US" dirty="0" smtClean="0"/>
              <a:t>what it’s like for you just the same regardless of </a:t>
            </a:r>
            <a:r>
              <a:rPr lang="en-US" i="1" dirty="0" smtClean="0"/>
              <a:t>how </a:t>
            </a:r>
            <a:r>
              <a:rPr lang="en-US" dirty="0" smtClean="0"/>
              <a:t>you understood the utterance?</a:t>
            </a:r>
            <a:r>
              <a:rPr lang="en-US" dirty="0" smtClean="0"/>
              <a:t> 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Can </a:t>
            </a:r>
            <a:r>
              <a:rPr lang="en-US" dirty="0" smtClean="0"/>
              <a:t>you account for why knowledge of meaning would go away if Variation is denied?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If n</a:t>
            </a:r>
            <a:r>
              <a:rPr lang="en-US" dirty="0" smtClean="0"/>
              <a:t>o to one or both, t</a:t>
            </a:r>
            <a:r>
              <a:rPr lang="en-US" dirty="0" smtClean="0"/>
              <a:t>hen </a:t>
            </a:r>
            <a:r>
              <a:rPr lang="en-US" dirty="0" smtClean="0"/>
              <a:t>Variation.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6160"/>
          </a:xfrm>
        </p:spPr>
        <p:txBody>
          <a:bodyPr/>
          <a:lstStyle/>
          <a:p>
            <a:r>
              <a:rPr lang="en-US" dirty="0" smtClean="0"/>
              <a:t>Similar Arguments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b="1" dirty="0" smtClean="0">
              <a:solidFill>
                <a:srgbClr val="93CDDD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69FFFF"/>
                </a:solidFill>
              </a:rPr>
              <a:t>#3. Interpretive switch. </a:t>
            </a:r>
            <a:r>
              <a:rPr lang="en-US" dirty="0" smtClean="0"/>
              <a:t>Suddenly changing what you take someone to be saying: what that’s like for you.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Is there always merely sensory feature you can identify, that will yield for you relevant judgment of phenomenal</a:t>
            </a:r>
            <a:r>
              <a:rPr lang="en-US" dirty="0" smtClean="0"/>
              <a:t> (</a:t>
            </a:r>
            <a:r>
              <a:rPr lang="en-US" dirty="0" smtClean="0"/>
              <a:t>experiential, “what it’s like”) </a:t>
            </a:r>
            <a:r>
              <a:rPr lang="en-US" dirty="0" smtClean="0"/>
              <a:t>sameness</a:t>
            </a:r>
            <a:r>
              <a:rPr lang="en-US" dirty="0" smtClean="0"/>
              <a:t>?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No</a:t>
            </a:r>
            <a:r>
              <a:rPr lang="en-US" dirty="0" smtClean="0"/>
              <a:t>?</a:t>
            </a:r>
            <a:r>
              <a:rPr lang="en-US" dirty="0" smtClean="0"/>
              <a:t> </a:t>
            </a:r>
            <a:r>
              <a:rPr lang="en-US" dirty="0" smtClean="0"/>
              <a:t>Irreducibility.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And: is what it’s like for you</a:t>
            </a:r>
            <a:r>
              <a:rPr lang="en-US" dirty="0" smtClean="0"/>
              <a:t> the </a:t>
            </a:r>
            <a:r>
              <a:rPr lang="en-US" dirty="0" smtClean="0"/>
              <a:t>same regardless of how your understanding </a:t>
            </a:r>
            <a:r>
              <a:rPr lang="en-US" dirty="0" smtClean="0"/>
              <a:t>switches </a:t>
            </a:r>
            <a:r>
              <a:rPr lang="en-US" dirty="0" smtClean="0"/>
              <a:t>and in what order?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Can </a:t>
            </a:r>
            <a:r>
              <a:rPr lang="en-US" dirty="0" smtClean="0"/>
              <a:t>you account for why knowledge of meaning would go away if Variation is denied?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No to one or both</a:t>
            </a:r>
            <a:r>
              <a:rPr lang="en-US" dirty="0" smtClean="0"/>
              <a:t>?</a:t>
            </a:r>
            <a:r>
              <a:rPr lang="en-US" dirty="0" smtClean="0"/>
              <a:t> </a:t>
            </a:r>
            <a:r>
              <a:rPr lang="en-US" dirty="0" smtClean="0"/>
              <a:t>Then Variation.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of “switch”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Distractedly, I heard on the radio the ambiguous phrase “</a:t>
            </a:r>
            <a:r>
              <a:rPr lang="en-US" dirty="0" smtClean="0">
                <a:solidFill>
                  <a:schemeClr val="accent2"/>
                </a:solidFill>
              </a:rPr>
              <a:t>Assad’s killers</a:t>
            </a:r>
            <a:r>
              <a:rPr lang="en-US" dirty="0" smtClean="0"/>
              <a:t>”: interpretive switch. </a:t>
            </a:r>
          </a:p>
          <a:p>
            <a:endParaRPr lang="en-US" dirty="0" smtClean="0"/>
          </a:p>
          <a:p>
            <a:r>
              <a:rPr lang="en-US" dirty="0" smtClean="0"/>
              <a:t>There was a change in what it was like for me—to hear the phrase one way, then to realize it had a different meaning.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100" dirty="0" err="1" smtClean="0"/>
              <a:t>Prinz’s</a:t>
            </a:r>
            <a:r>
              <a:rPr lang="en-US" sz="3100" dirty="0" smtClean="0"/>
              <a:t> reply—you haven’t ruled out the possibility of introspectively hidden imagery experience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Prinz</a:t>
            </a:r>
            <a:r>
              <a:rPr lang="en-US" dirty="0" smtClean="0"/>
              <a:t>  would say (?)—”As this switch happened, Siewert, unbeknownst to himself, </a:t>
            </a:r>
            <a:r>
              <a:rPr lang="en-US" i="1" dirty="0" smtClean="0">
                <a:solidFill>
                  <a:srgbClr val="69FFFF"/>
                </a:solidFill>
              </a:rPr>
              <a:t>may have </a:t>
            </a:r>
            <a:r>
              <a:rPr lang="en-US" dirty="0" smtClean="0"/>
              <a:t>first very quickly visually imagined some people killing a man, and then: a man ordering others to go kill someone. </a:t>
            </a:r>
          </a:p>
          <a:p>
            <a:endParaRPr lang="en-US" dirty="0" smtClean="0"/>
          </a:p>
          <a:p>
            <a:r>
              <a:rPr lang="en-US" dirty="0" smtClean="0"/>
              <a:t>Or else, as Siewert heard the phrase ‘Assad’s killers’, he </a:t>
            </a:r>
            <a:r>
              <a:rPr lang="en-US" i="1" dirty="0" smtClean="0">
                <a:solidFill>
                  <a:srgbClr val="69FFFF"/>
                </a:solidFill>
              </a:rPr>
              <a:t>may have—</a:t>
            </a:r>
            <a:r>
              <a:rPr lang="en-US" dirty="0" err="1" smtClean="0"/>
              <a:t>unintrospectibly</a:t>
            </a:r>
            <a:r>
              <a:rPr lang="en-US" dirty="0" smtClean="0"/>
              <a:t>—quickly imagined whispering to himself the words: ‘</a:t>
            </a:r>
            <a:r>
              <a:rPr lang="en-US" i="1" dirty="0" smtClean="0"/>
              <a:t>People who killed Assad</a:t>
            </a:r>
            <a:r>
              <a:rPr lang="en-US" dirty="0" smtClean="0"/>
              <a:t>’ and then immediately likewise imagined the words, ‘</a:t>
            </a:r>
            <a:r>
              <a:rPr lang="en-US" i="1" dirty="0" smtClean="0"/>
              <a:t>People Assad had kill for him</a:t>
            </a:r>
            <a:r>
              <a:rPr lang="en-US" dirty="0" smtClean="0"/>
              <a:t>’.”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xhibit">
      <a:dk1>
        <a:sysClr val="windowText" lastClr="000000"/>
      </a:dk1>
      <a:lt1>
        <a:sysClr val="window" lastClr="FFFFFF"/>
      </a:lt1>
      <a:dk2>
        <a:srgbClr val="1C3264"/>
      </a:dk2>
      <a:lt2>
        <a:srgbClr val="CCCCCC"/>
      </a:lt2>
      <a:accent1>
        <a:srgbClr val="3399FF"/>
      </a:accent1>
      <a:accent2>
        <a:srgbClr val="69FFFF"/>
      </a:accent2>
      <a:accent3>
        <a:srgbClr val="CCFF33"/>
      </a:accent3>
      <a:accent4>
        <a:srgbClr val="3333FF"/>
      </a:accent4>
      <a:accent5>
        <a:srgbClr val="9933FF"/>
      </a:accent5>
      <a:accent6>
        <a:srgbClr val="FF33FF"/>
      </a:accent6>
      <a:hlink>
        <a:srgbClr val="6699FF"/>
      </a:hlink>
      <a:folHlink>
        <a:srgbClr val="9999C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1616</TotalTime>
  <Words>2711</Words>
  <Application>Microsoft Macintosh PowerPoint</Application>
  <PresentationFormat>On-screen Show (4:3)</PresentationFormat>
  <Paragraphs>213</Paragraphs>
  <Slides>28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The Cognitive is Phenomenal Too</vt:lpstr>
      <vt:lpstr>Siewert: framing the issue</vt:lpstr>
      <vt:lpstr>My issue: Does phenomenal consciousness  include more than what is merely sensory?  </vt:lpstr>
      <vt:lpstr>Reducibility and Variation</vt:lpstr>
      <vt:lpstr>Slide 5</vt:lpstr>
      <vt:lpstr>Similar Arguments</vt:lpstr>
      <vt:lpstr>Similar Arguments</vt:lpstr>
      <vt:lpstr>An example of “switch”</vt:lpstr>
      <vt:lpstr>Prinz’s reply—you haven’t ruled out the possibility of introspectively hidden imagery experience</vt:lpstr>
      <vt:lpstr>My response to Prinz</vt:lpstr>
      <vt:lpstr>One more argument strategy:</vt:lpstr>
      <vt:lpstr>Consider the opening of  “The Jabberwocky”</vt:lpstr>
      <vt:lpstr>An argument from boredom</vt:lpstr>
      <vt:lpstr>Tye and Wright’s attack on  “cognitive phenomenolology”</vt:lpstr>
      <vt:lpstr>Tye’s “prima facie” case against</vt:lpstr>
      <vt:lpstr>Against Hurlburt’s evidence</vt:lpstr>
      <vt:lpstr>“Put up or shut up” and the “incredulous request”</vt:lpstr>
      <vt:lpstr>Tye and Wright’s temporal argument</vt:lpstr>
      <vt:lpstr>My responses. First,</vt:lpstr>
      <vt:lpstr>For still (in the Mandarin/English case): </vt:lpstr>
      <vt:lpstr>The key idea</vt:lpstr>
      <vt:lpstr>Tye’s “Put up or shut up!” demand</vt:lpstr>
      <vt:lpstr>Response to a reasonable but easy demand</vt:lpstr>
      <vt:lpstr>What is it like for one to think claret is delightful?</vt:lpstr>
      <vt:lpstr>Tye’s “prima facie case” against “cognitive phenomenology”</vt:lpstr>
      <vt:lpstr>Tye’s temporal argument is fallacious</vt:lpstr>
      <vt:lpstr>Conclusion</vt:lpstr>
      <vt:lpstr>Conclusion</vt:lpstr>
    </vt:vector>
  </TitlesOfParts>
  <Company>Rice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Cognitive is Phenomenal Too</dc:title>
  <dc:creator>Charles Siewert</dc:creator>
  <cp:lastModifiedBy>Charles Siewert</cp:lastModifiedBy>
  <cp:revision>42</cp:revision>
  <dcterms:created xsi:type="dcterms:W3CDTF">2014-06-25T12:04:15Z</dcterms:created>
  <dcterms:modified xsi:type="dcterms:W3CDTF">2014-06-25T14:54:30Z</dcterms:modified>
</cp:coreProperties>
</file>