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287" r:id="rId3"/>
    <p:sldId id="289" r:id="rId4"/>
    <p:sldId id="258" r:id="rId5"/>
    <p:sldId id="259" r:id="rId6"/>
    <p:sldId id="260" r:id="rId7"/>
    <p:sldId id="261" r:id="rId8"/>
    <p:sldId id="262" r:id="rId9"/>
    <p:sldId id="316" r:id="rId10"/>
    <p:sldId id="263" r:id="rId11"/>
    <p:sldId id="298" r:id="rId12"/>
    <p:sldId id="299" r:id="rId13"/>
    <p:sldId id="300" r:id="rId14"/>
    <p:sldId id="277" r:id="rId15"/>
    <p:sldId id="320" r:id="rId16"/>
    <p:sldId id="278" r:id="rId17"/>
    <p:sldId id="301" r:id="rId18"/>
    <p:sldId id="302" r:id="rId19"/>
    <p:sldId id="268" r:id="rId20"/>
    <p:sldId id="304" r:id="rId21"/>
    <p:sldId id="305" r:id="rId22"/>
    <p:sldId id="321" r:id="rId23"/>
    <p:sldId id="311" r:id="rId24"/>
    <p:sldId id="318" r:id="rId25"/>
    <p:sldId id="312" r:id="rId26"/>
    <p:sldId id="313" r:id="rId27"/>
    <p:sldId id="306" r:id="rId28"/>
    <p:sldId id="307" r:id="rId29"/>
    <p:sldId id="308" r:id="rId30"/>
    <p:sldId id="272" r:id="rId31"/>
    <p:sldId id="273" r:id="rId32"/>
    <p:sldId id="274" r:id="rId33"/>
    <p:sldId id="275" r:id="rId34"/>
    <p:sldId id="276" r:id="rId35"/>
    <p:sldId id="293" r:id="rId36"/>
    <p:sldId id="314" r:id="rId37"/>
    <p:sldId id="294" r:id="rId38"/>
    <p:sldId id="295" r:id="rId39"/>
    <p:sldId id="315" r:id="rId40"/>
    <p:sldId id="317" r:id="rId41"/>
    <p:sldId id="310" r:id="rId42"/>
    <p:sldId id="296" r:id="rId43"/>
    <p:sldId id="319" r:id="rId44"/>
    <p:sldId id="297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clrMode="bw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84914-5B84-B14B-A0F3-D688634EA8FD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2D2A4-BBD5-7C41-891E-9C741B611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F1D34-18DB-D34E-9091-C05F83810DB7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305CC-1E49-C64B-8860-E024F6E3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305CC-1E49-C64B-8860-E024F6E3A84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59B6-5BE8-F04F-898E-98F459982D84}" type="datetimeFigureOut">
              <a:rPr lang="en-US" smtClean="0"/>
              <a:pPr/>
              <a:t>6/7/14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69E8-5D5C-4048-AD04-CE7CE852ED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On Getting a Good Look: </a:t>
            </a:r>
            <a:r>
              <a:rPr lang="en-US" b="1" dirty="0" err="1" smtClean="0"/>
              <a:t>Normativity</a:t>
            </a:r>
            <a:r>
              <a:rPr lang="en-US" b="1" smtClean="0"/>
              <a:t>, Intentionality </a:t>
            </a:r>
            <a:r>
              <a:rPr lang="en-US" b="1" dirty="0"/>
              <a:t>and Visual Experience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Charles Siewert</a:t>
            </a:r>
          </a:p>
          <a:p>
            <a:r>
              <a:rPr lang="en-US" sz="2600" dirty="0" smtClean="0"/>
              <a:t>Rice University</a:t>
            </a:r>
          </a:p>
          <a:p>
            <a:r>
              <a:rPr lang="en-US" sz="2600" dirty="0" err="1" smtClean="0"/>
              <a:t>siewert@rice.edu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An approach to the question about </a:t>
            </a:r>
            <a:r>
              <a:rPr lang="en-US" sz="3200" i="1" dirty="0" smtClean="0"/>
              <a:t>experience</a:t>
            </a:r>
            <a:r>
              <a:rPr lang="en-US" sz="3200" dirty="0" smtClean="0"/>
              <a:t>—ask: “Look and Better Look” Question.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107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None/>
            </a:pPr>
            <a:r>
              <a:rPr lang="en-US" dirty="0" smtClean="0"/>
              <a:t>What </a:t>
            </a:r>
            <a:r>
              <a:rPr lang="en-US" dirty="0"/>
              <a:t>is the relation between:</a:t>
            </a:r>
            <a:r>
              <a:rPr lang="en-US" dirty="0" smtClean="0"/>
              <a:t> </a:t>
            </a:r>
          </a:p>
          <a:p>
            <a:pPr lvl="0">
              <a:buNone/>
            </a:pPr>
            <a:endParaRPr lang="en-US" dirty="0" smtClean="0"/>
          </a:p>
          <a:p>
            <a:pPr marL="914400" lvl="1" indent="-514350">
              <a:buAutoNum type="alphaLcParenBoth"/>
            </a:pPr>
            <a:r>
              <a:rPr lang="en-US" dirty="0" smtClean="0"/>
              <a:t>something’s </a:t>
            </a:r>
            <a:r>
              <a:rPr lang="en-US" dirty="0">
                <a:solidFill>
                  <a:srgbClr val="69FFFF"/>
                </a:solidFill>
              </a:rPr>
              <a:t>looking to me as it does</a:t>
            </a:r>
            <a:r>
              <a:rPr lang="en-US" dirty="0"/>
              <a:t>—the</a:t>
            </a:r>
            <a:r>
              <a:rPr lang="en-US" dirty="0" smtClean="0"/>
              <a:t> character of my visual </a:t>
            </a:r>
            <a:r>
              <a:rPr lang="en-US" dirty="0"/>
              <a:t>experience of it—and</a:t>
            </a:r>
            <a:r>
              <a:rPr lang="en-US" dirty="0" smtClean="0"/>
              <a:t> </a:t>
            </a:r>
          </a:p>
          <a:p>
            <a:pPr marL="914400" lvl="1" indent="-514350">
              <a:buAutoNum type="alphaLcParenBoth"/>
            </a:pPr>
            <a:r>
              <a:rPr lang="en-US" dirty="0" smtClean="0"/>
              <a:t>my </a:t>
            </a:r>
            <a:r>
              <a:rPr lang="en-US" dirty="0">
                <a:solidFill>
                  <a:srgbClr val="69FFFF"/>
                </a:solidFill>
              </a:rPr>
              <a:t>getting a better look </a:t>
            </a:r>
            <a:r>
              <a:rPr lang="en-US" dirty="0"/>
              <a:t>at it?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Proposal: this will help us find answers </a:t>
            </a:r>
            <a:r>
              <a:rPr lang="en-US" dirty="0"/>
              <a:t>to</a:t>
            </a:r>
            <a:r>
              <a:rPr lang="en-US" dirty="0" smtClean="0"/>
              <a:t> the </a:t>
            </a:r>
            <a:r>
              <a:rPr lang="en-US" dirty="0"/>
              <a:t>“have status?” </a:t>
            </a:r>
            <a:r>
              <a:rPr lang="en-US" dirty="0" smtClean="0"/>
              <a:t>question and “</a:t>
            </a:r>
            <a:r>
              <a:rPr lang="en-US" dirty="0"/>
              <a:t>confer status?” </a:t>
            </a:r>
            <a:r>
              <a:rPr lang="en-US" dirty="0" smtClean="0"/>
              <a:t>questions </a:t>
            </a:r>
            <a:r>
              <a:rPr lang="en-US" dirty="0" smtClean="0"/>
              <a:t>about visual experience.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For that will tell us: how </a:t>
            </a:r>
            <a:r>
              <a:rPr lang="en-US" dirty="0" smtClean="0">
                <a:solidFill>
                  <a:srgbClr val="69FFFF"/>
                </a:solidFill>
              </a:rPr>
              <a:t>does the </a:t>
            </a:r>
            <a:r>
              <a:rPr lang="en-US" i="1" dirty="0" smtClean="0">
                <a:solidFill>
                  <a:srgbClr val="69FFFF"/>
                </a:solidFill>
              </a:rPr>
              <a:t>character of visual experience </a:t>
            </a:r>
            <a:r>
              <a:rPr lang="en-US" dirty="0" smtClean="0">
                <a:solidFill>
                  <a:srgbClr val="69FFFF"/>
                </a:solidFill>
              </a:rPr>
              <a:t>contribute to </a:t>
            </a:r>
            <a:r>
              <a:rPr lang="en-US" dirty="0" smtClean="0"/>
              <a:t>the normative status of the activity of </a:t>
            </a:r>
            <a:r>
              <a:rPr lang="en-US" i="1" dirty="0" smtClean="0"/>
              <a:t>looking—</a:t>
            </a:r>
            <a:r>
              <a:rPr lang="en-US" dirty="0" smtClean="0">
                <a:solidFill>
                  <a:srgbClr val="69FFFF"/>
                </a:solidFill>
              </a:rPr>
              <a:t>its being a </a:t>
            </a:r>
            <a:r>
              <a:rPr lang="en-US" i="1" dirty="0" smtClean="0">
                <a:solidFill>
                  <a:srgbClr val="69FFFF"/>
                </a:solidFill>
              </a:rPr>
              <a:t>good </a:t>
            </a:r>
            <a:r>
              <a:rPr lang="en-US" dirty="0" smtClean="0">
                <a:solidFill>
                  <a:srgbClr val="69FFFF"/>
                </a:solidFill>
              </a:rPr>
              <a:t>look</a:t>
            </a:r>
            <a:r>
              <a:rPr lang="en-US" dirty="0" smtClean="0"/>
              <a:t>, and so to </a:t>
            </a:r>
            <a:r>
              <a:rPr lang="en-US" dirty="0" smtClean="0"/>
              <a:t>its </a:t>
            </a:r>
            <a:r>
              <a:rPr lang="en-US" i="1" dirty="0" smtClean="0">
                <a:solidFill>
                  <a:srgbClr val="69FFFF"/>
                </a:solidFill>
              </a:rPr>
              <a:t>warranting </a:t>
            </a:r>
            <a:r>
              <a:rPr lang="en-US" dirty="0" smtClean="0">
                <a:solidFill>
                  <a:srgbClr val="69FFFF"/>
                </a:solidFill>
              </a:rPr>
              <a:t>a judgment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Normativity</a:t>
            </a:r>
            <a:r>
              <a:rPr lang="en-US" dirty="0" smtClean="0"/>
              <a:t> and Visual Experience. Contrast my approach with: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b="1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Davidson</a:t>
            </a:r>
            <a:r>
              <a:rPr lang="en-US" dirty="0" smtClean="0">
                <a:solidFill>
                  <a:srgbClr val="93CDDD"/>
                </a:solidFill>
              </a:rPr>
              <a:t>: </a:t>
            </a:r>
            <a:r>
              <a:rPr lang="en-US" dirty="0" smtClean="0"/>
              <a:t>“Only a belief can justify a belief.”  States of being </a:t>
            </a:r>
            <a:r>
              <a:rPr lang="en-US" dirty="0" err="1" smtClean="0"/>
              <a:t>sensorily</a:t>
            </a:r>
            <a:r>
              <a:rPr lang="en-US" dirty="0" smtClean="0"/>
              <a:t> affected don’t refer to or represent anything. Nothing in their character either qualifies them for normative status or enables them to confer it on such judgments as they may trigger.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69FFFF"/>
                </a:solidFill>
              </a:rPr>
              <a:t>Mind and World </a:t>
            </a:r>
            <a:r>
              <a:rPr lang="en-US" b="1" dirty="0" smtClean="0">
                <a:solidFill>
                  <a:srgbClr val="69FFFF"/>
                </a:solidFill>
              </a:rPr>
              <a:t>McDowell</a:t>
            </a:r>
            <a:r>
              <a:rPr lang="en-US" dirty="0" smtClean="0"/>
              <a:t>: sense experience “purports” to be of something “objective” only because “conceptual capacities” are “drawn into operation” in it—capacities that require the ability to reflectively justify one’s claims.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Suspicion: dangers of under-minding,  </a:t>
            </a:r>
            <a:r>
              <a:rPr lang="en-US" dirty="0" err="1" smtClean="0"/>
              <a:t>overintellectualizing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9157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b="1" dirty="0" smtClean="0"/>
              <a:t>Davidson “</a:t>
            </a:r>
            <a:r>
              <a:rPr lang="en-US" b="1" i="1" dirty="0" smtClean="0">
                <a:solidFill>
                  <a:srgbClr val="69FFFF"/>
                </a:solidFill>
              </a:rPr>
              <a:t>under-minds</a:t>
            </a:r>
            <a:r>
              <a:rPr lang="en-US" b="1" dirty="0" smtClean="0"/>
              <a:t>” the senses</a:t>
            </a:r>
            <a:r>
              <a:rPr lang="en-US" dirty="0" smtClean="0"/>
              <a:t>—segregating them from understanding.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Plausibility of “</a:t>
            </a:r>
            <a:r>
              <a:rPr lang="en-US" dirty="0" smtClean="0"/>
              <a:t>Better Look” principle gives us reason to doubt only </a:t>
            </a:r>
            <a:r>
              <a:rPr lang="en-US" i="1" dirty="0" smtClean="0">
                <a:solidFill>
                  <a:srgbClr val="69FFFF"/>
                </a:solidFill>
              </a:rPr>
              <a:t>beliefs </a:t>
            </a:r>
            <a:r>
              <a:rPr lang="en-US" dirty="0" smtClean="0"/>
              <a:t>can have and confer normative status.</a:t>
            </a:r>
            <a:r>
              <a:rPr lang="en-US" dirty="0" smtClean="0"/>
              <a:t> For it says </a:t>
            </a:r>
            <a:r>
              <a:rPr lang="en-US" i="1" dirty="0" smtClean="0">
                <a:solidFill>
                  <a:srgbClr val="69FFFF"/>
                </a:solidFill>
              </a:rPr>
              <a:t>activity of looking</a:t>
            </a:r>
            <a:r>
              <a:rPr lang="en-US" dirty="0" smtClean="0"/>
              <a:t> </a:t>
            </a:r>
            <a:r>
              <a:rPr lang="en-US" dirty="0" smtClean="0"/>
              <a:t>has/confers it. </a:t>
            </a:r>
            <a:r>
              <a:rPr lang="en-US" dirty="0" smtClean="0"/>
              <a:t>Perhaps </a:t>
            </a:r>
            <a:r>
              <a:rPr lang="en-US" i="1" dirty="0" smtClean="0">
                <a:solidFill>
                  <a:srgbClr val="69FFFF"/>
                </a:solidFill>
              </a:rPr>
              <a:t>experience </a:t>
            </a:r>
            <a:r>
              <a:rPr lang="en-US" dirty="0" smtClean="0"/>
              <a:t>also </a:t>
            </a:r>
            <a:r>
              <a:rPr lang="en-US" dirty="0" smtClean="0"/>
              <a:t>can confer normative status? And have it? Let’s reconsider.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i="1" dirty="0" smtClean="0"/>
              <a:t>Mind and World</a:t>
            </a:r>
            <a:r>
              <a:rPr lang="en-US" b="1" dirty="0" smtClean="0"/>
              <a:t> McDowell </a:t>
            </a:r>
            <a:r>
              <a:rPr lang="en-US" b="1" i="1" dirty="0" smtClean="0">
                <a:solidFill>
                  <a:srgbClr val="69FFFF"/>
                </a:solidFill>
              </a:rPr>
              <a:t>over-intellectualizes</a:t>
            </a:r>
            <a:r>
              <a:rPr lang="en-US" b="1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sense experience, by tying its “objective purport” (and hence any normative status it can a have) to capacities for reflective self-assessment.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Applying “Better Look” (to, </a:t>
            </a:r>
            <a:r>
              <a:rPr lang="en-US" dirty="0" err="1" smtClean="0"/>
              <a:t>e.g</a:t>
            </a:r>
            <a:r>
              <a:rPr lang="en-US" dirty="0" smtClean="0"/>
              <a:t>, “Toy Quest”) gives us </a:t>
            </a:r>
            <a:r>
              <a:rPr lang="en-US" dirty="0" smtClean="0">
                <a:solidFill>
                  <a:srgbClr val="69FFFF"/>
                </a:solidFill>
              </a:rPr>
              <a:t>reason to  doubt such</a:t>
            </a:r>
            <a:r>
              <a:rPr lang="en-US" dirty="0" smtClean="0">
                <a:solidFill>
                  <a:srgbClr val="69FFFF"/>
                </a:solidFill>
              </a:rPr>
              <a:t> self-critical capacities </a:t>
            </a:r>
            <a:r>
              <a:rPr lang="en-US" dirty="0" smtClean="0">
                <a:solidFill>
                  <a:srgbClr val="69FFFF"/>
                </a:solidFill>
              </a:rPr>
              <a:t>are </a:t>
            </a:r>
            <a:r>
              <a:rPr lang="en-US" dirty="0" smtClean="0">
                <a:solidFill>
                  <a:srgbClr val="69FFFF"/>
                </a:solidFill>
              </a:rPr>
              <a:t>essential</a:t>
            </a:r>
            <a:r>
              <a:rPr lang="en-US" dirty="0" smtClean="0"/>
              <a:t>, for looking </a:t>
            </a:r>
            <a:r>
              <a:rPr lang="en-US" dirty="0" smtClean="0"/>
              <a:t>at something</a:t>
            </a:r>
            <a:r>
              <a:rPr lang="en-US" dirty="0" smtClean="0"/>
              <a:t> to </a:t>
            </a:r>
            <a:r>
              <a:rPr lang="en-US" dirty="0" smtClean="0"/>
              <a:t>warrant judgments about it. And so, maybe they also aren’t essential to visual experience having or conferring status? Let’s revisit  this.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look for an alternative?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popular strategy I will </a:t>
            </a:r>
            <a:r>
              <a:rPr lang="en-US" i="1" dirty="0" smtClean="0"/>
              <a:t>avoid</a:t>
            </a:r>
            <a:r>
              <a:rPr lang="en-US" dirty="0" smtClean="0"/>
              <a:t>: sense experience is “</a:t>
            </a:r>
            <a:r>
              <a:rPr lang="en-US" dirty="0" smtClean="0">
                <a:solidFill>
                  <a:srgbClr val="69FFFF"/>
                </a:solidFill>
              </a:rPr>
              <a:t>representational</a:t>
            </a:r>
            <a:r>
              <a:rPr lang="en-US" dirty="0" smtClean="0"/>
              <a:t>” (so it’s “in mind”)—but its “content” is “</a:t>
            </a:r>
            <a:r>
              <a:rPr lang="en-US" i="1" dirty="0" smtClean="0">
                <a:solidFill>
                  <a:srgbClr val="69FFFF"/>
                </a:solidFill>
              </a:rPr>
              <a:t>non-conceptual</a:t>
            </a:r>
            <a:r>
              <a:rPr lang="en-US" dirty="0" smtClean="0"/>
              <a:t>” (so it’s not overly intellectual).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Suspicious of unrestrained and </a:t>
            </a:r>
            <a:r>
              <a:rPr lang="en-US" dirty="0" err="1" smtClean="0"/>
              <a:t>underexplained</a:t>
            </a:r>
            <a:r>
              <a:rPr lang="en-US" dirty="0" smtClean="0"/>
              <a:t> use of notions “representation” and “content,” and of idea that we can segregate conceptual and non-conceptual contents in experience.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Start instead with this further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Answer to “Look and Better Look” requires addressing a “</a:t>
            </a:r>
            <a:r>
              <a:rPr lang="en-US" dirty="0" err="1" smtClean="0"/>
              <a:t>Perspectival</a:t>
            </a:r>
            <a:r>
              <a:rPr lang="en-US" dirty="0" smtClean="0"/>
              <a:t> Constraint” Puzzle:</a:t>
            </a:r>
          </a:p>
          <a:p>
            <a:endParaRPr lang="en-US" b="1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“Constrained Not Confined” Question</a:t>
            </a:r>
            <a:r>
              <a:rPr lang="en-US" dirty="0" smtClean="0"/>
              <a:t>: How is it that our experience is always </a:t>
            </a:r>
            <a:r>
              <a:rPr lang="en-US" i="1" dirty="0" smtClean="0"/>
              <a:t>constrained</a:t>
            </a:r>
            <a:r>
              <a:rPr lang="en-US" dirty="0" smtClean="0"/>
              <a:t> by perspective without being </a:t>
            </a:r>
            <a:r>
              <a:rPr lang="en-US" i="1" dirty="0" smtClean="0"/>
              <a:t>confined </a:t>
            </a:r>
            <a:r>
              <a:rPr lang="en-US" dirty="0" smtClean="0"/>
              <a:t>to it?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How is it possible that our visual experience, inevitably </a:t>
            </a:r>
            <a:r>
              <a:rPr lang="en-US" i="1" dirty="0" err="1" smtClean="0"/>
              <a:t>perspectivally</a:t>
            </a:r>
            <a:r>
              <a:rPr lang="en-US" i="1" dirty="0" smtClean="0"/>
              <a:t> limited</a:t>
            </a:r>
            <a:r>
              <a:rPr lang="en-US" dirty="0" smtClean="0"/>
              <a:t>, can </a:t>
            </a:r>
            <a:r>
              <a:rPr lang="en-US" dirty="0" smtClean="0">
                <a:solidFill>
                  <a:srgbClr val="69FFFF"/>
                </a:solidFill>
              </a:rPr>
              <a:t>provide us with something </a:t>
            </a:r>
            <a:r>
              <a:rPr lang="en-US" b="1" i="1" dirty="0" smtClean="0">
                <a:solidFill>
                  <a:srgbClr val="69FFFF"/>
                </a:solidFill>
              </a:rPr>
              <a:t>beyond those limits </a:t>
            </a:r>
            <a:r>
              <a:rPr lang="en-US" dirty="0" smtClean="0">
                <a:solidFill>
                  <a:srgbClr val="69FFFF"/>
                </a:solidFill>
              </a:rPr>
              <a:t>to think about and act upon?</a:t>
            </a:r>
          </a:p>
          <a:p>
            <a:pPr>
              <a:buNone/>
            </a:pPr>
            <a:endParaRPr lang="en-US" dirty="0" smtClean="0">
              <a:solidFill>
                <a:srgbClr val="B7DEE8"/>
              </a:solidFill>
            </a:endParaRPr>
          </a:p>
          <a:p>
            <a:pPr>
              <a:buNone/>
            </a:pPr>
            <a:r>
              <a:rPr lang="en-US" dirty="0" smtClean="0"/>
              <a:t>Answer will help show how the character of visual experience contributes to the normative (epistemic) role of the activity of looking.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projected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(</a:t>
            </a:r>
            <a:r>
              <a:rPr lang="en-US" b="1" dirty="0" err="1" smtClean="0"/>
              <a:t>Perspectivally</a:t>
            </a:r>
            <a:r>
              <a:rPr lang="en-US" b="1" dirty="0" smtClean="0"/>
              <a:t>) “Constrained, (but) Not Confined”? </a:t>
            </a:r>
          </a:p>
          <a:p>
            <a:pPr marL="571500" lvl="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“Looks/Better Look” Relation? </a:t>
            </a:r>
          </a:p>
          <a:p>
            <a:pPr marL="571500" lvl="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</a:t>
            </a:r>
            <a:r>
              <a:rPr lang="en-US" b="1" i="1" dirty="0" smtClean="0"/>
              <a:t>Have </a:t>
            </a:r>
            <a:r>
              <a:rPr lang="en-US" b="1" dirty="0" smtClean="0"/>
              <a:t>(Normative) Status”?</a:t>
            </a:r>
          </a:p>
          <a:p>
            <a:pPr marL="57150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</a:t>
            </a:r>
            <a:r>
              <a:rPr lang="en-US" b="1" i="1" dirty="0" smtClean="0"/>
              <a:t>Confer </a:t>
            </a:r>
            <a:r>
              <a:rPr lang="en-US" b="1" dirty="0" smtClean="0"/>
              <a:t>(Normative) Status”?</a:t>
            </a:r>
          </a:p>
          <a:p>
            <a:pPr marL="571500" lvl="0" indent="-571500">
              <a:buFont typeface="+mj-lt"/>
              <a:buAutoNum type="romanUcPeriod"/>
            </a:pP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/>
            <a:r>
              <a:rPr lang="en-US" dirty="0" smtClean="0"/>
              <a:t>Answer in </a:t>
            </a:r>
            <a:r>
              <a:rPr lang="en-US" dirty="0" smtClean="0"/>
              <a:t>a way that </a:t>
            </a:r>
            <a:r>
              <a:rPr lang="en-US" b="1" dirty="0" smtClean="0">
                <a:solidFill>
                  <a:srgbClr val="69FFFF"/>
                </a:solidFill>
              </a:rPr>
              <a:t>neither “under-minds” and nor “over-intellectualizes” </a:t>
            </a:r>
            <a:r>
              <a:rPr lang="en-US" dirty="0" smtClean="0"/>
              <a:t>the senses</a:t>
            </a:r>
          </a:p>
          <a:p>
            <a:pPr marL="571500" indent="-571500"/>
            <a:r>
              <a:rPr lang="en-US" dirty="0" smtClean="0"/>
              <a:t>And so elucidates </a:t>
            </a:r>
            <a:r>
              <a:rPr lang="en-US" b="1" dirty="0" smtClean="0">
                <a:solidFill>
                  <a:srgbClr val="69FFFF"/>
                </a:solidFill>
              </a:rPr>
              <a:t>the </a:t>
            </a:r>
            <a:r>
              <a:rPr lang="en-US" b="1" dirty="0" err="1" smtClean="0">
                <a:solidFill>
                  <a:srgbClr val="69FFFF"/>
                </a:solidFill>
              </a:rPr>
              <a:t>normativity</a:t>
            </a:r>
            <a:r>
              <a:rPr lang="en-US" b="1" dirty="0" smtClean="0">
                <a:solidFill>
                  <a:srgbClr val="69FFFF"/>
                </a:solidFill>
              </a:rPr>
              <a:t> of sense perception</a:t>
            </a:r>
            <a:r>
              <a:rPr lang="en-US" b="1" dirty="0" smtClean="0">
                <a:solidFill>
                  <a:srgbClr val="B7DEE8"/>
                </a:solidFill>
              </a:rPr>
              <a:t>, </a:t>
            </a:r>
          </a:p>
          <a:p>
            <a:pPr marL="571500" indent="-571500"/>
            <a:r>
              <a:rPr lang="en-US" dirty="0" smtClean="0"/>
              <a:t>And thereby prepares the way for </a:t>
            </a:r>
            <a:r>
              <a:rPr lang="en-US" b="1" dirty="0" smtClean="0">
                <a:solidFill>
                  <a:srgbClr val="69FFFF"/>
                </a:solidFill>
              </a:rPr>
              <a:t>further </a:t>
            </a:r>
            <a:r>
              <a:rPr lang="en-US" b="1" dirty="0" smtClean="0">
                <a:solidFill>
                  <a:srgbClr val="69FFFF"/>
                </a:solidFill>
              </a:rPr>
              <a:t>investigation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7220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Perspectival</a:t>
            </a:r>
            <a:r>
              <a:rPr lang="en-US" dirty="0" smtClean="0"/>
              <a:t> Constraint” Puzzle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5647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b="1" dirty="0" smtClean="0">
                <a:solidFill>
                  <a:srgbClr val="69FFFF"/>
                </a:solidFill>
              </a:rPr>
              <a:t>MERLEAU-PONTY</a:t>
            </a:r>
            <a:r>
              <a:rPr lang="en-US" dirty="0" smtClean="0"/>
              <a:t>: “We must attempt to understand </a:t>
            </a:r>
            <a:r>
              <a:rPr lang="en-US" b="1" dirty="0" smtClean="0"/>
              <a:t>how vision can come about from somewhere</a:t>
            </a:r>
            <a:r>
              <a:rPr lang="en-US" b="1" dirty="0" smtClean="0">
                <a:solidFill>
                  <a:srgbClr val="69FFFF"/>
                </a:solidFill>
              </a:rPr>
              <a:t> without thereby being locked into its perspective</a:t>
            </a:r>
            <a:r>
              <a:rPr lang="en-US" dirty="0" smtClean="0"/>
              <a:t>.” (</a:t>
            </a:r>
            <a:r>
              <a:rPr lang="en-US" i="1" dirty="0" smtClean="0"/>
              <a:t>Phenomenology of Perception </a:t>
            </a:r>
            <a:r>
              <a:rPr lang="en-US" dirty="0" smtClean="0"/>
              <a:t>1945 (Landes) p.69)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69FFFF"/>
                </a:solidFill>
              </a:rPr>
              <a:t>SCHELLENBERG</a:t>
            </a:r>
            <a:r>
              <a:rPr lang="en-US" dirty="0" smtClean="0"/>
              <a:t>: How is it that “a subject’s perception is not limited to the ways objects are presented in her egocentric frame of reference”? How can one “</a:t>
            </a:r>
            <a:r>
              <a:rPr lang="en-US" b="1" dirty="0" smtClean="0">
                <a:solidFill>
                  <a:srgbClr val="69FFFF"/>
                </a:solidFill>
              </a:rPr>
              <a:t>transcend one’s egocentric frame of reference</a:t>
            </a:r>
            <a:r>
              <a:rPr lang="en-US" dirty="0" smtClean="0"/>
              <a:t>?” (“Perceptual Experience and the Capacity to Act” 2010, </a:t>
            </a:r>
            <a:r>
              <a:rPr lang="en-US" dirty="0" err="1" smtClean="0"/>
              <a:t>p</a:t>
            </a:r>
            <a:r>
              <a:rPr lang="en-US" dirty="0" smtClean="0"/>
              <a:t>. 152)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69FFFF"/>
                </a:solidFill>
              </a:rPr>
              <a:t>CHURCH</a:t>
            </a:r>
            <a:r>
              <a:rPr lang="en-US" dirty="0" smtClean="0"/>
              <a:t>: How can we explain “the </a:t>
            </a:r>
            <a:r>
              <a:rPr lang="en-US" b="1" dirty="0" smtClean="0"/>
              <a:t>possibility </a:t>
            </a:r>
            <a:r>
              <a:rPr lang="en-US" b="1" dirty="0" smtClean="0">
                <a:solidFill>
                  <a:srgbClr val="69FFFF"/>
                </a:solidFill>
              </a:rPr>
              <a:t>of experiencing an object’s </a:t>
            </a:r>
            <a:r>
              <a:rPr lang="en-US" b="1" i="1" dirty="0" smtClean="0">
                <a:solidFill>
                  <a:srgbClr val="69FFFF"/>
                </a:solidFill>
              </a:rPr>
              <a:t>independence</a:t>
            </a:r>
            <a:r>
              <a:rPr lang="en-US" b="1" dirty="0" smtClean="0">
                <a:solidFill>
                  <a:srgbClr val="69FFFF"/>
                </a:solidFill>
              </a:rPr>
              <a:t> from our experience from </a:t>
            </a:r>
            <a:r>
              <a:rPr lang="en-US" b="1" i="1" dirty="0" smtClean="0">
                <a:solidFill>
                  <a:srgbClr val="69FFFF"/>
                </a:solidFill>
              </a:rPr>
              <a:t>within</a:t>
            </a:r>
            <a:r>
              <a:rPr lang="en-US" b="1" dirty="0" smtClean="0">
                <a:solidFill>
                  <a:srgbClr val="B7DEE8"/>
                </a:solidFill>
              </a:rPr>
              <a:t> </a:t>
            </a:r>
            <a:r>
              <a:rPr lang="en-US" b="1" dirty="0" smtClean="0"/>
              <a:t>a given experience</a:t>
            </a:r>
            <a:r>
              <a:rPr lang="en-US" dirty="0" smtClean="0"/>
              <a:t>?” (</a:t>
            </a:r>
            <a:r>
              <a:rPr lang="en-US" i="1" dirty="0" smtClean="0"/>
              <a:t>Possibilities of Perception</a:t>
            </a:r>
            <a:r>
              <a:rPr lang="en-US" dirty="0" smtClean="0"/>
              <a:t>, 2013,p.3)</a:t>
            </a:r>
          </a:p>
          <a:p>
            <a:endParaRPr lang="en-US" dirty="0" smtClean="0"/>
          </a:p>
          <a:p>
            <a:r>
              <a:rPr lang="en-US" dirty="0" smtClean="0"/>
              <a:t>An aspect of the “</a:t>
            </a:r>
            <a:r>
              <a:rPr lang="en-US" b="1" dirty="0" smtClean="0">
                <a:solidFill>
                  <a:schemeClr val="accent2"/>
                </a:solidFill>
              </a:rPr>
              <a:t>Problem of Transcendence</a:t>
            </a:r>
            <a:r>
              <a:rPr lang="en-US" dirty="0" smtClean="0"/>
              <a:t>.” </a:t>
            </a:r>
            <a:r>
              <a:rPr lang="en-US" dirty="0" err="1" smtClean="0"/>
              <a:t>Merleau-Ponty</a:t>
            </a:r>
            <a:r>
              <a:rPr lang="en-US" dirty="0" smtClean="0"/>
              <a:t> again: “We must rediscover the </a:t>
            </a:r>
            <a:r>
              <a:rPr lang="en-US" dirty="0" smtClean="0">
                <a:solidFill>
                  <a:srgbClr val="69FFFF"/>
                </a:solidFill>
              </a:rPr>
              <a:t>origin of the object at the very core of our experience</a:t>
            </a:r>
            <a:r>
              <a:rPr lang="en-US" dirty="0" smtClean="0"/>
              <a:t>, we must describe the appearance of being, and we must come to understand how, paradoxically, there is </a:t>
            </a:r>
            <a:r>
              <a:rPr lang="en-US" i="1" dirty="0" smtClean="0"/>
              <a:t>for-us</a:t>
            </a:r>
            <a:r>
              <a:rPr lang="en-US" dirty="0" smtClean="0"/>
              <a:t> an </a:t>
            </a:r>
            <a:r>
              <a:rPr lang="en-US" i="1" dirty="0" smtClean="0"/>
              <a:t>in-itself</a:t>
            </a:r>
            <a:r>
              <a:rPr lang="en-US" dirty="0" smtClean="0"/>
              <a:t>.” (</a:t>
            </a:r>
            <a:r>
              <a:rPr lang="en-US" dirty="0" err="1" smtClean="0"/>
              <a:t>p</a:t>
            </a:r>
            <a:r>
              <a:rPr lang="en-US" dirty="0" smtClean="0"/>
              <a:t>. 74)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[I] The “</a:t>
            </a:r>
            <a:r>
              <a:rPr lang="en-US" sz="2800" b="1" dirty="0" smtClean="0">
                <a:solidFill>
                  <a:srgbClr val="69FFFF"/>
                </a:solidFill>
              </a:rPr>
              <a:t>CONSTRAINED NOT CONFINED</a:t>
            </a:r>
            <a:r>
              <a:rPr lang="en-US" sz="2800" dirty="0" smtClean="0"/>
              <a:t>” Question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8120"/>
            <a:ext cx="8229600" cy="402804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600" dirty="0" smtClean="0"/>
              <a:t>How is it possible that our visual experience, inevitably </a:t>
            </a:r>
            <a:r>
              <a:rPr lang="en-US" sz="2600" dirty="0" smtClean="0">
                <a:solidFill>
                  <a:srgbClr val="69FFFF"/>
                </a:solidFill>
              </a:rPr>
              <a:t>limited by perspective, can provide us with something </a:t>
            </a:r>
            <a:r>
              <a:rPr lang="en-US" sz="2600" dirty="0" smtClean="0"/>
              <a:t>to think about and act upon, </a:t>
            </a:r>
            <a:r>
              <a:rPr lang="en-US" sz="2600" i="1" dirty="0" smtClean="0">
                <a:solidFill>
                  <a:srgbClr val="69FFFF"/>
                </a:solidFill>
              </a:rPr>
              <a:t>beyond </a:t>
            </a:r>
            <a:r>
              <a:rPr lang="en-US" sz="2600" dirty="0" smtClean="0">
                <a:solidFill>
                  <a:srgbClr val="69FFFF"/>
                </a:solidFill>
              </a:rPr>
              <a:t>that perspective</a:t>
            </a:r>
            <a:r>
              <a:rPr lang="en-US" sz="2600" dirty="0" smtClean="0"/>
              <a:t>?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    Begin with some rudimentary phenomenology of visual experience.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phenomenal visual </a:t>
            </a:r>
            <a:r>
              <a:rPr lang="en-US" i="1" dirty="0" smtClean="0"/>
              <a:t>depth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What appears to me </a:t>
            </a:r>
            <a:r>
              <a:rPr lang="en-US" i="1" dirty="0" smtClean="0"/>
              <a:t>looks</a:t>
            </a:r>
            <a:r>
              <a:rPr lang="en-US" dirty="0" smtClean="0"/>
              <a:t>, e.g., concave or convex as much as it looks circular or square.</a:t>
            </a:r>
          </a:p>
          <a:p>
            <a:endParaRPr lang="en-US" dirty="0" smtClean="0"/>
          </a:p>
          <a:p>
            <a:r>
              <a:rPr lang="en-US" dirty="0" smtClean="0"/>
              <a:t>Otherwise, how do we describe illusions of depth?—where something that actually is flat looks protuberant (traditional </a:t>
            </a:r>
            <a:r>
              <a:rPr lang="en-US" dirty="0" err="1" smtClean="0"/>
              <a:t>trompe</a:t>
            </a:r>
            <a:r>
              <a:rPr lang="en-US" dirty="0" smtClean="0"/>
              <a:t> </a:t>
            </a:r>
            <a:r>
              <a:rPr lang="en-US" dirty="0" err="1" smtClean="0"/>
              <a:t>l’oeil</a:t>
            </a:r>
            <a:r>
              <a:rPr lang="en-US" dirty="0" smtClean="0"/>
              <a:t>) or where something that is concave looks convex (the rotating mask illusion).</a:t>
            </a:r>
          </a:p>
          <a:p>
            <a:endParaRPr lang="en-US" dirty="0" smtClean="0"/>
          </a:p>
          <a:p>
            <a:r>
              <a:rPr lang="en-US" dirty="0" smtClean="0"/>
              <a:t>Without recognizing visual appearance of depth, how do we distinguish?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Changing appearances of stable shape (something appears to turn) from</a:t>
            </a:r>
          </a:p>
          <a:p>
            <a:pPr lvl="1"/>
            <a:r>
              <a:rPr lang="en-US" dirty="0" smtClean="0"/>
              <a:t>Appearances of change in shape (it appears to morph)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This also illustrates the existence of “phenomenal sensory constancy”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“Phenomenal </a:t>
            </a:r>
            <a:r>
              <a:rPr lang="en-US" dirty="0"/>
              <a:t>S</a:t>
            </a:r>
            <a:r>
              <a:rPr lang="en-US" dirty="0" smtClean="0"/>
              <a:t>ensory Constancy”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omething </a:t>
            </a:r>
            <a:r>
              <a:rPr lang="en-US" dirty="0"/>
              <a:t>looks to you some color, </a:t>
            </a:r>
            <a:r>
              <a:rPr lang="en-US" dirty="0" smtClean="0"/>
              <a:t>shape, place </a:t>
            </a:r>
            <a:r>
              <a:rPr lang="en-US" dirty="0"/>
              <a:t>or size.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P</a:t>
            </a:r>
            <a:r>
              <a:rPr lang="en-US" dirty="0" smtClean="0">
                <a:solidFill>
                  <a:srgbClr val="69FFFF"/>
                </a:solidFill>
              </a:rPr>
              <a:t>erspective changes when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FFFF"/>
                </a:solidFill>
              </a:rPr>
              <a:t>you </a:t>
            </a:r>
            <a:r>
              <a:rPr lang="en-US" dirty="0">
                <a:solidFill>
                  <a:srgbClr val="FFFFFF"/>
                </a:solidFill>
              </a:rPr>
              <a:t>shift </a:t>
            </a:r>
            <a:r>
              <a:rPr lang="en-US" dirty="0" smtClean="0"/>
              <a:t>attention </a:t>
            </a:r>
            <a:r>
              <a:rPr lang="en-US" dirty="0" smtClean="0">
                <a:solidFill>
                  <a:srgbClr val="FFFFFF"/>
                </a:solidFill>
              </a:rPr>
              <a:t>(</a:t>
            </a:r>
            <a:r>
              <a:rPr lang="en-US" dirty="0" smtClean="0"/>
              <a:t>through eye, head, body movement), or</a:t>
            </a:r>
            <a:r>
              <a:rPr lang="en-US" dirty="0" smtClean="0"/>
              <a:t> when the </a:t>
            </a:r>
            <a:r>
              <a:rPr lang="en-US" dirty="0"/>
              <a:t>lighting changes, or</a:t>
            </a:r>
            <a:r>
              <a:rPr lang="en-US" dirty="0" smtClean="0"/>
              <a:t> when </a:t>
            </a:r>
            <a:r>
              <a:rPr lang="en-US" i="1" dirty="0" smtClean="0">
                <a:solidFill>
                  <a:srgbClr val="69FFFF"/>
                </a:solidFill>
              </a:rPr>
              <a:t>what </a:t>
            </a:r>
            <a:r>
              <a:rPr lang="en-US" i="1" dirty="0">
                <a:solidFill>
                  <a:srgbClr val="69FFFF"/>
                </a:solidFill>
              </a:rPr>
              <a:t>is apparent </a:t>
            </a:r>
            <a:r>
              <a:rPr lang="en-US" dirty="0"/>
              <a:t>itself moves</a:t>
            </a:r>
            <a:r>
              <a:rPr lang="en-US" dirty="0" smtClean="0"/>
              <a:t>— and then, </a:t>
            </a:r>
            <a:r>
              <a:rPr lang="en-US" b="1" dirty="0" smtClean="0">
                <a:solidFill>
                  <a:srgbClr val="69FFFF"/>
                </a:solidFill>
              </a:rPr>
              <a:t>the </a:t>
            </a:r>
            <a:r>
              <a:rPr lang="en-US" b="1" i="1" dirty="0">
                <a:solidFill>
                  <a:srgbClr val="69FFFF"/>
                </a:solidFill>
              </a:rPr>
              <a:t>way</a:t>
            </a:r>
            <a:r>
              <a:rPr lang="en-US" b="1" dirty="0">
                <a:solidFill>
                  <a:srgbClr val="69FFFF"/>
                </a:solidFill>
              </a:rPr>
              <a:t> its shape,</a:t>
            </a:r>
            <a:r>
              <a:rPr lang="en-US" b="1" dirty="0" smtClean="0">
                <a:solidFill>
                  <a:srgbClr val="69FFFF"/>
                </a:solidFill>
              </a:rPr>
              <a:t> location, color </a:t>
            </a:r>
            <a:r>
              <a:rPr lang="en-US" b="1" dirty="0">
                <a:solidFill>
                  <a:srgbClr val="69FFFF"/>
                </a:solidFill>
              </a:rPr>
              <a:t>or size looks to you </a:t>
            </a:r>
            <a:r>
              <a:rPr lang="en-US" b="1" dirty="0" smtClean="0">
                <a:solidFill>
                  <a:srgbClr val="69FFFF"/>
                </a:solidFill>
              </a:rPr>
              <a:t>changes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Still </a:t>
            </a:r>
            <a:r>
              <a:rPr lang="en-US" b="1" i="1" dirty="0" smtClean="0">
                <a:solidFill>
                  <a:srgbClr val="69FFFF"/>
                </a:solidFill>
              </a:rPr>
              <a:t>it</a:t>
            </a:r>
            <a:r>
              <a:rPr lang="en-US" b="1" dirty="0" smtClean="0">
                <a:solidFill>
                  <a:srgbClr val="69FFFF"/>
                </a:solidFill>
              </a:rPr>
              <a:t> </a:t>
            </a:r>
            <a:r>
              <a:rPr lang="en-US" b="1" dirty="0" smtClean="0">
                <a:solidFill>
                  <a:srgbClr val="69FFFF"/>
                </a:solidFill>
              </a:rPr>
              <a:t>appears the same shape, location, </a:t>
            </a:r>
            <a:r>
              <a:rPr lang="en-US" b="1" dirty="0">
                <a:solidFill>
                  <a:srgbClr val="69FFFF"/>
                </a:solidFill>
              </a:rPr>
              <a:t>color, or </a:t>
            </a:r>
            <a:r>
              <a:rPr lang="en-US" b="1" dirty="0" smtClean="0">
                <a:solidFill>
                  <a:srgbClr val="69FFFF"/>
                </a:solidFill>
              </a:rPr>
              <a:t>size throughout.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Look </a:t>
            </a:r>
            <a:r>
              <a:rPr lang="en-US" dirty="0"/>
              <a:t>at a printed word, then just to its side, then back at </a:t>
            </a:r>
            <a:r>
              <a:rPr lang="en-US" dirty="0" smtClean="0"/>
              <a:t>it. The </a:t>
            </a:r>
            <a:r>
              <a:rPr lang="en-US" dirty="0"/>
              <a:t>way its shape appears to you alters, but it does not appear to </a:t>
            </a:r>
            <a:r>
              <a:rPr lang="en-US" i="1" dirty="0" smtClean="0"/>
              <a:t>change shape</a:t>
            </a:r>
            <a:r>
              <a:rPr lang="en-US" dirty="0" smtClean="0"/>
              <a:t>, </a:t>
            </a:r>
            <a:r>
              <a:rPr lang="en-US" dirty="0"/>
              <a:t>but to stay the same shape.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As </a:t>
            </a:r>
            <a:r>
              <a:rPr lang="en-US" dirty="0"/>
              <a:t>the rim of the cup is tilted towards you, the way the shape of its rim looks to you </a:t>
            </a:r>
            <a:r>
              <a:rPr lang="en-US" dirty="0" smtClean="0"/>
              <a:t>changes. However, it </a:t>
            </a:r>
            <a:r>
              <a:rPr lang="en-US" dirty="0"/>
              <a:t>does not appear to </a:t>
            </a:r>
            <a:r>
              <a:rPr lang="en-US" i="1" dirty="0"/>
              <a:t>morph</a:t>
            </a:r>
            <a:r>
              <a:rPr lang="en-US" dirty="0"/>
              <a:t>, but to retain its shape throughout. 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the larger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program for a philosophy of consciousness.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Nonreductionist</a:t>
            </a:r>
            <a:r>
              <a:rPr lang="en-US" dirty="0" smtClean="0"/>
              <a:t>: centered neither on defending nor on criticizing attempts to reductively explain consciousness in terms that don’t presuppose it.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Rather: bracketing such theories,</a:t>
            </a:r>
            <a:r>
              <a:rPr lang="en-US" dirty="0" smtClean="0"/>
              <a:t> examine the </a:t>
            </a:r>
            <a:r>
              <a:rPr lang="en-US" dirty="0" smtClean="0"/>
              <a:t>place of consciousness in our knowledge, understanding, values and agency.</a:t>
            </a:r>
          </a:p>
          <a:p>
            <a:endParaRPr lang="en-US" dirty="0" smtClean="0"/>
          </a:p>
          <a:p>
            <a:r>
              <a:rPr lang="en-US" dirty="0" smtClean="0"/>
              <a:t>An aspect of this:</a:t>
            </a:r>
            <a:r>
              <a:rPr lang="en-US" dirty="0" smtClean="0"/>
              <a:t> </a:t>
            </a:r>
            <a:r>
              <a:rPr lang="en-US" dirty="0" err="1" smtClean="0"/>
              <a:t>normativity</a:t>
            </a:r>
            <a:r>
              <a:rPr lang="en-US" dirty="0" smtClean="0"/>
              <a:t> </a:t>
            </a:r>
            <a:r>
              <a:rPr lang="en-US" dirty="0" smtClean="0"/>
              <a:t>and</a:t>
            </a:r>
            <a:r>
              <a:rPr lang="en-US" dirty="0" smtClean="0"/>
              <a:t> sensory experience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5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Objects of constancy?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5368"/>
            <a:ext cx="8229600" cy="536345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Are there, in fact, commonly entities that appear to you unchangingly located, shaped, sized, in depth while the way they look to you located, shaped, sized alters with perspective?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are, unless either: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arenBoth"/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rgbClr val="69FFFF"/>
                </a:solidFill>
              </a:rPr>
              <a:t>Phenomenal Flatness</a:t>
            </a:r>
            <a:r>
              <a:rPr lang="en-US" dirty="0" smtClean="0"/>
              <a:t>”: you experience visual appearances, but none are visual appearances of shape/size/location constancy in depth, or else </a:t>
            </a:r>
          </a:p>
          <a:p>
            <a:pPr marL="514350" indent="-514350">
              <a:buAutoNum type="alphaLcParenBoth"/>
            </a:pPr>
            <a:endParaRPr lang="en-US" dirty="0" smtClean="0"/>
          </a:p>
          <a:p>
            <a:pPr marL="514350" indent="-514350">
              <a:buAutoNum type="alphaLcParenBoth"/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rgbClr val="69FFFF"/>
                </a:solidFill>
              </a:rPr>
              <a:t>Phenomenal Estrangement</a:t>
            </a:r>
            <a:r>
              <a:rPr lang="en-US" dirty="0" smtClean="0"/>
              <a:t>”: you experience such </a:t>
            </a:r>
            <a:r>
              <a:rPr lang="en-US" dirty="0" err="1" smtClean="0"/>
              <a:t>perspectivally</a:t>
            </a:r>
            <a:r>
              <a:rPr lang="en-US" dirty="0" smtClean="0"/>
              <a:t> shifting appearances of shape/size/location constancy in depth , but there is, in reality, nothing of which they are appearances. 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Hume’s philosophy of perception seems to imply (a). Skeptical demon scenarios are likely construed so as to imply (</a:t>
            </a:r>
            <a:r>
              <a:rPr lang="en-US" dirty="0" err="1" smtClean="0"/>
              <a:t>b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the previous phenomenology of visual experience is </a:t>
            </a:r>
            <a:r>
              <a:rPr lang="en-US" dirty="0" smtClean="0"/>
              <a:t>correct, </a:t>
            </a:r>
            <a:r>
              <a:rPr lang="en-US" dirty="0" smtClean="0"/>
              <a:t>(a) is false. And for present purposes, we will simply assume (</a:t>
            </a:r>
            <a:r>
              <a:rPr lang="en-US" dirty="0" err="1" smtClean="0"/>
              <a:t>b</a:t>
            </a:r>
            <a:r>
              <a:rPr lang="en-US" dirty="0" smtClean="0"/>
              <a:t>) is false, and we don’t live in demon world.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5960"/>
          </a:xfrm>
        </p:spPr>
        <p:txBody>
          <a:bodyPr>
            <a:noAutofit/>
          </a:bodyPr>
          <a:lstStyle/>
          <a:p>
            <a:r>
              <a:rPr lang="en-US" sz="2900" dirty="0" smtClean="0"/>
              <a:t>So, an answer to (I):</a:t>
            </a:r>
            <a:r>
              <a:rPr lang="en-US" sz="2900" dirty="0" smtClean="0"/>
              <a:t> “</a:t>
            </a:r>
            <a:r>
              <a:rPr lang="en-US" sz="2900" dirty="0" smtClean="0"/>
              <a:t>Constrained, not Confined?”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2718"/>
            <a:ext cx="8229600" cy="560664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Question (I) how is it possible that our visual experience, inevitably limited by perspective, can provide us with something beyond those limits to think about and act upon?</a:t>
            </a:r>
          </a:p>
          <a:p>
            <a:endParaRPr lang="en-US" dirty="0" smtClean="0"/>
          </a:p>
          <a:p>
            <a:r>
              <a:rPr lang="en-US" dirty="0" smtClean="0"/>
              <a:t>Answer: if the previous phenomenology of sensory constancy is correct, we experience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appearances whose subjective character varies with perspective</a:t>
            </a:r>
            <a:r>
              <a:rPr lang="en-US" dirty="0" smtClean="0"/>
              <a:t>, which are appearances of </a:t>
            </a:r>
            <a:r>
              <a:rPr lang="en-US" b="1" dirty="0" smtClean="0"/>
              <a:t>something’s spatial location, shape, and size—such that its being as it appears: </a:t>
            </a:r>
          </a:p>
          <a:p>
            <a:endParaRPr lang="en-US" b="1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US" sz="3455" b="1" dirty="0" smtClean="0">
                <a:solidFill>
                  <a:srgbClr val="0FFFFF"/>
                </a:solidFill>
              </a:rPr>
              <a:t>does </a:t>
            </a:r>
            <a:r>
              <a:rPr lang="en-US" sz="3455" b="1" i="1" dirty="0" smtClean="0">
                <a:solidFill>
                  <a:srgbClr val="0FFFFF"/>
                </a:solidFill>
              </a:rPr>
              <a:t>not </a:t>
            </a:r>
            <a:r>
              <a:rPr lang="en-US" sz="3455" b="1" dirty="0" smtClean="0">
                <a:solidFill>
                  <a:srgbClr val="0FFFFF"/>
                </a:solidFill>
              </a:rPr>
              <a:t>vary with experiential perspective, and </a:t>
            </a:r>
          </a:p>
          <a:p>
            <a:pPr lvl="1"/>
            <a:r>
              <a:rPr lang="en-US" sz="3455" b="1" dirty="0" smtClean="0">
                <a:solidFill>
                  <a:srgbClr val="0FFFFF"/>
                </a:solidFill>
              </a:rPr>
              <a:t>implies it has surfaces </a:t>
            </a:r>
            <a:r>
              <a:rPr lang="en-US" sz="3455" b="1" i="1" dirty="0" smtClean="0">
                <a:solidFill>
                  <a:srgbClr val="0FFFFF"/>
                </a:solidFill>
              </a:rPr>
              <a:t>not apparent </a:t>
            </a:r>
            <a:r>
              <a:rPr lang="en-US" sz="3455" b="1" dirty="0" smtClean="0">
                <a:solidFill>
                  <a:srgbClr val="0FFFFF"/>
                </a:solidFill>
              </a:rPr>
              <a:t>to us</a:t>
            </a:r>
            <a:r>
              <a:rPr lang="en-US" sz="3455" dirty="0" smtClean="0">
                <a:solidFill>
                  <a:srgbClr val="0FFFFF"/>
                </a:solidFill>
              </a:rPr>
              <a:t>. </a:t>
            </a:r>
          </a:p>
          <a:p>
            <a:endParaRPr lang="en-US" dirty="0" smtClean="0"/>
          </a:p>
          <a:p>
            <a:r>
              <a:rPr lang="en-US" dirty="0" smtClean="0"/>
              <a:t>It follows that the (</a:t>
            </a:r>
            <a:r>
              <a:rPr lang="en-US" dirty="0" err="1" smtClean="0"/>
              <a:t>perspectivally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FFFFF"/>
                </a:solidFill>
              </a:rPr>
              <a:t>limited</a:t>
            </a:r>
            <a:r>
              <a:rPr lang="en-US" dirty="0" smtClean="0"/>
              <a:t>) subjective character of visual appearance makes the (perspective-</a:t>
            </a:r>
            <a:r>
              <a:rPr lang="en-US" i="1" dirty="0" smtClean="0">
                <a:solidFill>
                  <a:srgbClr val="0FFFFF"/>
                </a:solidFill>
              </a:rPr>
              <a:t>transcending</a:t>
            </a:r>
            <a:r>
              <a:rPr lang="en-US" dirty="0" smtClean="0"/>
              <a:t>) spatial character of objects apparent to us, and so makes</a:t>
            </a:r>
            <a:r>
              <a:rPr lang="en-US" dirty="0" smtClean="0"/>
              <a:t> </a:t>
            </a:r>
            <a:r>
              <a:rPr lang="en-US" dirty="0" smtClean="0"/>
              <a:t>experience-transcending objects </a:t>
            </a:r>
            <a:r>
              <a:rPr lang="en-US" dirty="0" smtClean="0"/>
              <a:t>available </a:t>
            </a:r>
            <a:r>
              <a:rPr lang="en-US" dirty="0" smtClean="0"/>
              <a:t>for us to think about and act on.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33049"/>
          </a:xfrm>
        </p:spPr>
        <p:txBody>
          <a:bodyPr>
            <a:noAutofit/>
          </a:bodyPr>
          <a:lstStyle/>
          <a:p>
            <a:r>
              <a:rPr lang="en-US" sz="3800" dirty="0" smtClean="0"/>
              <a:t>So, an answer to (I):</a:t>
            </a:r>
            <a:r>
              <a:rPr lang="en-US" sz="3800" dirty="0" smtClean="0"/>
              <a:t> </a:t>
            </a:r>
            <a:br>
              <a:rPr lang="en-US" sz="3800" dirty="0" smtClean="0"/>
            </a:br>
            <a:r>
              <a:rPr lang="en-US" sz="3800" dirty="0" smtClean="0"/>
              <a:t>“</a:t>
            </a:r>
            <a:r>
              <a:rPr lang="en-US" sz="3800" dirty="0" smtClean="0"/>
              <a:t>Constrained, not Confined?”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7556"/>
            <a:ext cx="8229600" cy="447180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In </a:t>
            </a:r>
            <a:r>
              <a:rPr lang="en-US" dirty="0" smtClean="0"/>
              <a:t>short, the subjective character of visual </a:t>
            </a:r>
            <a:r>
              <a:rPr lang="en-US" dirty="0" smtClean="0"/>
              <a:t>experience, limited by perspective, </a:t>
            </a:r>
            <a:r>
              <a:rPr lang="en-US" dirty="0" smtClean="0"/>
              <a:t>does </a:t>
            </a:r>
            <a:r>
              <a:rPr lang="en-US" dirty="0" smtClean="0"/>
              <a:t>not leave vision </a:t>
            </a:r>
            <a:r>
              <a:rPr lang="en-US" dirty="0" smtClean="0"/>
              <a:t>“</a:t>
            </a:r>
            <a:r>
              <a:rPr lang="en-US" dirty="0" smtClean="0"/>
              <a:t>locked up” </a:t>
            </a:r>
            <a:r>
              <a:rPr lang="en-US" dirty="0" smtClean="0"/>
              <a:t>in</a:t>
            </a:r>
            <a:r>
              <a:rPr lang="en-US" dirty="0" smtClean="0"/>
              <a:t> it, </a:t>
            </a:r>
            <a:r>
              <a:rPr lang="en-US" dirty="0" smtClean="0"/>
              <a:t>because</a:t>
            </a:r>
            <a:r>
              <a:rPr lang="en-US" dirty="0" smtClean="0"/>
              <a:t> this </a:t>
            </a:r>
            <a:r>
              <a:rPr lang="en-US" dirty="0" smtClean="0"/>
              <a:t>same </a:t>
            </a:r>
            <a:r>
              <a:rPr lang="en-US" dirty="0" smtClean="0"/>
              <a:t>character exhibits phenomenal </a:t>
            </a:r>
            <a:r>
              <a:rPr lang="en-US" dirty="0" smtClean="0"/>
              <a:t>spatial sensory constancy.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08678"/>
          </a:xfrm>
        </p:spPr>
        <p:txBody>
          <a:bodyPr>
            <a:noAutofit/>
          </a:bodyPr>
          <a:lstStyle/>
          <a:p>
            <a:r>
              <a:rPr lang="en-US" sz="3600" dirty="0" smtClean="0"/>
              <a:t>This description of being experientially </a:t>
            </a:r>
            <a:br>
              <a:rPr lang="en-US" sz="3600" dirty="0" smtClean="0"/>
            </a:br>
            <a:r>
              <a:rPr lang="en-US" sz="3600" dirty="0" smtClean="0"/>
              <a:t>“constrained not confined” avoids pitfalls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862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69FFFF"/>
                </a:solidFill>
              </a:rPr>
              <a:t>Doesn’t</a:t>
            </a:r>
            <a:r>
              <a:rPr lang="en-US" dirty="0" smtClean="0">
                <a:solidFill>
                  <a:srgbClr val="69FFFF"/>
                </a:solidFill>
              </a:rPr>
              <a:t> remain stuck in merely </a:t>
            </a:r>
            <a:r>
              <a:rPr lang="en-US" dirty="0" smtClean="0">
                <a:solidFill>
                  <a:srgbClr val="69FFFF"/>
                </a:solidFill>
              </a:rPr>
              <a:t>paradoxical formulations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Compare </a:t>
            </a:r>
            <a:r>
              <a:rPr lang="en-US" dirty="0" smtClean="0"/>
              <a:t>Alva </a:t>
            </a:r>
            <a:r>
              <a:rPr lang="en-US" dirty="0" err="1" smtClean="0"/>
              <a:t>Noë’s</a:t>
            </a:r>
            <a:r>
              <a:rPr lang="en-US" dirty="0" smtClean="0"/>
              <a:t> descriptions </a:t>
            </a:r>
            <a:r>
              <a:rPr lang="en-US" dirty="0" smtClean="0"/>
              <a:t>(from </a:t>
            </a:r>
            <a:r>
              <a:rPr lang="en-US" i="1" dirty="0" smtClean="0"/>
              <a:t>Action in </a:t>
            </a:r>
            <a:r>
              <a:rPr lang="en-US" i="1" dirty="0" smtClean="0"/>
              <a:t>Perception)</a:t>
            </a:r>
            <a:r>
              <a:rPr lang="en-US" dirty="0" smtClean="0"/>
              <a:t>: </a:t>
            </a:r>
            <a:r>
              <a:rPr lang="en-US" dirty="0" smtClean="0"/>
              <a:t>“You experience as perceptually </a:t>
            </a:r>
            <a:r>
              <a:rPr lang="en-US" dirty="0" smtClean="0">
                <a:solidFill>
                  <a:srgbClr val="69FFFF"/>
                </a:solidFill>
              </a:rPr>
              <a:t>present </a:t>
            </a:r>
            <a:r>
              <a:rPr lang="en-US" dirty="0" smtClean="0"/>
              <a:t>something which is, in fact, </a:t>
            </a:r>
            <a:r>
              <a:rPr lang="en-US" dirty="0" smtClean="0">
                <a:solidFill>
                  <a:schemeClr val="accent2"/>
                </a:solidFill>
              </a:rPr>
              <a:t>hidden </a:t>
            </a:r>
            <a:r>
              <a:rPr lang="en-US" dirty="0" smtClean="0"/>
              <a:t>from view.” Features of scenes or objects “are </a:t>
            </a:r>
            <a:r>
              <a:rPr lang="en-US" dirty="0" smtClean="0">
                <a:solidFill>
                  <a:srgbClr val="69FFFF"/>
                </a:solidFill>
              </a:rPr>
              <a:t>perceived without being really perceived</a:t>
            </a:r>
            <a:r>
              <a:rPr lang="en-US" dirty="0" smtClean="0"/>
              <a:t>.” “…one experiences the presence of that which one perceives to be out of view.”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69FFFF"/>
                </a:solidFill>
              </a:rPr>
              <a:t>Avoids problems of appealing to 2d </a:t>
            </a:r>
            <a:r>
              <a:rPr lang="en-US" dirty="0" err="1" smtClean="0">
                <a:solidFill>
                  <a:srgbClr val="69FFFF"/>
                </a:solidFill>
              </a:rPr>
              <a:t>perspectival</a:t>
            </a:r>
            <a:r>
              <a:rPr lang="en-US" dirty="0" smtClean="0">
                <a:solidFill>
                  <a:srgbClr val="69FFFF"/>
                </a:solidFill>
              </a:rPr>
              <a:t> projections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smtClean="0"/>
              <a:t>for “constraint”) and principles that generate 3d information from them (for “unconfined”).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2700" dirty="0" smtClean="0"/>
              <a:t>Problems with 2d </a:t>
            </a:r>
            <a:r>
              <a:rPr lang="en-US" sz="2700" dirty="0" err="1" smtClean="0"/>
              <a:t>perspectival</a:t>
            </a:r>
            <a:r>
              <a:rPr lang="en-US" sz="2700" dirty="0" smtClean="0"/>
              <a:t> projections (for “constraint”) and extraction of 3d information (for “unconfined”).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862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That approach either: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arenBoth"/>
            </a:pPr>
            <a:r>
              <a:rPr lang="en-US" dirty="0" smtClean="0"/>
              <a:t>puts the 2d projections </a:t>
            </a:r>
            <a:r>
              <a:rPr lang="en-US" i="1" dirty="0" smtClean="0"/>
              <a:t>in experience </a:t>
            </a:r>
            <a:r>
              <a:rPr lang="en-US" dirty="0" smtClean="0"/>
              <a:t>(J. Church, A. </a:t>
            </a:r>
            <a:r>
              <a:rPr lang="en-US" dirty="0" err="1" smtClean="0"/>
              <a:t>Noë</a:t>
            </a:r>
            <a:r>
              <a:rPr lang="en-US" dirty="0" smtClean="0"/>
              <a:t>) or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 makes them unconscious  visual representations of “situation-dependent” properties (S. </a:t>
            </a:r>
            <a:r>
              <a:rPr lang="en-US" dirty="0" err="1" smtClean="0"/>
              <a:t>Schellenberg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Route (a) either: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marL="971550" lvl="1" indent="-571500">
              <a:buAutoNum type="romanLcParenBoth"/>
            </a:pPr>
            <a:r>
              <a:rPr lang="en-US" dirty="0" smtClean="0"/>
              <a:t>yields a (</a:t>
            </a:r>
            <a:r>
              <a:rPr lang="en-US" dirty="0" err="1" smtClean="0"/>
              <a:t>phenomenologically</a:t>
            </a:r>
            <a:r>
              <a:rPr lang="en-US" dirty="0" smtClean="0"/>
              <a:t> wrong) “flat” conception of experience; or </a:t>
            </a:r>
            <a:endParaRPr lang="en-US" dirty="0" smtClean="0"/>
          </a:p>
          <a:p>
            <a:pPr marL="971550" lvl="1" indent="-571500">
              <a:buAutoNum type="romanLcParenBoth"/>
            </a:pPr>
            <a:r>
              <a:rPr lang="en-US" dirty="0" smtClean="0"/>
              <a:t>Mixes flatness </a:t>
            </a:r>
            <a:r>
              <a:rPr lang="en-US" dirty="0" smtClean="0"/>
              <a:t>with depth, in a way that gives flat imaginings of</a:t>
            </a:r>
            <a:r>
              <a:rPr lang="en-US" dirty="0" smtClean="0"/>
              <a:t> the </a:t>
            </a:r>
            <a:r>
              <a:rPr lang="en-US" dirty="0" smtClean="0"/>
              <a:t>hidden sides of </a:t>
            </a:r>
            <a:r>
              <a:rPr lang="en-US" dirty="0" smtClean="0"/>
              <a:t>apparent </a:t>
            </a:r>
            <a:r>
              <a:rPr lang="en-US" dirty="0" smtClean="0"/>
              <a:t>bulgy </a:t>
            </a:r>
            <a:r>
              <a:rPr lang="en-US" dirty="0" smtClean="0"/>
              <a:t>objects no </a:t>
            </a:r>
            <a:r>
              <a:rPr lang="en-US" dirty="0" smtClean="0"/>
              <a:t>work to do,  or produces incoherent (“flat-and-bulgy”) representations that render the accuracy of spatial experience unfathomable.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Route (</a:t>
            </a:r>
            <a:r>
              <a:rPr lang="en-US" dirty="0" err="1" smtClean="0"/>
              <a:t>b</a:t>
            </a:r>
            <a:r>
              <a:rPr lang="en-US" dirty="0" smtClean="0"/>
              <a:t>) loses touch with the fact that the </a:t>
            </a:r>
            <a:r>
              <a:rPr lang="en-US" dirty="0" err="1" smtClean="0"/>
              <a:t>perspectival</a:t>
            </a:r>
            <a:r>
              <a:rPr lang="en-US" dirty="0" smtClean="0"/>
              <a:t> constraint is </a:t>
            </a:r>
            <a:r>
              <a:rPr lang="en-US" i="1" dirty="0" smtClean="0"/>
              <a:t>experiential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21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But how do we do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08"/>
            <a:ext cx="8229600" cy="5322929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Granted</a:t>
            </a:r>
            <a:r>
              <a:rPr lang="en-US" dirty="0" smtClean="0"/>
              <a:t> this </a:t>
            </a:r>
            <a:r>
              <a:rPr lang="en-US" dirty="0" smtClean="0"/>
              <a:t>is a coherent description of experience that entails we are “constrained not </a:t>
            </a:r>
            <a:r>
              <a:rPr lang="en-US" dirty="0" smtClean="0"/>
              <a:t>confined.” To </a:t>
            </a:r>
            <a:r>
              <a:rPr lang="en-US" dirty="0" smtClean="0"/>
              <a:t>that extent it answers at least part of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69FFFF"/>
                </a:solidFill>
              </a:rPr>
              <a:t>how possible</a:t>
            </a:r>
            <a:r>
              <a:rPr lang="en-US" dirty="0" smtClean="0"/>
              <a:t>?</a:t>
            </a:r>
            <a:r>
              <a:rPr lang="en-US" dirty="0" smtClean="0"/>
              <a:t>” question. </a:t>
            </a:r>
          </a:p>
          <a:p>
            <a:endParaRPr lang="en-US" dirty="0" smtClean="0"/>
          </a:p>
          <a:p>
            <a:r>
              <a:rPr lang="en-US" dirty="0" smtClean="0"/>
              <a:t>But :  </a:t>
            </a:r>
            <a:r>
              <a:rPr lang="en-US" dirty="0" smtClean="0">
                <a:solidFill>
                  <a:srgbClr val="69FFFF"/>
                </a:solidFill>
              </a:rPr>
              <a:t>what kind of </a:t>
            </a:r>
            <a:r>
              <a:rPr lang="en-US" i="1" dirty="0" smtClean="0">
                <a:solidFill>
                  <a:srgbClr val="69FFFF"/>
                </a:solidFill>
              </a:rPr>
              <a:t>activity </a:t>
            </a:r>
            <a:r>
              <a:rPr lang="en-US" dirty="0" smtClean="0"/>
              <a:t>enables us to make things’ location, shape, size more apparent to ourselves in accordance with the phenomenology of visual constancy? </a:t>
            </a:r>
          </a:p>
          <a:p>
            <a:endParaRPr lang="en-US" dirty="0" smtClean="0"/>
          </a:p>
          <a:p>
            <a:r>
              <a:rPr lang="en-US" dirty="0" smtClean="0"/>
              <a:t>Without getting into “genetic psychology,” </a:t>
            </a:r>
            <a:r>
              <a:rPr lang="en-US" dirty="0" smtClean="0">
                <a:solidFill>
                  <a:srgbClr val="FFFFFF"/>
                </a:solidFill>
              </a:rPr>
              <a:t>we might say: 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      </a:t>
            </a:r>
            <a:r>
              <a:rPr lang="en-US" dirty="0" smtClean="0">
                <a:solidFill>
                  <a:srgbClr val="69FFFF"/>
                </a:solidFill>
              </a:rPr>
              <a:t>a </a:t>
            </a:r>
            <a:r>
              <a:rPr lang="en-US" dirty="0" smtClean="0">
                <a:solidFill>
                  <a:srgbClr val="69FFFF"/>
                </a:solidFill>
              </a:rPr>
              <a:t>capacity for </a:t>
            </a:r>
            <a:r>
              <a:rPr lang="en-US" dirty="0" err="1" smtClean="0">
                <a:solidFill>
                  <a:srgbClr val="69FFFF"/>
                </a:solidFill>
              </a:rPr>
              <a:t>sensorimotor</a:t>
            </a:r>
            <a:r>
              <a:rPr lang="en-US" dirty="0" smtClean="0">
                <a:solidFill>
                  <a:srgbClr val="69FFFF"/>
                </a:solidFill>
              </a:rPr>
              <a:t> activity</a:t>
            </a:r>
            <a:r>
              <a:rPr lang="en-US" dirty="0" smtClean="0"/>
              <a:t>—involved in </a:t>
            </a:r>
            <a:r>
              <a:rPr lang="en-US" i="1" dirty="0" smtClean="0"/>
              <a:t>looking at </a:t>
            </a:r>
            <a:r>
              <a:rPr lang="en-US" dirty="0" smtClean="0"/>
              <a:t>things. Moving in such a way that our brains can generate the constancies we experience.</a:t>
            </a:r>
          </a:p>
          <a:p>
            <a:endParaRPr lang="en-US" dirty="0" smtClean="0"/>
          </a:p>
          <a:p>
            <a:r>
              <a:rPr lang="en-US" dirty="0" smtClean="0"/>
              <a:t>Will you say: “all that’s needed for this experience happens entirely in the brain. No need for any actual movement, engagement with objects?”</a:t>
            </a:r>
          </a:p>
          <a:p>
            <a:endParaRPr lang="en-US" dirty="0" smtClean="0"/>
          </a:p>
          <a:p>
            <a:r>
              <a:rPr lang="en-US" dirty="0" smtClean="0"/>
              <a:t>At best a bold speculation. For current purposes it’s enough to focus on how we normally actually</a:t>
            </a:r>
            <a:r>
              <a:rPr lang="en-US" dirty="0" smtClean="0"/>
              <a:t> make </a:t>
            </a:r>
            <a:r>
              <a:rPr lang="en-US" dirty="0" smtClean="0"/>
              <a:t>things visually apparent, as far as we can tell. And that is: by moving in ways that generate experiences of visual constancy.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First steps to </a:t>
            </a:r>
            <a:r>
              <a:rPr lang="en-US" sz="3200" dirty="0" smtClean="0"/>
              <a:t>avoid </a:t>
            </a:r>
            <a:r>
              <a:rPr lang="en-US" sz="3200" dirty="0" smtClean="0"/>
              <a:t>both “under-minding” and “over-intellectualizing”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707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714" b="1" dirty="0" smtClean="0">
                <a:solidFill>
                  <a:srgbClr val="0FFFFF"/>
                </a:solidFill>
              </a:rPr>
              <a:t>We are not with Davidson: sense experience is not “mere sensation” 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Rather: it constitutes appearances of objects that “go beyond” the experience of them, and </a:t>
            </a:r>
            <a:r>
              <a:rPr lang="en-US" dirty="0" smtClean="0"/>
              <a:t>enables </a:t>
            </a:r>
            <a:r>
              <a:rPr lang="en-US" dirty="0" smtClean="0"/>
              <a:t>us to think about and act upon things in our surroundings—</a:t>
            </a:r>
            <a:r>
              <a:rPr lang="en-US" dirty="0" smtClean="0">
                <a:solidFill>
                  <a:srgbClr val="0FFFFF"/>
                </a:solidFill>
              </a:rPr>
              <a:t>sense experience (not just judgment) thus has a kind of “</a:t>
            </a:r>
            <a:r>
              <a:rPr lang="en-US" dirty="0" err="1" smtClean="0">
                <a:solidFill>
                  <a:srgbClr val="0FFFFF"/>
                </a:solidFill>
              </a:rPr>
              <a:t>objectual</a:t>
            </a:r>
            <a:r>
              <a:rPr lang="en-US" dirty="0" smtClean="0">
                <a:solidFill>
                  <a:srgbClr val="0FFFFF"/>
                </a:solidFill>
              </a:rPr>
              <a:t> reference” or “intentionality” of its own. </a:t>
            </a:r>
          </a:p>
          <a:p>
            <a:endParaRPr lang="en-US" dirty="0" smtClean="0"/>
          </a:p>
          <a:p>
            <a:r>
              <a:rPr lang="en-US" sz="3571" b="1" dirty="0" smtClean="0">
                <a:solidFill>
                  <a:srgbClr val="0FFFFF"/>
                </a:solidFill>
              </a:rPr>
              <a:t>We are not with </a:t>
            </a:r>
            <a:r>
              <a:rPr lang="en-US" sz="3571" b="1" i="1" dirty="0" err="1" smtClean="0">
                <a:solidFill>
                  <a:srgbClr val="0FFFFF"/>
                </a:solidFill>
              </a:rPr>
              <a:t>Mind&amp;World</a:t>
            </a:r>
            <a:r>
              <a:rPr lang="en-US" sz="3571" b="1" i="1" dirty="0" smtClean="0">
                <a:solidFill>
                  <a:srgbClr val="0FFFFF"/>
                </a:solidFill>
              </a:rPr>
              <a:t> </a:t>
            </a:r>
            <a:r>
              <a:rPr lang="en-US" sz="3571" b="1" dirty="0" smtClean="0">
                <a:solidFill>
                  <a:srgbClr val="0FFFFF"/>
                </a:solidFill>
              </a:rPr>
              <a:t>McDowell: 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sensorimotor</a:t>
            </a:r>
            <a:r>
              <a:rPr lang="en-US" dirty="0" smtClean="0"/>
              <a:t> activity can plausibly make spatial objects available to us without</a:t>
            </a:r>
            <a:r>
              <a:rPr lang="en-US" dirty="0" smtClean="0">
                <a:solidFill>
                  <a:srgbClr val="B7DEE8"/>
                </a:solidFill>
              </a:rPr>
              <a:t> </a:t>
            </a:r>
            <a:r>
              <a:rPr lang="en-US" dirty="0" smtClean="0">
                <a:solidFill>
                  <a:srgbClr val="0FFFFF"/>
                </a:solidFill>
              </a:rPr>
              <a:t>anything like critical self-reflection. </a:t>
            </a:r>
          </a:p>
          <a:p>
            <a:endParaRPr lang="en-US" dirty="0" smtClean="0">
              <a:solidFill>
                <a:srgbClr val="B7DEE8"/>
              </a:solidFill>
            </a:endParaRPr>
          </a:p>
          <a:p>
            <a:pPr>
              <a:buNone/>
            </a:pPr>
            <a:r>
              <a:rPr lang="en-US" dirty="0" smtClean="0"/>
              <a:t>Still, just how does </a:t>
            </a:r>
            <a:r>
              <a:rPr lang="en-US" i="1" dirty="0" err="1" smtClean="0">
                <a:solidFill>
                  <a:srgbClr val="69FFFF"/>
                </a:solidFill>
              </a:rPr>
              <a:t>normativity</a:t>
            </a:r>
            <a:r>
              <a:rPr lang="en-US" i="1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enter the picture?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question (II): </a:t>
            </a:r>
            <a:br>
              <a:rPr lang="en-US" dirty="0" smtClean="0"/>
            </a:br>
            <a:r>
              <a:rPr lang="en-US" dirty="0" smtClean="0"/>
              <a:t>Looks/Better Look Relation?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What is the relation between: 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0FFFFF"/>
                </a:solidFill>
              </a:rPr>
              <a:t>subjective character</a:t>
            </a:r>
            <a:r>
              <a:rPr lang="en-US" dirty="0" smtClean="0">
                <a:solidFill>
                  <a:srgbClr val="B7DEE8"/>
                </a:solidFill>
              </a:rPr>
              <a:t> </a:t>
            </a:r>
            <a:r>
              <a:rPr lang="en-US" dirty="0" smtClean="0"/>
              <a:t>of your visual experience of an object (how it looks),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and your </a:t>
            </a:r>
            <a:r>
              <a:rPr lang="en-US" dirty="0" smtClean="0">
                <a:solidFill>
                  <a:srgbClr val="0FFFFF"/>
                </a:solidFill>
              </a:rPr>
              <a:t>getting a better look </a:t>
            </a:r>
            <a:r>
              <a:rPr lang="en-US" dirty="0" smtClean="0"/>
              <a:t>at it? 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744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do normative notions get a grip?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Exercising the power to produce phenomenal visual object constancy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ym typeface="Wingdings"/>
              </a:rPr>
              <a:t>      </a:t>
            </a:r>
            <a:r>
              <a:rPr lang="en-US" dirty="0" smtClean="0"/>
              <a:t>making the location/shape/size of things </a:t>
            </a:r>
            <a:r>
              <a:rPr lang="en-US" b="1" i="1" dirty="0" smtClean="0"/>
              <a:t>more apparent </a:t>
            </a:r>
            <a:r>
              <a:rPr lang="en-US" dirty="0" smtClean="0"/>
              <a:t>to me.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But is </a:t>
            </a:r>
            <a:r>
              <a:rPr lang="en-US" b="1" i="1" dirty="0" smtClean="0">
                <a:solidFill>
                  <a:srgbClr val="0FFFFF"/>
                </a:solidFill>
              </a:rPr>
              <a:t>more </a:t>
            </a:r>
            <a:r>
              <a:rPr lang="en-US" dirty="0" smtClean="0"/>
              <a:t>always </a:t>
            </a:r>
            <a:r>
              <a:rPr lang="en-US" b="1" i="1" dirty="0" smtClean="0">
                <a:solidFill>
                  <a:srgbClr val="0FFFFF"/>
                </a:solidFill>
              </a:rPr>
              <a:t>better</a:t>
            </a:r>
            <a:r>
              <a:rPr lang="en-US" dirty="0" smtClean="0"/>
              <a:t>?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Is doing whatever it takes to make something </a:t>
            </a:r>
            <a:r>
              <a:rPr lang="en-US" i="1" dirty="0" smtClean="0">
                <a:solidFill>
                  <a:srgbClr val="0FFFFF"/>
                </a:solidFill>
              </a:rPr>
              <a:t>more apparent</a:t>
            </a:r>
            <a:r>
              <a:rPr lang="en-US" dirty="0" smtClean="0"/>
              <a:t>, always getting a </a:t>
            </a:r>
            <a:r>
              <a:rPr lang="en-US" b="1" i="1" dirty="0" smtClean="0">
                <a:solidFill>
                  <a:srgbClr val="0FFFFF"/>
                </a:solidFill>
              </a:rPr>
              <a:t>better </a:t>
            </a:r>
            <a:r>
              <a:rPr lang="en-US" b="1" dirty="0" smtClean="0">
                <a:solidFill>
                  <a:srgbClr val="0FFFFF"/>
                </a:solidFill>
              </a:rPr>
              <a:t>look at it</a:t>
            </a:r>
            <a:r>
              <a:rPr lang="en-US" dirty="0" smtClean="0"/>
              <a:t>?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1060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Is more better? Perhaps it’s not that simple. 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408"/>
            <a:ext cx="8229600" cy="489675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Perhaps: whether making something more apparent constitutes getting a “better” look, will depend on context in various ways: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sz="3226" dirty="0" smtClean="0"/>
          </a:p>
          <a:p>
            <a:pPr lvl="1"/>
            <a:r>
              <a:rPr lang="en-US" sz="3226" dirty="0" smtClean="0"/>
              <a:t>    what the environment is like, </a:t>
            </a:r>
          </a:p>
          <a:p>
            <a:pPr lvl="1"/>
            <a:r>
              <a:rPr lang="en-US" sz="3226" dirty="0" smtClean="0"/>
              <a:t>    what you already know, </a:t>
            </a:r>
          </a:p>
          <a:p>
            <a:pPr lvl="1"/>
            <a:r>
              <a:rPr lang="en-US" sz="3226" dirty="0" smtClean="0"/>
              <a:t>    what your interests are.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the moment, we can cautiously say this: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FFFFF"/>
                </a:solidFill>
              </a:rPr>
              <a:t>“The More/Better Principle”</a:t>
            </a:r>
            <a:r>
              <a:rPr lang="en-US" b="1" dirty="0" smtClean="0">
                <a:solidFill>
                  <a:srgbClr val="93CDDD"/>
                </a:solidFill>
              </a:rPr>
              <a:t>: </a:t>
            </a:r>
            <a:r>
              <a:rPr lang="en-US" b="1" dirty="0" smtClean="0"/>
              <a:t>Often, to some extent, making something more apparent gives you a better look at it.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Phenomenological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379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 smtClean="0"/>
              <a:t>Phenomenological Movement</a:t>
            </a:r>
            <a:r>
              <a:rPr lang="en-US" dirty="0" smtClean="0"/>
              <a:t>. What links together the usual suspects as a matter of intellectual history: Brentano, Husserl, Stein, </a:t>
            </a:r>
            <a:r>
              <a:rPr lang="en-US" dirty="0" err="1" smtClean="0"/>
              <a:t>Scheler</a:t>
            </a:r>
            <a:r>
              <a:rPr lang="en-US" dirty="0" smtClean="0"/>
              <a:t>, Heidegger, Sartre, </a:t>
            </a:r>
            <a:r>
              <a:rPr lang="en-US" dirty="0" err="1" smtClean="0"/>
              <a:t>Gurwitsch</a:t>
            </a:r>
            <a:r>
              <a:rPr lang="en-US" dirty="0" smtClean="0"/>
              <a:t>, </a:t>
            </a:r>
            <a:r>
              <a:rPr lang="en-US" dirty="0" err="1" smtClean="0"/>
              <a:t>Merleau-Ponty</a:t>
            </a:r>
            <a:r>
              <a:rPr lang="en-US" dirty="0" smtClean="0"/>
              <a:t>, &amp;?.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My Version of “</a:t>
            </a:r>
            <a:r>
              <a:rPr lang="en-US" i="1" dirty="0" smtClean="0">
                <a:solidFill>
                  <a:schemeClr val="accent2"/>
                </a:solidFill>
              </a:rPr>
              <a:t>Analytic Phenomenology</a:t>
            </a:r>
            <a:r>
              <a:rPr lang="en-US" dirty="0" smtClean="0"/>
              <a:t>.” A practice of critical first-person reflection used to clarify distinctions and show their relevance to theoretical and philosophical issues.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Influenced by (possibly continuous with) the phenomenological movement; responsive to issues and arguments in the contemporary analytic tradition.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Contrasts </a:t>
            </a:r>
            <a:r>
              <a:rPr lang="en-US" dirty="0" smtClean="0"/>
              <a:t>with, e.g., “</a:t>
            </a:r>
            <a:r>
              <a:rPr lang="en-US" dirty="0" err="1" smtClean="0"/>
              <a:t>heterophenomenology</a:t>
            </a:r>
            <a:r>
              <a:rPr lang="en-US" dirty="0" smtClean="0"/>
              <a:t>,” and other approaches that incorporate a different</a:t>
            </a:r>
            <a:r>
              <a:rPr lang="en-US" dirty="0" smtClean="0"/>
              <a:t> conception of the use </a:t>
            </a:r>
            <a:r>
              <a:rPr lang="en-US" dirty="0" smtClean="0"/>
              <a:t>of</a:t>
            </a:r>
            <a:r>
              <a:rPr lang="en-US" dirty="0" smtClean="0"/>
              <a:t> first-person judgments </a:t>
            </a:r>
            <a:r>
              <a:rPr lang="en-US" dirty="0" smtClean="0"/>
              <a:t>when investigating experience.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0530"/>
          </a:xfrm>
        </p:spPr>
        <p:txBody>
          <a:bodyPr>
            <a:noAutofit/>
          </a:bodyPr>
          <a:lstStyle/>
          <a:p>
            <a:r>
              <a:rPr lang="en-US" sz="3000" dirty="0" smtClean="0"/>
              <a:t>Answering (II): The Looks/Better Look Relation?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5368"/>
            <a:ext cx="8406434" cy="5349949"/>
          </a:xfrm>
        </p:spPr>
        <p:txBody>
          <a:bodyPr>
            <a:normAutofit/>
          </a:bodyPr>
          <a:lstStyle/>
          <a:p>
            <a:pPr marL="857250" indent="-857250">
              <a:buNone/>
            </a:pPr>
            <a:r>
              <a:rPr lang="en-US" sz="2400" b="1" dirty="0" smtClean="0"/>
              <a:t> 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The </a:t>
            </a:r>
            <a:r>
              <a:rPr lang="en-US" sz="2400" b="1" i="1" dirty="0" smtClean="0">
                <a:solidFill>
                  <a:srgbClr val="0FFFFF"/>
                </a:solidFill>
              </a:rPr>
              <a:t>way objects look to you </a:t>
            </a:r>
            <a:r>
              <a:rPr lang="en-US" sz="2400" b="1" dirty="0" smtClean="0"/>
              <a:t>(the subjective character of your visual experience of them) accords with the phenomenology of </a:t>
            </a:r>
            <a:r>
              <a:rPr lang="en-US" sz="2400" b="1" i="1" dirty="0" smtClean="0">
                <a:solidFill>
                  <a:srgbClr val="0FFFFF"/>
                </a:solidFill>
              </a:rPr>
              <a:t>spatial constancy</a:t>
            </a:r>
            <a:r>
              <a:rPr lang="en-US" sz="2400" b="1" dirty="0" smtClean="0">
                <a:solidFill>
                  <a:srgbClr val="0FFFFF"/>
                </a:solidFill>
              </a:rPr>
              <a:t>.</a:t>
            </a:r>
          </a:p>
          <a:p>
            <a:pPr marL="857250" indent="-857250">
              <a:buNone/>
            </a:pPr>
            <a:endParaRPr lang="en-US" sz="2400" b="1" dirty="0" smtClean="0">
              <a:sym typeface="Wingdings"/>
            </a:endParaRPr>
          </a:p>
          <a:p>
            <a:pPr marL="514350" indent="-514350">
              <a:buNone/>
            </a:pPr>
            <a:r>
              <a:rPr lang="en-US" sz="2400" b="1" dirty="0" smtClean="0">
                <a:sym typeface="Wingdings"/>
              </a:rPr>
              <a:t>If (</a:t>
            </a:r>
            <a:r>
              <a:rPr lang="en-US" sz="2400" b="1" dirty="0" err="1" smtClean="0">
                <a:sym typeface="Wingdings"/>
              </a:rPr>
              <a:t>i</a:t>
            </a:r>
            <a:r>
              <a:rPr lang="en-US" sz="2400" b="1" dirty="0" smtClean="0">
                <a:sym typeface="Wingdings"/>
              </a:rPr>
              <a:t>), then (ii) there are things whose</a:t>
            </a:r>
            <a:r>
              <a:rPr lang="en-US" sz="2400" b="1" dirty="0" smtClean="0"/>
              <a:t> location/shape/size you make </a:t>
            </a:r>
            <a:r>
              <a:rPr lang="en-US" sz="2400" b="1" i="1" dirty="0" smtClean="0">
                <a:solidFill>
                  <a:srgbClr val="0FFFFF"/>
                </a:solidFill>
              </a:rPr>
              <a:t>more apparent </a:t>
            </a:r>
            <a:r>
              <a:rPr lang="en-US" sz="2400" b="1" dirty="0" smtClean="0"/>
              <a:t>to yourself.</a:t>
            </a:r>
          </a:p>
          <a:p>
            <a:pPr marL="514350" indent="-514350">
              <a:buNone/>
            </a:pPr>
            <a:endParaRPr lang="en-US" sz="2400" b="1" dirty="0" smtClean="0"/>
          </a:p>
          <a:p>
            <a:pPr marL="514350" indent="-514350">
              <a:buNone/>
            </a:pPr>
            <a:r>
              <a:rPr lang="en-US" sz="2400" b="1" dirty="0" smtClean="0"/>
              <a:t>(iii) “More/Better”: Often, to some extent, making something </a:t>
            </a:r>
            <a:r>
              <a:rPr lang="en-US" sz="2400" b="1" i="1" dirty="0" smtClean="0">
                <a:solidFill>
                  <a:srgbClr val="0FFFFF"/>
                </a:solidFill>
              </a:rPr>
              <a:t>more apparent</a:t>
            </a:r>
            <a:r>
              <a:rPr lang="en-US" sz="2400" b="1" dirty="0" smtClean="0">
                <a:solidFill>
                  <a:srgbClr val="0FFFFF"/>
                </a:solidFill>
              </a:rPr>
              <a:t> </a:t>
            </a:r>
            <a:r>
              <a:rPr lang="en-US" sz="2400" b="1" dirty="0" smtClean="0"/>
              <a:t>gives you a </a:t>
            </a:r>
            <a:r>
              <a:rPr lang="en-US" sz="2400" b="1" i="1" dirty="0" smtClean="0">
                <a:solidFill>
                  <a:srgbClr val="0FFFFF"/>
                </a:solidFill>
              </a:rPr>
              <a:t>better look </a:t>
            </a:r>
            <a:r>
              <a:rPr lang="en-US" sz="2400" b="1" dirty="0" smtClean="0"/>
              <a:t>at it.</a:t>
            </a:r>
          </a:p>
          <a:p>
            <a:pPr marL="514350" indent="-514350"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(iv) By (ii) and (iii): there are things that (often to some extent) </a:t>
            </a:r>
            <a:r>
              <a:rPr lang="en-US" sz="2400" b="1" i="1" dirty="0" smtClean="0"/>
              <a:t>you </a:t>
            </a:r>
            <a:r>
              <a:rPr lang="en-US" sz="2400" b="1" i="1" dirty="0"/>
              <a:t>get a </a:t>
            </a:r>
            <a:r>
              <a:rPr lang="en-US" sz="2400" b="1" i="1" dirty="0">
                <a:solidFill>
                  <a:srgbClr val="0FFFFF"/>
                </a:solidFill>
              </a:rPr>
              <a:t>better look at</a:t>
            </a:r>
            <a:r>
              <a:rPr lang="en-US" sz="2400" b="1" dirty="0"/>
              <a:t>.</a:t>
            </a:r>
            <a:r>
              <a:rPr lang="en-US" sz="2400" b="1" dirty="0" smtClean="0"/>
              <a:t> </a:t>
            </a:r>
          </a:p>
          <a:p>
            <a:pPr lvl="1">
              <a:buNone/>
            </a:pPr>
            <a:endParaRPr lang="en-US" b="1" dirty="0" smtClean="0"/>
          </a:p>
          <a:p>
            <a:pPr lvl="2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Now—question (III): “Has Status?”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By the previous argument,</a:t>
            </a:r>
            <a:r>
              <a:rPr lang="en-US" dirty="0" smtClean="0"/>
              <a:t> by </a:t>
            </a:r>
            <a:r>
              <a:rPr lang="en-US" dirty="0" smtClean="0">
                <a:solidFill>
                  <a:srgbClr val="0FFFFF"/>
                </a:solidFill>
              </a:rPr>
              <a:t>making things more apparent, you </a:t>
            </a:r>
            <a:r>
              <a:rPr lang="en-US" dirty="0" smtClean="0">
                <a:solidFill>
                  <a:srgbClr val="0FFFFF"/>
                </a:solidFill>
              </a:rPr>
              <a:t>get a better look at</a:t>
            </a:r>
            <a:r>
              <a:rPr lang="en-US" dirty="0" smtClean="0">
                <a:solidFill>
                  <a:srgbClr val="0FFFFF"/>
                </a:solidFill>
              </a:rPr>
              <a:t> them.</a:t>
            </a:r>
            <a:endParaRPr lang="en-US" dirty="0" smtClean="0">
              <a:solidFill>
                <a:srgbClr val="0FFFFF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(ii) If by making things more apparent, you get a better look at them, then they become </a:t>
            </a:r>
            <a:r>
              <a:rPr lang="en-US" b="1" i="1" dirty="0" smtClean="0">
                <a:solidFill>
                  <a:srgbClr val="0FFFFF"/>
                </a:solidFill>
              </a:rPr>
              <a:t>better apparent </a:t>
            </a:r>
            <a:r>
              <a:rPr lang="en-US" i="1" dirty="0" smtClean="0">
                <a:solidFill>
                  <a:srgbClr val="0FFFFF"/>
                </a:solidFill>
              </a:rPr>
              <a:t>to you, and they </a:t>
            </a:r>
            <a:r>
              <a:rPr lang="en-US" b="1" i="1" dirty="0" smtClean="0">
                <a:solidFill>
                  <a:srgbClr val="0FFFFF"/>
                </a:solidFill>
              </a:rPr>
              <a:t>appear to you accurately</a:t>
            </a:r>
            <a:r>
              <a:rPr lang="en-US" i="1" dirty="0" smtClean="0">
                <a:solidFill>
                  <a:srgbClr val="0FFFFF"/>
                </a:solidFill>
              </a:rPr>
              <a:t> </a:t>
            </a:r>
            <a:r>
              <a:rPr lang="en-US" dirty="0" smtClean="0"/>
              <a:t>(in some respect, to some extent).</a:t>
            </a:r>
          </a:p>
          <a:p>
            <a:pPr>
              <a:buNone/>
            </a:pPr>
            <a:endParaRPr lang="en-US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dirty="0" smtClean="0"/>
              <a:t>(iii) If things become better apparent to you and appear to you accurately, then: yes, </a:t>
            </a:r>
            <a:r>
              <a:rPr lang="en-US" dirty="0" smtClean="0">
                <a:solidFill>
                  <a:srgbClr val="0FFFFF"/>
                </a:solidFill>
              </a:rPr>
              <a:t>your visual experience itself </a:t>
            </a:r>
            <a:r>
              <a:rPr lang="en-US" b="1" i="1" dirty="0" smtClean="0">
                <a:solidFill>
                  <a:srgbClr val="0FFFFF"/>
                </a:solidFill>
              </a:rPr>
              <a:t>has </a:t>
            </a:r>
            <a:r>
              <a:rPr lang="en-US" dirty="0" smtClean="0">
                <a:solidFill>
                  <a:srgbClr val="0FFFFF"/>
                </a:solidFill>
              </a:rPr>
              <a:t>normative status</a:t>
            </a:r>
          </a:p>
          <a:p>
            <a:pPr>
              <a:buNone/>
            </a:pPr>
            <a:endParaRPr lang="en-US" dirty="0" smtClean="0">
              <a:solidFill>
                <a:srgbClr val="93CDDD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Now (IV): “Confers Status?”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7037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The “More/Better” Principle: Things </a:t>
            </a:r>
            <a:r>
              <a:rPr lang="en-US" dirty="0"/>
              <a:t>becoming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FFFFF"/>
                </a:solidFill>
              </a:rPr>
              <a:t>more visually </a:t>
            </a:r>
            <a:r>
              <a:rPr lang="en-US" dirty="0">
                <a:solidFill>
                  <a:srgbClr val="0FFFFF"/>
                </a:solidFill>
              </a:rPr>
              <a:t>apparent</a:t>
            </a:r>
            <a:r>
              <a:rPr lang="en-US" dirty="0">
                <a:solidFill>
                  <a:srgbClr val="93CDDD"/>
                </a:solidFill>
              </a:rPr>
              <a:t> </a:t>
            </a:r>
            <a:r>
              <a:rPr lang="en-US" dirty="0"/>
              <a:t>to </a:t>
            </a:r>
            <a:r>
              <a:rPr lang="en-US" dirty="0" smtClean="0"/>
              <a:t>you (often to some extent) constitutes </a:t>
            </a:r>
            <a:r>
              <a:rPr lang="en-US" dirty="0"/>
              <a:t>your getting a </a:t>
            </a:r>
            <a:r>
              <a:rPr lang="en-US" dirty="0">
                <a:solidFill>
                  <a:srgbClr val="0FFFFF"/>
                </a:solidFill>
              </a:rPr>
              <a:t>better look </a:t>
            </a:r>
            <a:r>
              <a:rPr lang="en-US" dirty="0"/>
              <a:t>at </a:t>
            </a:r>
            <a:r>
              <a:rPr lang="en-US" dirty="0" smtClean="0"/>
              <a:t>them. </a:t>
            </a:r>
          </a:p>
          <a:p>
            <a:pPr marL="571500" indent="-571500">
              <a:buFont typeface="+mj-lt"/>
              <a:buAutoNum type="romanLcPeriod"/>
            </a:pP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The  “Better Look” Principle: often, to some extent, getting a better look at things </a:t>
            </a:r>
            <a:r>
              <a:rPr lang="en-US" dirty="0" smtClean="0">
                <a:solidFill>
                  <a:srgbClr val="0FFFFF"/>
                </a:solidFill>
              </a:rPr>
              <a:t>increases your warrant </a:t>
            </a:r>
            <a:r>
              <a:rPr lang="en-US" dirty="0" smtClean="0"/>
              <a:t>for making judgments about them</a:t>
            </a:r>
          </a:p>
          <a:p>
            <a:pPr marL="571500" indent="-571500">
              <a:buFont typeface="+mj-lt"/>
              <a:buAutoNum type="romanLcPeriod"/>
            </a:pP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Therefore, visual </a:t>
            </a:r>
            <a:r>
              <a:rPr lang="en-US" dirty="0"/>
              <a:t>experience—on account of its</a:t>
            </a:r>
            <a:r>
              <a:rPr lang="en-US" dirty="0" smtClean="0"/>
              <a:t> phenomenal </a:t>
            </a:r>
            <a:r>
              <a:rPr lang="en-US" dirty="0" err="1" smtClean="0"/>
              <a:t>objectual</a:t>
            </a:r>
            <a:r>
              <a:rPr lang="en-US" dirty="0" smtClean="0"/>
              <a:t> character</a:t>
            </a:r>
            <a:r>
              <a:rPr lang="en-US" dirty="0"/>
              <a:t>—not only </a:t>
            </a:r>
            <a:r>
              <a:rPr lang="en-US" dirty="0" smtClean="0"/>
              <a:t>has, </a:t>
            </a:r>
            <a:r>
              <a:rPr lang="en-US" dirty="0"/>
              <a:t>but </a:t>
            </a:r>
            <a:r>
              <a:rPr lang="en-US" dirty="0">
                <a:solidFill>
                  <a:srgbClr val="0FFFFF"/>
                </a:solidFill>
              </a:rPr>
              <a:t>confers normative status</a:t>
            </a:r>
            <a:r>
              <a:rPr lang="en-US" dirty="0" smtClean="0">
                <a:solidFill>
                  <a:srgbClr val="93CDDD"/>
                </a:solidFill>
              </a:rPr>
              <a:t>.</a:t>
            </a:r>
          </a:p>
          <a:p>
            <a:endParaRPr lang="en-US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sz="3714" dirty="0" smtClean="0"/>
              <a:t>So, yes, sense experience also </a:t>
            </a:r>
            <a:r>
              <a:rPr lang="en-US" sz="3714" b="1" i="1" dirty="0" smtClean="0">
                <a:solidFill>
                  <a:srgbClr val="0FFFFF"/>
                </a:solidFill>
              </a:rPr>
              <a:t>confers </a:t>
            </a:r>
            <a:r>
              <a:rPr lang="en-US" sz="3714" dirty="0" smtClean="0"/>
              <a:t>normative status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start.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But it leaves many questions…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15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 example…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858"/>
            <a:ext cx="8229600" cy="5498559"/>
          </a:xfrm>
        </p:spPr>
        <p:txBody>
          <a:bodyPr>
            <a:normAutofit fontScale="62500" lnSpcReduction="20000"/>
          </a:bodyPr>
          <a:lstStyle/>
          <a:p>
            <a:pPr marL="571500" indent="-571500"/>
            <a:r>
              <a:rPr lang="en-US" dirty="0" smtClean="0"/>
              <a:t>A visual </a:t>
            </a:r>
            <a:r>
              <a:rPr lang="en-US" dirty="0" err="1" smtClean="0"/>
              <a:t>agnosiac</a:t>
            </a:r>
            <a:r>
              <a:rPr lang="en-US" dirty="0" smtClean="0"/>
              <a:t> could have the power of making things apparent, but be unable to </a:t>
            </a:r>
            <a:r>
              <a:rPr lang="en-US" i="1" dirty="0" smtClean="0">
                <a:solidFill>
                  <a:schemeClr val="accent2"/>
                </a:solidFill>
              </a:rPr>
              <a:t>categorize </a:t>
            </a:r>
            <a:r>
              <a:rPr lang="en-US" dirty="0" smtClean="0"/>
              <a:t>an object based on its appearance. How do we get what she lacks—</a:t>
            </a:r>
            <a:r>
              <a:rPr lang="en-US" b="1" dirty="0" smtClean="0">
                <a:solidFill>
                  <a:srgbClr val="0FFFFF"/>
                </a:solidFill>
              </a:rPr>
              <a:t>HOW DOES EXPERIENCE GIVE US WARRANTED </a:t>
            </a:r>
            <a:r>
              <a:rPr lang="en-US" b="1" i="1" dirty="0" smtClean="0">
                <a:solidFill>
                  <a:srgbClr val="0FFFFF"/>
                </a:solidFill>
              </a:rPr>
              <a:t>CLASSIFICATION</a:t>
            </a:r>
            <a:r>
              <a:rPr lang="en-US" b="1" i="1" dirty="0" smtClean="0">
                <a:solidFill>
                  <a:srgbClr val="93CDDD"/>
                </a:solidFill>
              </a:rPr>
              <a:t> </a:t>
            </a:r>
            <a:r>
              <a:rPr lang="en-US" b="1" dirty="0" smtClean="0"/>
              <a:t>of apparent objects? </a:t>
            </a:r>
            <a:endParaRPr lang="en-US" dirty="0" smtClean="0"/>
          </a:p>
          <a:p>
            <a:pPr marL="571500" indent="-571500"/>
            <a:endParaRPr lang="en-US" dirty="0" smtClean="0"/>
          </a:p>
          <a:p>
            <a:pPr marL="571500" indent="-571500"/>
            <a:r>
              <a:rPr lang="en-US" dirty="0" smtClean="0"/>
              <a:t>“Often to some extent” making something “</a:t>
            </a:r>
            <a:r>
              <a:rPr lang="en-US" i="1" dirty="0" smtClean="0">
                <a:solidFill>
                  <a:srgbClr val="0FFFFF"/>
                </a:solidFill>
              </a:rPr>
              <a:t>more </a:t>
            </a:r>
            <a:r>
              <a:rPr lang="en-US" dirty="0" smtClean="0">
                <a:solidFill>
                  <a:srgbClr val="0FFFFF"/>
                </a:solidFill>
              </a:rPr>
              <a:t>apparent</a:t>
            </a:r>
            <a:r>
              <a:rPr lang="en-US" dirty="0" smtClean="0"/>
              <a:t>” constitutes getting a “</a:t>
            </a:r>
            <a:r>
              <a:rPr lang="en-US" i="1" dirty="0" smtClean="0">
                <a:solidFill>
                  <a:srgbClr val="0FFFFF"/>
                </a:solidFill>
              </a:rPr>
              <a:t>better </a:t>
            </a:r>
            <a:r>
              <a:rPr lang="en-US" dirty="0" smtClean="0">
                <a:solidFill>
                  <a:srgbClr val="0FFFFF"/>
                </a:solidFill>
              </a:rPr>
              <a:t>look</a:t>
            </a:r>
            <a:r>
              <a:rPr lang="en-US" dirty="0" smtClean="0"/>
              <a:t>” at it—</a:t>
            </a:r>
            <a:r>
              <a:rPr lang="en-US" i="1" dirty="0" smtClean="0">
                <a:solidFill>
                  <a:srgbClr val="0FFFFF"/>
                </a:solidFill>
              </a:rPr>
              <a:t>but </a:t>
            </a:r>
            <a:r>
              <a:rPr lang="en-US" b="1" i="1" dirty="0" smtClean="0">
                <a:solidFill>
                  <a:srgbClr val="0FFFFF"/>
                </a:solidFill>
              </a:rPr>
              <a:t>JUST WHEN IS MORE BETTER</a:t>
            </a:r>
            <a:r>
              <a:rPr lang="en-US" dirty="0" smtClean="0"/>
              <a:t>? </a:t>
            </a:r>
          </a:p>
          <a:p>
            <a:pPr marL="571500" indent="-571500"/>
            <a:endParaRPr lang="en-US" dirty="0" smtClean="0"/>
          </a:p>
          <a:p>
            <a:pPr marL="571500" indent="-571500"/>
            <a:r>
              <a:rPr lang="en-US" b="1" i="1" dirty="0" smtClean="0">
                <a:solidFill>
                  <a:srgbClr val="0FFFFF"/>
                </a:solidFill>
              </a:rPr>
              <a:t>WHEN IS A LOOK GOOD ENOUGH to confer (more, enough) warrant</a:t>
            </a:r>
            <a:r>
              <a:rPr lang="en-US" b="1" dirty="0" smtClean="0"/>
              <a:t>? </a:t>
            </a:r>
            <a:r>
              <a:rPr lang="en-US" dirty="0" smtClean="0"/>
              <a:t>What determines how </a:t>
            </a:r>
            <a:r>
              <a:rPr lang="en-US" dirty="0"/>
              <a:t>much warrant it confers</a:t>
            </a:r>
            <a:r>
              <a:rPr lang="en-US" dirty="0" smtClean="0"/>
              <a:t>? For example, when is a glance enough, and why? </a:t>
            </a:r>
          </a:p>
          <a:p>
            <a:pPr marL="571500" indent="-571500"/>
            <a:endParaRPr lang="en-US" dirty="0" smtClean="0"/>
          </a:p>
          <a:p>
            <a:pPr marL="571500" indent="-571500"/>
            <a:r>
              <a:rPr lang="en-US" b="1" dirty="0" smtClean="0">
                <a:solidFill>
                  <a:srgbClr val="0FFFFF"/>
                </a:solidFill>
              </a:rPr>
              <a:t>HOW MUCH DOES </a:t>
            </a:r>
            <a:r>
              <a:rPr lang="en-US" b="1" i="1" dirty="0" smtClean="0">
                <a:solidFill>
                  <a:srgbClr val="0FFFFF"/>
                </a:solidFill>
              </a:rPr>
              <a:t>CONSCIOUSNESS </a:t>
            </a:r>
            <a:r>
              <a:rPr lang="en-US" b="1" dirty="0" smtClean="0">
                <a:solidFill>
                  <a:srgbClr val="0FFFFF"/>
                </a:solidFill>
              </a:rPr>
              <a:t>BRING with it </a:t>
            </a:r>
            <a:r>
              <a:rPr lang="en-US" dirty="0" smtClean="0"/>
              <a:t>of </a:t>
            </a:r>
            <a:r>
              <a:rPr lang="en-US" dirty="0"/>
              <a:t>what is needed for perceptual </a:t>
            </a:r>
            <a:r>
              <a:rPr lang="en-US" dirty="0" err="1" smtClean="0"/>
              <a:t>normativity</a:t>
            </a:r>
            <a:r>
              <a:rPr lang="en-US" b="1" dirty="0" smtClean="0"/>
              <a:t>? </a:t>
            </a:r>
            <a:endParaRPr lang="en-US" dirty="0" smtClean="0"/>
          </a:p>
          <a:p>
            <a:pPr marL="571500" indent="-571500"/>
            <a:endParaRPr lang="en-US" dirty="0" smtClean="0"/>
          </a:p>
          <a:p>
            <a:pPr marL="571500" indent="-571500"/>
            <a:r>
              <a:rPr lang="en-US" dirty="0" smtClean="0"/>
              <a:t>Is some form of </a:t>
            </a:r>
            <a:r>
              <a:rPr lang="en-US" b="1" dirty="0" smtClean="0">
                <a:solidFill>
                  <a:srgbClr val="0FFFFF"/>
                </a:solidFill>
              </a:rPr>
              <a:t>NORMATIVE </a:t>
            </a:r>
            <a:r>
              <a:rPr lang="en-US" b="1" i="1" dirty="0" smtClean="0">
                <a:solidFill>
                  <a:srgbClr val="0FFFFF"/>
                </a:solidFill>
              </a:rPr>
              <a:t>SELF</a:t>
            </a:r>
            <a:r>
              <a:rPr lang="en-US" b="1" dirty="0" smtClean="0">
                <a:solidFill>
                  <a:srgbClr val="0FFFFF"/>
                </a:solidFill>
              </a:rPr>
              <a:t>-ASSESSMENT </a:t>
            </a:r>
            <a:r>
              <a:rPr lang="en-US" b="1" dirty="0" smtClean="0"/>
              <a:t>required</a:t>
            </a:r>
            <a:r>
              <a:rPr lang="en-US" dirty="0" smtClean="0"/>
              <a:t>, if our activity is to be truly </a:t>
            </a:r>
            <a:r>
              <a:rPr lang="en-US" b="1" dirty="0" smtClean="0">
                <a:solidFill>
                  <a:srgbClr val="0FFFFF"/>
                </a:solidFill>
              </a:rPr>
              <a:t>NORM-</a:t>
            </a:r>
            <a:r>
              <a:rPr lang="en-US" b="1" i="1" dirty="0" smtClean="0">
                <a:solidFill>
                  <a:srgbClr val="0FFFFF"/>
                </a:solidFill>
              </a:rPr>
              <a:t>GUIDED</a:t>
            </a:r>
            <a:r>
              <a:rPr lang="en-US" dirty="0" smtClean="0"/>
              <a:t>? What does that minimally involve?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How does experience get us </a:t>
            </a:r>
            <a:r>
              <a:rPr lang="en-US" sz="3700" b="1" dirty="0" smtClean="0"/>
              <a:t>warranted </a:t>
            </a:r>
            <a:r>
              <a:rPr lang="en-US" sz="3700" b="1" i="1" dirty="0" smtClean="0"/>
              <a:t>classification </a:t>
            </a:r>
            <a:r>
              <a:rPr lang="en-US" sz="3700" b="1" dirty="0" smtClean="0"/>
              <a:t>of apparent objects? 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17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Through an “</a:t>
            </a:r>
            <a:r>
              <a:rPr lang="en-US" b="1" dirty="0" smtClean="0">
                <a:solidFill>
                  <a:srgbClr val="0FFFFF"/>
                </a:solidFill>
              </a:rPr>
              <a:t>experience of recognition</a:t>
            </a:r>
            <a:r>
              <a:rPr lang="en-US" dirty="0" smtClean="0"/>
              <a:t>” (lacking in the </a:t>
            </a:r>
            <a:r>
              <a:rPr lang="en-US" dirty="0" err="1" smtClean="0"/>
              <a:t>agnosiac</a:t>
            </a:r>
            <a:r>
              <a:rPr lang="en-US" dirty="0" smtClean="0"/>
              <a:t>): </a:t>
            </a:r>
            <a:r>
              <a:rPr lang="en-US" i="1" dirty="0" smtClean="0"/>
              <a:t>that looks recognizable to me as a glove. </a:t>
            </a:r>
            <a:r>
              <a:rPr lang="en-US" dirty="0" smtClean="0"/>
              <a:t>And if it looks recognizable to me as a glove, I have prima facie warrant for judging: </a:t>
            </a:r>
            <a:r>
              <a:rPr lang="en-US" i="1" dirty="0" smtClean="0"/>
              <a:t>that’s a glove.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FFFFF"/>
                </a:solidFill>
              </a:rPr>
              <a:t>Not to claim: the “content of sense experience is </a:t>
            </a:r>
            <a:r>
              <a:rPr lang="en-US" b="1" dirty="0" err="1" smtClean="0">
                <a:solidFill>
                  <a:srgbClr val="0FFFFF"/>
                </a:solidFill>
              </a:rPr>
              <a:t>conceptual</a:t>
            </a:r>
            <a:r>
              <a:rPr lang="en-US" dirty="0" err="1" smtClean="0"/>
              <a:t>”(a</a:t>
            </a:r>
            <a:r>
              <a:rPr lang="en-US" dirty="0" smtClean="0"/>
              <a:t> la McDowell). Something’s appearing recognizable to me as a glove may precede my being able to operate fully competently with the concept</a:t>
            </a:r>
            <a:r>
              <a:rPr lang="en-US" dirty="0" smtClean="0"/>
              <a:t> “glove” </a:t>
            </a:r>
            <a:r>
              <a:rPr lang="en-US" dirty="0" smtClean="0"/>
              <a:t>in inferential </a:t>
            </a:r>
            <a:r>
              <a:rPr lang="en-US" dirty="0" smtClean="0"/>
              <a:t>thought, grasp relevant analogies.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0FFFFF"/>
                </a:solidFill>
              </a:rPr>
              <a:t>Not to claim: sense experience “represents” objects as having “high-level properties</a:t>
            </a:r>
            <a:r>
              <a:rPr lang="en-US" dirty="0" smtClean="0"/>
              <a:t>” (a la Siegel): if what looks to me recognizable to me as a glove were in fact fashioned for some other purpose entirely, it wouldn’t be a glove. But from that it doesn’t follow that </a:t>
            </a:r>
            <a:r>
              <a:rPr lang="en-US" i="1" dirty="0" smtClean="0"/>
              <a:t>my visual experience</a:t>
            </a:r>
            <a:r>
              <a:rPr lang="en-US" dirty="0" smtClean="0"/>
              <a:t> is illusory or inaccurate.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Just when </a:t>
            </a:r>
            <a:r>
              <a:rPr lang="en-US" i="1" dirty="0" smtClean="0"/>
              <a:t>is </a:t>
            </a:r>
            <a:r>
              <a:rPr lang="en-US" dirty="0" smtClean="0"/>
              <a:t>more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552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does making </a:t>
            </a:r>
            <a:r>
              <a:rPr lang="en-US" i="1" dirty="0" smtClean="0">
                <a:solidFill>
                  <a:srgbClr val="0FFFFF"/>
                </a:solidFill>
              </a:rPr>
              <a:t>more apparent </a:t>
            </a:r>
            <a:r>
              <a:rPr lang="en-US" dirty="0" smtClean="0"/>
              <a:t>where and how things are mean: getting a </a:t>
            </a:r>
            <a:r>
              <a:rPr lang="en-US" i="1" dirty="0" smtClean="0">
                <a:solidFill>
                  <a:srgbClr val="0FFFFF"/>
                </a:solidFill>
              </a:rPr>
              <a:t>better </a:t>
            </a:r>
            <a:r>
              <a:rPr lang="en-US" dirty="0" smtClean="0">
                <a:solidFill>
                  <a:srgbClr val="0FFFFF"/>
                </a:solidFill>
              </a:rPr>
              <a:t>look</a:t>
            </a:r>
            <a:r>
              <a:rPr lang="en-US" dirty="0" smtClean="0"/>
              <a:t>, </a:t>
            </a:r>
            <a:r>
              <a:rPr lang="en-US" i="1" dirty="0" smtClean="0"/>
              <a:t>improving </a:t>
            </a:r>
            <a:r>
              <a:rPr lang="en-US" dirty="0" smtClean="0"/>
              <a:t> your look, at them? </a:t>
            </a:r>
          </a:p>
          <a:p>
            <a:endParaRPr lang="en-US" dirty="0" smtClean="0"/>
          </a:p>
          <a:p>
            <a:r>
              <a:rPr lang="en-US" dirty="0" smtClean="0"/>
              <a:t>Proposal: When it </a:t>
            </a:r>
            <a:r>
              <a:rPr lang="en-US" i="1" dirty="0" smtClean="0">
                <a:solidFill>
                  <a:srgbClr val="0FFFFF"/>
                </a:solidFill>
              </a:rPr>
              <a:t>increases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i="1" dirty="0" smtClean="0">
                <a:solidFill>
                  <a:srgbClr val="0FFFFF"/>
                </a:solidFill>
              </a:rPr>
              <a:t>the accuracy </a:t>
            </a:r>
            <a:r>
              <a:rPr lang="en-US" dirty="0" smtClean="0"/>
              <a:t>of the </a:t>
            </a:r>
            <a:r>
              <a:rPr lang="en-US" dirty="0" smtClean="0">
                <a:solidFill>
                  <a:srgbClr val="0FFFFF"/>
                </a:solidFill>
              </a:rPr>
              <a:t>judgments </a:t>
            </a:r>
            <a:r>
              <a:rPr lang="en-US" dirty="0" smtClean="0"/>
              <a:t>you are </a:t>
            </a:r>
            <a:r>
              <a:rPr lang="en-US" dirty="0" smtClean="0">
                <a:solidFill>
                  <a:srgbClr val="0FFFFF"/>
                </a:solidFill>
              </a:rPr>
              <a:t>concerned </a:t>
            </a:r>
            <a:r>
              <a:rPr lang="en-US" dirty="0" smtClean="0"/>
              <a:t>to make, or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i="1" dirty="0" smtClean="0">
                <a:solidFill>
                  <a:srgbClr val="0FFFFF"/>
                </a:solidFill>
              </a:rPr>
              <a:t>the success </a:t>
            </a:r>
            <a:r>
              <a:rPr lang="en-US" dirty="0" smtClean="0"/>
              <a:t>of the  </a:t>
            </a:r>
            <a:r>
              <a:rPr lang="en-US" dirty="0" smtClean="0">
                <a:solidFill>
                  <a:srgbClr val="0FFFFF"/>
                </a:solidFill>
              </a:rPr>
              <a:t>actions </a:t>
            </a:r>
            <a:r>
              <a:rPr lang="en-US" dirty="0" smtClean="0"/>
              <a:t>you are </a:t>
            </a:r>
            <a:r>
              <a:rPr lang="en-US" dirty="0" smtClean="0">
                <a:solidFill>
                  <a:srgbClr val="0FFFFF"/>
                </a:solidFill>
              </a:rPr>
              <a:t>concerned </a:t>
            </a:r>
            <a:r>
              <a:rPr lang="en-US" dirty="0" smtClean="0"/>
              <a:t>to take, with respect to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When is a look good </a:t>
            </a:r>
            <a:r>
              <a:rPr lang="en-US" b="1" i="1" dirty="0" smtClean="0">
                <a:solidFill>
                  <a:srgbClr val="FFFFFF"/>
                </a:solidFill>
              </a:rPr>
              <a:t>enough</a:t>
            </a:r>
            <a:r>
              <a:rPr lang="en-US" b="1" dirty="0" smtClean="0">
                <a:solidFill>
                  <a:srgbClr val="FFFFFF"/>
                </a:solidFill>
              </a:rPr>
              <a:t>?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Good enough, that is, to warrant judgment. Proposal. Depends on such factors as these 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Are you in an </a:t>
            </a:r>
            <a:r>
              <a:rPr lang="en-US" b="1" dirty="0" smtClean="0">
                <a:solidFill>
                  <a:srgbClr val="69FFFF"/>
                </a:solidFill>
              </a:rPr>
              <a:t>environment </a:t>
            </a:r>
            <a:r>
              <a:rPr lang="en-US" dirty="0" smtClean="0"/>
              <a:t>laden with “phenomenal snares” (counterfeits, misleading appearances) to which an acute inquirer </a:t>
            </a:r>
            <a:r>
              <a:rPr lang="en-US" i="1" dirty="0" smtClean="0"/>
              <a:t>should </a:t>
            </a:r>
            <a:r>
              <a:rPr lang="en-US" dirty="0" smtClean="0"/>
              <a:t>be alert?</a:t>
            </a: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b="1" dirty="0" smtClean="0">
                <a:solidFill>
                  <a:srgbClr val="69FFFF"/>
                </a:solidFill>
              </a:rPr>
              <a:t>skilled </a:t>
            </a:r>
            <a:r>
              <a:rPr lang="en-US" dirty="0" smtClean="0"/>
              <a:t>a perceiver are you? Have you seen enough of such things and been right enough in the past to trust yourself with cursory first impressions?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69FFFF"/>
                </a:solidFill>
              </a:rPr>
              <a:t>Hidden snares </a:t>
            </a:r>
            <a:r>
              <a:rPr lang="en-US" dirty="0" smtClean="0"/>
              <a:t>might diminish your warrant for judgment, but  don’t show you need to rule out</a:t>
            </a:r>
            <a:r>
              <a:rPr lang="en-US" dirty="0" smtClean="0"/>
              <a:t> the possibility tha</a:t>
            </a:r>
            <a:r>
              <a:rPr lang="en-US" dirty="0" smtClean="0"/>
              <a:t>t the world is “one big snare”—</a:t>
            </a:r>
            <a:r>
              <a:rPr lang="en-US" dirty="0" smtClean="0"/>
              <a:t>radical </a:t>
            </a:r>
            <a:r>
              <a:rPr lang="en-US" dirty="0" smtClean="0"/>
              <a:t>skeptical (brain in a vat) </a:t>
            </a:r>
            <a:r>
              <a:rPr lang="en-US" dirty="0" smtClean="0"/>
              <a:t>scenarios—or </a:t>
            </a:r>
            <a:r>
              <a:rPr lang="en-US" dirty="0" smtClean="0"/>
              <a:t>else be</a:t>
            </a:r>
            <a:r>
              <a:rPr lang="en-US" dirty="0" smtClean="0"/>
              <a:t> utterly warrantless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How much does </a:t>
            </a:r>
            <a:r>
              <a:rPr lang="en-US" b="1" i="1" dirty="0" smtClean="0">
                <a:solidFill>
                  <a:srgbClr val="FFFFFF"/>
                </a:solidFill>
              </a:rPr>
              <a:t>consciousness </a:t>
            </a:r>
            <a:r>
              <a:rPr lang="en-US" b="1" dirty="0" smtClean="0">
                <a:solidFill>
                  <a:srgbClr val="FFFFFF"/>
                </a:solidFill>
              </a:rPr>
              <a:t>bring? A deflationary argument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000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69FFFF"/>
                </a:solidFill>
              </a:rPr>
              <a:t>A Cartesian thought</a:t>
            </a:r>
            <a:r>
              <a:rPr lang="en-US" dirty="0" smtClean="0"/>
              <a:t>: experience of the same subjective character as mine could be </a:t>
            </a:r>
            <a:r>
              <a:rPr lang="en-US" b="1" dirty="0" smtClean="0">
                <a:solidFill>
                  <a:srgbClr val="69FFFF"/>
                </a:solidFill>
              </a:rPr>
              <a:t>radically estranged from the world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in which its possessor finds himself: it could completely fail to reveal the world in he exists.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69FFFF"/>
                </a:solidFill>
              </a:rPr>
              <a:t>A (</a:t>
            </a:r>
            <a:r>
              <a:rPr lang="en-US" b="1" dirty="0" err="1" smtClean="0">
                <a:solidFill>
                  <a:srgbClr val="69FFFF"/>
                </a:solidFill>
              </a:rPr>
              <a:t>Heideggerian</a:t>
            </a:r>
            <a:r>
              <a:rPr lang="en-US" b="1" dirty="0" smtClean="0">
                <a:solidFill>
                  <a:srgbClr val="69FFFF"/>
                </a:solidFill>
              </a:rPr>
              <a:t>?) thought</a:t>
            </a:r>
            <a:r>
              <a:rPr lang="en-US" dirty="0" smtClean="0"/>
              <a:t>: To be </a:t>
            </a:r>
            <a:r>
              <a:rPr lang="en-US" b="1" dirty="0" smtClean="0">
                <a:solidFill>
                  <a:srgbClr val="69FFFF"/>
                </a:solidFill>
              </a:rPr>
              <a:t>de-</a:t>
            </a:r>
            <a:r>
              <a:rPr lang="en-US" b="1" i="1" dirty="0" err="1" smtClean="0">
                <a:solidFill>
                  <a:srgbClr val="69FFFF"/>
                </a:solidFill>
              </a:rPr>
              <a:t>worlded</a:t>
            </a:r>
            <a:r>
              <a:rPr lang="en-US" b="1" i="1" dirty="0" smtClean="0">
                <a:solidFill>
                  <a:srgbClr val="69FFFF"/>
                </a:solidFill>
              </a:rPr>
              <a:t> </a:t>
            </a:r>
            <a:r>
              <a:rPr lang="en-US" b="1" dirty="0" smtClean="0">
                <a:solidFill>
                  <a:srgbClr val="69FFFF"/>
                </a:solidFill>
              </a:rPr>
              <a:t>is to be de-</a:t>
            </a:r>
            <a:r>
              <a:rPr lang="en-US" b="1" i="1" dirty="0" err="1" smtClean="0">
                <a:solidFill>
                  <a:srgbClr val="69FFFF"/>
                </a:solidFill>
              </a:rPr>
              <a:t>normed</a:t>
            </a:r>
            <a:r>
              <a:rPr lang="en-US" dirty="0" smtClean="0">
                <a:solidFill>
                  <a:srgbClr val="69FFFF"/>
                </a:solidFill>
              </a:rPr>
              <a:t>.</a:t>
            </a:r>
            <a:r>
              <a:rPr lang="en-US" dirty="0" smtClean="0"/>
              <a:t> Thus if consciousness is “de-</a:t>
            </a:r>
            <a:r>
              <a:rPr lang="en-US" dirty="0" err="1" smtClean="0"/>
              <a:t>worlded</a:t>
            </a:r>
            <a:r>
              <a:rPr lang="en-US" dirty="0" smtClean="0"/>
              <a:t>” (as it well could be), it neither has nor confers normative status. </a:t>
            </a:r>
          </a:p>
          <a:p>
            <a:endParaRPr lang="en-US" dirty="0" smtClean="0"/>
          </a:p>
          <a:p>
            <a:r>
              <a:rPr lang="en-US" dirty="0" smtClean="0"/>
              <a:t>Therefore, experience has/confers </a:t>
            </a:r>
            <a:r>
              <a:rPr lang="en-US" b="1" dirty="0" smtClean="0">
                <a:solidFill>
                  <a:srgbClr val="69FFFF"/>
                </a:solidFill>
              </a:rPr>
              <a:t>normative status only through the addition</a:t>
            </a:r>
            <a:r>
              <a:rPr lang="en-US" b="1" dirty="0" smtClean="0">
                <a:solidFill>
                  <a:srgbClr val="B7DEE8"/>
                </a:solidFill>
              </a:rPr>
              <a:t> </a:t>
            </a:r>
            <a:r>
              <a:rPr lang="en-US" dirty="0" smtClean="0"/>
              <a:t>of factors that are merely contingently associated with it.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6426"/>
          </a:xfrm>
        </p:spPr>
        <p:txBody>
          <a:bodyPr>
            <a:noAutofit/>
          </a:bodyPr>
          <a:lstStyle/>
          <a:p>
            <a:r>
              <a:rPr lang="en-US" sz="3300" b="1" i="1" dirty="0" smtClean="0">
                <a:solidFill>
                  <a:srgbClr val="FFFFFF"/>
                </a:solidFill>
              </a:rPr>
              <a:t>Could </a:t>
            </a:r>
            <a:r>
              <a:rPr lang="en-US" sz="3300" b="1" dirty="0" smtClean="0">
                <a:solidFill>
                  <a:srgbClr val="FFFFFF"/>
                </a:solidFill>
              </a:rPr>
              <a:t>consciousness be de-</a:t>
            </a:r>
            <a:r>
              <a:rPr lang="en-US" sz="3300" b="1" dirty="0" err="1" smtClean="0">
                <a:solidFill>
                  <a:srgbClr val="FFFFFF"/>
                </a:solidFill>
              </a:rPr>
              <a:t>worlded</a:t>
            </a:r>
            <a:r>
              <a:rPr lang="en-US" sz="3300" b="1" dirty="0" smtClean="0">
                <a:solidFill>
                  <a:srgbClr val="FFFFFF"/>
                </a:solidFill>
              </a:rPr>
              <a:t> and thereby de-</a:t>
            </a:r>
            <a:r>
              <a:rPr lang="en-US" sz="3300" b="1" dirty="0" err="1" smtClean="0">
                <a:solidFill>
                  <a:srgbClr val="FFFFFF"/>
                </a:solidFill>
              </a:rPr>
              <a:t>normed</a:t>
            </a:r>
            <a:r>
              <a:rPr lang="en-US" sz="3300" b="1" dirty="0" smtClean="0">
                <a:solidFill>
                  <a:srgbClr val="FFFFFF"/>
                </a:solidFill>
              </a:rPr>
              <a:t>?</a:t>
            </a:r>
            <a:endParaRPr lang="en-US" sz="33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426"/>
            <a:ext cx="8229600" cy="539048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Proposed line of response: First,  suggest: </a:t>
            </a:r>
            <a:r>
              <a:rPr lang="en-US" b="1" dirty="0" smtClean="0">
                <a:solidFill>
                  <a:srgbClr val="69FFFF"/>
                </a:solidFill>
              </a:rPr>
              <a:t>I cannot “de-world” </a:t>
            </a:r>
            <a:r>
              <a:rPr lang="en-US" b="1" i="1" dirty="0" smtClean="0">
                <a:solidFill>
                  <a:srgbClr val="69FFFF"/>
                </a:solidFill>
              </a:rPr>
              <a:t>my own</a:t>
            </a:r>
            <a:r>
              <a:rPr lang="en-US" b="1" dirty="0" smtClean="0">
                <a:solidFill>
                  <a:srgbClr val="69FFFF"/>
                </a:solidFill>
              </a:rPr>
              <a:t> experience</a:t>
            </a:r>
            <a:r>
              <a:rPr lang="en-US" dirty="0" smtClean="0"/>
              <a:t>, so </a:t>
            </a:r>
            <a:r>
              <a:rPr lang="en-US" i="1" dirty="0" smtClean="0"/>
              <a:t>it </a:t>
            </a:r>
            <a:r>
              <a:rPr lang="en-US" dirty="0" smtClean="0"/>
              <a:t>could not in that way become </a:t>
            </a:r>
            <a:r>
              <a:rPr lang="en-US" i="1" dirty="0" smtClean="0"/>
              <a:t>for me </a:t>
            </a:r>
            <a:r>
              <a:rPr lang="en-US" dirty="0" smtClean="0"/>
              <a:t>estranged from </a:t>
            </a:r>
            <a:r>
              <a:rPr lang="en-US" dirty="0" err="1" smtClean="0"/>
              <a:t>normativity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it seems I can’t “de-world” my own visual experience in thought: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My understanding of </a:t>
            </a:r>
            <a:r>
              <a:rPr lang="en-US" dirty="0" smtClean="0">
                <a:solidFill>
                  <a:srgbClr val="69FFFF"/>
                </a:solidFill>
              </a:rPr>
              <a:t>change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69FFFF"/>
                </a:solidFill>
              </a:rPr>
              <a:t>in </a:t>
            </a:r>
            <a:r>
              <a:rPr lang="en-US" b="1" i="1" dirty="0" smtClean="0">
                <a:solidFill>
                  <a:srgbClr val="69FFFF"/>
                </a:solidFill>
              </a:rPr>
              <a:t>how things look to me </a:t>
            </a:r>
            <a:r>
              <a:rPr lang="en-US" dirty="0" smtClean="0"/>
              <a:t>cannot be divorced from understanding of myself as </a:t>
            </a:r>
            <a:r>
              <a:rPr lang="en-US" b="1" i="1" dirty="0" smtClean="0">
                <a:solidFill>
                  <a:srgbClr val="69FFFF"/>
                </a:solidFill>
              </a:rPr>
              <a:t>looking at them</a:t>
            </a:r>
            <a:r>
              <a:rPr lang="en-US" b="1" i="1" dirty="0" smtClean="0">
                <a:solidFill>
                  <a:srgbClr val="B7DEE8"/>
                </a:solidFill>
              </a:rPr>
              <a:t>. </a:t>
            </a:r>
            <a:r>
              <a:rPr lang="en-US" b="1" dirty="0" smtClean="0">
                <a:solidFill>
                  <a:srgbClr val="FFFFFF"/>
                </a:solidFill>
              </a:rPr>
              <a:t>(Also: my understanding of change in how things </a:t>
            </a:r>
            <a:r>
              <a:rPr lang="en-US" b="1" i="1" dirty="0" smtClean="0">
                <a:solidFill>
                  <a:srgbClr val="FFFFFF"/>
                </a:solidFill>
              </a:rPr>
              <a:t>feel </a:t>
            </a:r>
            <a:r>
              <a:rPr lang="en-US" b="1" dirty="0" smtClean="0">
                <a:solidFill>
                  <a:srgbClr val="FFFFFF"/>
                </a:solidFill>
              </a:rPr>
              <a:t>to me cannot be divorced from my understanding of myself as </a:t>
            </a:r>
            <a:r>
              <a:rPr lang="en-US" b="1" i="1" dirty="0" smtClean="0">
                <a:solidFill>
                  <a:srgbClr val="FFFFFF"/>
                </a:solidFill>
              </a:rPr>
              <a:t>touching </a:t>
            </a:r>
            <a:r>
              <a:rPr lang="en-US" b="1" dirty="0" smtClean="0">
                <a:solidFill>
                  <a:srgbClr val="FFFFFF"/>
                </a:solidFill>
              </a:rPr>
              <a:t>them.)</a:t>
            </a:r>
            <a:r>
              <a:rPr lang="en-US" b="1" i="1" dirty="0" smtClean="0">
                <a:solidFill>
                  <a:srgbClr val="B7DEE8"/>
                </a:solidFill>
              </a:rPr>
              <a:t>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My activity of looking at them (touching them) brings a kind of </a:t>
            </a:r>
            <a:r>
              <a:rPr lang="en-US" b="1" dirty="0" smtClean="0">
                <a:solidFill>
                  <a:srgbClr val="69FFFF"/>
                </a:solidFill>
              </a:rPr>
              <a:t>commitment </a:t>
            </a:r>
            <a:r>
              <a:rPr lang="en-US" dirty="0" smtClean="0"/>
              <a:t>to their reality that can’t be </a:t>
            </a:r>
            <a:r>
              <a:rPr lang="en-US" i="1" dirty="0" smtClean="0"/>
              <a:t>intellectually </a:t>
            </a:r>
            <a:r>
              <a:rPr lang="en-US" dirty="0" smtClean="0"/>
              <a:t>revoked.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76360"/>
          </a:xfrm>
        </p:spPr>
        <p:txBody>
          <a:bodyPr>
            <a:normAutofit fontScale="90000"/>
          </a:bodyPr>
          <a:lstStyle/>
          <a:p>
            <a:r>
              <a:rPr lang="en-US" sz="3300" b="1" dirty="0" smtClean="0"/>
              <a:t>sensory experiences</a:t>
            </a:r>
            <a:br>
              <a:rPr lang="en-US" sz="3300" b="1" dirty="0" smtClean="0"/>
            </a:br>
            <a:r>
              <a:rPr lang="en-US" sz="3300" b="1" dirty="0" smtClean="0"/>
              <a:t>vs.</a:t>
            </a:r>
            <a:br>
              <a:rPr lang="en-US" sz="3300" b="1" dirty="0" smtClean="0"/>
            </a:br>
            <a:r>
              <a:rPr lang="en-US" sz="3300" b="1" dirty="0" smtClean="0"/>
              <a:t>judgments</a:t>
            </a:r>
            <a:endParaRPr lang="en-US" sz="3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340" y="1823846"/>
            <a:ext cx="8229600" cy="583643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When </a:t>
            </a:r>
            <a:r>
              <a:rPr lang="en-US" sz="2400" dirty="0"/>
              <a:t>something looks somehow colored and shaped to you, or you feel its shape—you have sensory experience of it.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/>
              <a:t>Y</a:t>
            </a:r>
            <a:r>
              <a:rPr lang="en-US" sz="2400" dirty="0" smtClean="0"/>
              <a:t>ou </a:t>
            </a:r>
            <a:r>
              <a:rPr lang="en-US" sz="2400" dirty="0"/>
              <a:t>may</a:t>
            </a:r>
            <a:r>
              <a:rPr lang="en-US" sz="2400" dirty="0" smtClean="0"/>
              <a:t> (or may not) go </a:t>
            </a:r>
            <a:r>
              <a:rPr lang="en-US" sz="2400" dirty="0"/>
              <a:t>on to judge how it is from how it looks to you.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/>
              <a:t>J</a:t>
            </a:r>
            <a:r>
              <a:rPr lang="en-US" sz="2400" dirty="0" smtClean="0"/>
              <a:t>udgments </a:t>
            </a:r>
            <a:r>
              <a:rPr lang="en-US" sz="2400" dirty="0"/>
              <a:t>can linger</a:t>
            </a:r>
            <a:r>
              <a:rPr lang="en-US" sz="2400" dirty="0" smtClean="0"/>
              <a:t> when sensing is gone (and arise in its absence—even when visually triggered (as in </a:t>
            </a:r>
            <a:r>
              <a:rPr lang="en-US" sz="2400" dirty="0" err="1" smtClean="0"/>
              <a:t>blindsight</a:t>
            </a:r>
            <a:r>
              <a:rPr lang="en-US" sz="2400" dirty="0" smtClean="0"/>
              <a:t>))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Something’s sensory </a:t>
            </a:r>
            <a:r>
              <a:rPr lang="en-US" sz="2400" dirty="0"/>
              <a:t>appearance to you may persist even if you</a:t>
            </a:r>
            <a:r>
              <a:rPr lang="en-US" sz="2400" dirty="0" smtClean="0"/>
              <a:t> renounce judgment.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513117"/>
          </a:xfrm>
        </p:spPr>
        <p:txBody>
          <a:bodyPr>
            <a:noAutofit/>
          </a:bodyPr>
          <a:lstStyle/>
          <a:p>
            <a:r>
              <a:rPr lang="en-US" sz="3400" b="1" i="1" dirty="0" smtClean="0">
                <a:solidFill>
                  <a:srgbClr val="FFFFFF"/>
                </a:solidFill>
              </a:rPr>
              <a:t>Could </a:t>
            </a:r>
            <a:r>
              <a:rPr lang="en-US" sz="3400" b="1" dirty="0" smtClean="0">
                <a:solidFill>
                  <a:srgbClr val="FFFFFF"/>
                </a:solidFill>
              </a:rPr>
              <a:t>consciousness be de-</a:t>
            </a:r>
            <a:r>
              <a:rPr lang="en-US" sz="3400" b="1" dirty="0" err="1" smtClean="0">
                <a:solidFill>
                  <a:srgbClr val="FFFFFF"/>
                </a:solidFill>
              </a:rPr>
              <a:t>worlded</a:t>
            </a:r>
            <a:r>
              <a:rPr lang="en-US" sz="3400" b="1" dirty="0" smtClean="0">
                <a:solidFill>
                  <a:srgbClr val="FFFFFF"/>
                </a:solidFill>
              </a:rPr>
              <a:t> and thereby de-</a:t>
            </a:r>
            <a:r>
              <a:rPr lang="en-US" sz="3400" b="1" dirty="0" err="1" smtClean="0">
                <a:solidFill>
                  <a:srgbClr val="FFFFFF"/>
                </a:solidFill>
              </a:rPr>
              <a:t>normed</a:t>
            </a:r>
            <a:r>
              <a:rPr lang="en-US" sz="3400" b="1" dirty="0" smtClean="0">
                <a:solidFill>
                  <a:srgbClr val="FFFFFF"/>
                </a:solidFill>
              </a:rPr>
              <a:t>?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2256"/>
            <a:ext cx="8229600" cy="49446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it seems I can’t in any case “de-norm” my own cognitive experience: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 have no understanding of the character of my experience of thinking, if not in terms that imply I can engage in conceptual thought.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But these imply normative notions are applicable: my understanding of how I experience my own thinking is </a:t>
            </a:r>
            <a:r>
              <a:rPr lang="en-US" b="1" dirty="0" smtClean="0">
                <a:solidFill>
                  <a:srgbClr val="69FFFF"/>
                </a:solidFill>
              </a:rPr>
              <a:t>inseparable from taking myself as open to certain kinds of assessment</a:t>
            </a:r>
            <a:r>
              <a:rPr lang="en-US" dirty="0" smtClean="0"/>
              <a:t>. (That was responsive/irrelevant, that does/doesn’t follow, that was true/false.)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98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But maybe: a de-</a:t>
            </a:r>
            <a:r>
              <a:rPr lang="en-US" sz="3100" dirty="0" err="1" smtClean="0"/>
              <a:t>worlded</a:t>
            </a:r>
            <a:r>
              <a:rPr lang="en-US" sz="3100" dirty="0" smtClean="0"/>
              <a:t> phenomenal </a:t>
            </a:r>
            <a:r>
              <a:rPr lang="en-US" sz="3100" i="1" dirty="0" smtClean="0"/>
              <a:t>twin</a:t>
            </a:r>
            <a:r>
              <a:rPr lang="en-US" sz="3100" dirty="0" smtClean="0"/>
              <a:t>? </a:t>
            </a:r>
            <a:br>
              <a:rPr lang="en-US" sz="3100" dirty="0" smtClean="0"/>
            </a:br>
            <a:r>
              <a:rPr lang="en-US" sz="3100" dirty="0" smtClean="0"/>
              <a:t>Thus: a “de-</a:t>
            </a:r>
            <a:r>
              <a:rPr lang="en-US" sz="3100" dirty="0" err="1" smtClean="0"/>
              <a:t>normed</a:t>
            </a:r>
            <a:r>
              <a:rPr lang="en-US" sz="3100" dirty="0" smtClean="0"/>
              <a:t>” twin? Possible replies:</a:t>
            </a:r>
            <a:endParaRPr lang="en-US" sz="31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285"/>
            <a:ext cx="8229600" cy="5566109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1800" dirty="0" smtClean="0"/>
              <a:t> I </a:t>
            </a:r>
            <a:r>
              <a:rPr lang="en-US" sz="1800" dirty="0" smtClean="0">
                <a:solidFill>
                  <a:srgbClr val="69FFFF"/>
                </a:solidFill>
              </a:rPr>
              <a:t>could conceivably have a de-</a:t>
            </a:r>
            <a:r>
              <a:rPr lang="en-US" sz="1800" i="1" dirty="0" err="1" smtClean="0">
                <a:solidFill>
                  <a:srgbClr val="69FFFF"/>
                </a:solidFill>
              </a:rPr>
              <a:t>worlded</a:t>
            </a:r>
            <a:r>
              <a:rPr lang="en-US" sz="1800" i="1" dirty="0" smtClean="0">
                <a:solidFill>
                  <a:srgbClr val="69FFFF"/>
                </a:solidFill>
              </a:rPr>
              <a:t> </a:t>
            </a:r>
            <a:r>
              <a:rPr lang="en-US" sz="1800" dirty="0" smtClean="0"/>
              <a:t>phenomenal twin. And since to be de-</a:t>
            </a:r>
            <a:r>
              <a:rPr lang="en-US" sz="1800" dirty="0" err="1" smtClean="0"/>
              <a:t>worlded</a:t>
            </a:r>
            <a:r>
              <a:rPr lang="en-US" sz="1800" dirty="0" smtClean="0"/>
              <a:t> is to be de-</a:t>
            </a:r>
            <a:r>
              <a:rPr lang="en-US" sz="1800" dirty="0" err="1" smtClean="0"/>
              <a:t>normed</a:t>
            </a:r>
            <a:r>
              <a:rPr lang="en-US" sz="1800" dirty="0" smtClean="0"/>
              <a:t>, </a:t>
            </a:r>
            <a:r>
              <a:rPr lang="en-US" sz="1800" b="1" dirty="0" smtClean="0"/>
              <a:t>HIS EXPERIENCE WOULD HAVE NO NORMATIVE STATUS. </a:t>
            </a:r>
            <a:r>
              <a:rPr lang="en-US" sz="1800" dirty="0" smtClean="0"/>
              <a:t>So </a:t>
            </a:r>
            <a:r>
              <a:rPr lang="en-US" sz="1800" dirty="0" smtClean="0">
                <a:solidFill>
                  <a:srgbClr val="69FFFF"/>
                </a:solidFill>
              </a:rPr>
              <a:t>yes, I could have a de-</a:t>
            </a:r>
            <a:r>
              <a:rPr lang="en-US" sz="1800" i="1" dirty="0" err="1" smtClean="0">
                <a:solidFill>
                  <a:srgbClr val="69FFFF"/>
                </a:solidFill>
              </a:rPr>
              <a:t>normed</a:t>
            </a:r>
            <a:r>
              <a:rPr lang="en-US" sz="1800" i="1" dirty="0" smtClean="0">
                <a:solidFill>
                  <a:srgbClr val="69FFFF"/>
                </a:solidFill>
              </a:rPr>
              <a:t> </a:t>
            </a:r>
            <a:r>
              <a:rPr lang="en-US" sz="1800" dirty="0" smtClean="0">
                <a:solidFill>
                  <a:srgbClr val="69FFFF"/>
                </a:solidFill>
              </a:rPr>
              <a:t>phenomenal twin.</a:t>
            </a:r>
          </a:p>
          <a:p>
            <a:pPr marL="514350" indent="-514350">
              <a:buFont typeface="+mj-lt"/>
              <a:buAutoNum type="alphaLcParenR"/>
            </a:pPr>
            <a:endParaRPr lang="en-US" sz="1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1800" dirty="0" smtClean="0"/>
              <a:t>I </a:t>
            </a:r>
            <a:r>
              <a:rPr lang="en-US" sz="1800" dirty="0" smtClean="0">
                <a:solidFill>
                  <a:srgbClr val="69FFFF"/>
                </a:solidFill>
              </a:rPr>
              <a:t>could conceivably have a de-</a:t>
            </a:r>
            <a:r>
              <a:rPr lang="en-US" sz="1800" dirty="0" err="1" smtClean="0">
                <a:solidFill>
                  <a:srgbClr val="69FFFF"/>
                </a:solidFill>
              </a:rPr>
              <a:t>worlded</a:t>
            </a:r>
            <a:r>
              <a:rPr lang="en-US" sz="1800" dirty="0" smtClean="0">
                <a:solidFill>
                  <a:srgbClr val="69FFFF"/>
                </a:solidFill>
              </a:rPr>
              <a:t> phenomenal twin</a:t>
            </a:r>
            <a:r>
              <a:rPr lang="en-US" sz="1800" dirty="0" smtClean="0"/>
              <a:t>,  but </a:t>
            </a:r>
            <a:r>
              <a:rPr lang="en-US" sz="1800" b="1" dirty="0" smtClean="0">
                <a:solidFill>
                  <a:srgbClr val="FFFFFF"/>
                </a:solidFill>
              </a:rPr>
              <a:t>HE WOULD STILL BE A NORMATIVE BEING, </a:t>
            </a:r>
            <a:r>
              <a:rPr lang="en-US" sz="1800" dirty="0" smtClean="0">
                <a:solidFill>
                  <a:srgbClr val="FFFFFF"/>
                </a:solidFill>
              </a:rPr>
              <a:t>because there is a possibl</a:t>
            </a:r>
            <a:r>
              <a:rPr lang="en-US" sz="1800" dirty="0" smtClean="0"/>
              <a:t>e world (my world!) in which his experience would find a home. (Consciousness could be utterly decoupled from normative status, only if it is too chaotic or unstructured for there to be a world it would reveal.) Plus: there is the argument from cognitive experience. So </a:t>
            </a:r>
            <a:r>
              <a:rPr lang="en-US" sz="1800" dirty="0" smtClean="0">
                <a:solidFill>
                  <a:srgbClr val="69FFFF"/>
                </a:solidFill>
              </a:rPr>
              <a:t>no, I could not have a de-</a:t>
            </a:r>
            <a:r>
              <a:rPr lang="en-US" sz="1800" dirty="0" err="1" smtClean="0">
                <a:solidFill>
                  <a:srgbClr val="69FFFF"/>
                </a:solidFill>
              </a:rPr>
              <a:t>normed</a:t>
            </a:r>
            <a:r>
              <a:rPr lang="en-US" sz="1800" dirty="0" smtClean="0">
                <a:solidFill>
                  <a:srgbClr val="69FFFF"/>
                </a:solidFill>
              </a:rPr>
              <a:t> phenomenal twin.</a:t>
            </a:r>
          </a:p>
          <a:p>
            <a:pPr marL="514350" indent="-514350">
              <a:buFont typeface="+mj-lt"/>
              <a:buAutoNum type="alphaLcParenR"/>
            </a:pPr>
            <a:endParaRPr lang="en-US" sz="1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1800" dirty="0" smtClean="0"/>
              <a:t> I </a:t>
            </a:r>
            <a:r>
              <a:rPr lang="en-US" sz="1800" dirty="0" smtClean="0">
                <a:solidFill>
                  <a:srgbClr val="69FFFF"/>
                </a:solidFill>
              </a:rPr>
              <a:t>could not conceivably have a de-</a:t>
            </a:r>
            <a:r>
              <a:rPr lang="en-US" sz="1800" dirty="0" err="1" smtClean="0">
                <a:solidFill>
                  <a:srgbClr val="69FFFF"/>
                </a:solidFill>
              </a:rPr>
              <a:t>worlded</a:t>
            </a:r>
            <a:r>
              <a:rPr lang="en-US" sz="1800" dirty="0" smtClean="0">
                <a:solidFill>
                  <a:srgbClr val="69FFFF"/>
                </a:solidFill>
              </a:rPr>
              <a:t> </a:t>
            </a:r>
            <a:r>
              <a:rPr lang="en-US" sz="1800" dirty="0" smtClean="0"/>
              <a:t>twin, for: to be de-</a:t>
            </a:r>
            <a:r>
              <a:rPr lang="en-US" sz="1800" dirty="0" err="1" smtClean="0"/>
              <a:t>worlded</a:t>
            </a:r>
            <a:r>
              <a:rPr lang="en-US" sz="1800" dirty="0" smtClean="0"/>
              <a:t> is to be (thoroughly) de-</a:t>
            </a:r>
            <a:r>
              <a:rPr lang="en-US" sz="1800" dirty="0" err="1" smtClean="0"/>
              <a:t>normed</a:t>
            </a:r>
            <a:r>
              <a:rPr lang="en-US" sz="1800" dirty="0" smtClean="0"/>
              <a:t>. And </a:t>
            </a:r>
            <a:r>
              <a:rPr lang="en-US" sz="1800" b="1" dirty="0" smtClean="0">
                <a:solidFill>
                  <a:srgbClr val="FFFFFF"/>
                </a:solidFill>
              </a:rPr>
              <a:t>I CAN’T MAKE SENSE OF  EXPERIENCE SUBJECTIVELY JUST LIKE MINE TO WHICH NORMATIVE NOTIONS ARE INAPPLICABLE. So </a:t>
            </a:r>
            <a:r>
              <a:rPr lang="en-US" sz="1800" dirty="0" smtClean="0">
                <a:solidFill>
                  <a:srgbClr val="69FFFF"/>
                </a:solidFill>
              </a:rPr>
              <a:t>no, I could not have a de-</a:t>
            </a:r>
            <a:r>
              <a:rPr lang="en-US" sz="1800" dirty="0" err="1" smtClean="0">
                <a:solidFill>
                  <a:srgbClr val="69FFFF"/>
                </a:solidFill>
              </a:rPr>
              <a:t>normed</a:t>
            </a:r>
            <a:r>
              <a:rPr lang="en-US" sz="1800" dirty="0" smtClean="0">
                <a:solidFill>
                  <a:srgbClr val="69FFFF"/>
                </a:solidFill>
              </a:rPr>
              <a:t> phenomenal twin.</a:t>
            </a:r>
            <a:endParaRPr lang="en-US" sz="1800" b="1" dirty="0" smtClean="0">
              <a:solidFill>
                <a:srgbClr val="69FFFF"/>
              </a:solidFill>
            </a:endParaRPr>
          </a:p>
          <a:p>
            <a:pPr marL="514350" indent="-514350">
              <a:buFont typeface="+mj-lt"/>
              <a:buAutoNum type="alphaLcParenR"/>
            </a:pPr>
            <a:endParaRPr lang="en-US" sz="1800" b="1" dirty="0" smtClean="0">
              <a:solidFill>
                <a:srgbClr val="B7DEE8"/>
              </a:solidFill>
            </a:endParaRPr>
          </a:p>
          <a:p>
            <a:pPr>
              <a:buNone/>
            </a:pPr>
            <a:r>
              <a:rPr lang="en-US" sz="1800" dirty="0" smtClean="0"/>
              <a:t>Are we on firm ground deciding for (a) as against (</a:t>
            </a:r>
            <a:r>
              <a:rPr lang="en-US" sz="1800" dirty="0" err="1" smtClean="0"/>
              <a:t>b</a:t>
            </a:r>
            <a:r>
              <a:rPr lang="en-US" sz="1800" dirty="0" smtClean="0"/>
              <a:t>) or (</a:t>
            </a:r>
            <a:r>
              <a:rPr lang="en-US" sz="1800" dirty="0" err="1" smtClean="0"/>
              <a:t>c</a:t>
            </a:r>
            <a:r>
              <a:rPr lang="en-US" sz="1800" dirty="0" smtClean="0"/>
              <a:t>)? If not, very doubtful we have reason to detach experience from </a:t>
            </a:r>
            <a:r>
              <a:rPr lang="en-US" sz="1800" dirty="0" err="1" smtClean="0"/>
              <a:t>normativity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</a:t>
            </a:r>
            <a:r>
              <a:rPr lang="en-US" b="1" dirty="0" smtClean="0">
                <a:solidFill>
                  <a:srgbClr val="FFFFFF"/>
                </a:solidFill>
              </a:rPr>
              <a:t>normative </a:t>
            </a:r>
            <a:r>
              <a:rPr lang="en-US" b="1" i="1" dirty="0" smtClean="0">
                <a:solidFill>
                  <a:srgbClr val="FFFFFF"/>
                </a:solidFill>
              </a:rPr>
              <a:t>self</a:t>
            </a:r>
            <a:r>
              <a:rPr lang="en-US" b="1" dirty="0" smtClean="0">
                <a:solidFill>
                  <a:srgbClr val="FFFFFF"/>
                </a:solidFill>
              </a:rPr>
              <a:t>-assessment required</a:t>
            </a:r>
            <a:r>
              <a:rPr lang="en-US" dirty="0" smtClean="0">
                <a:solidFill>
                  <a:srgbClr val="FFFFFF"/>
                </a:solidFill>
              </a:rPr>
              <a:t> to be truly norm-</a:t>
            </a:r>
            <a:r>
              <a:rPr lang="en-US" b="1" i="1" dirty="0" smtClean="0">
                <a:solidFill>
                  <a:srgbClr val="FFFFFF"/>
                </a:solidFill>
              </a:rPr>
              <a:t>guided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?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endParaRPr lang="en-US" sz="2500" dirty="0" smtClean="0"/>
          </a:p>
          <a:p>
            <a:r>
              <a:rPr lang="en-US" sz="2500" dirty="0" smtClean="0"/>
              <a:t>Ask: would a being who is </a:t>
            </a:r>
            <a:r>
              <a:rPr lang="en-US" sz="2500" b="1" dirty="0" smtClean="0">
                <a:solidFill>
                  <a:srgbClr val="69FFFF"/>
                </a:solidFill>
              </a:rPr>
              <a:t>not critically self-reflective </a:t>
            </a:r>
            <a:r>
              <a:rPr lang="en-US" sz="2500" dirty="0" smtClean="0"/>
              <a:t>but who had and exercised the power to make things apparent, be </a:t>
            </a:r>
            <a:r>
              <a:rPr lang="en-US" sz="2500" b="1" dirty="0" smtClean="0">
                <a:solidFill>
                  <a:srgbClr val="69FFFF"/>
                </a:solidFill>
              </a:rPr>
              <a:t>unguided by norms</a:t>
            </a:r>
            <a:r>
              <a:rPr lang="en-US" sz="2500" b="1" dirty="0" smtClean="0">
                <a:solidFill>
                  <a:srgbClr val="B7DEE8"/>
                </a:solidFill>
              </a:rPr>
              <a:t>? </a:t>
            </a:r>
          </a:p>
          <a:p>
            <a:endParaRPr lang="en-US" sz="2500" dirty="0" smtClean="0"/>
          </a:p>
          <a:p>
            <a:r>
              <a:rPr lang="en-US" sz="2500" dirty="0" smtClean="0"/>
              <a:t>Remove source for thinking so, via idea that use of critical reflection is not required for experience to be “normatively </a:t>
            </a:r>
            <a:r>
              <a:rPr lang="en-US" sz="2500" dirty="0" err="1" smtClean="0"/>
              <a:t>valenced</a:t>
            </a:r>
            <a:r>
              <a:rPr lang="en-US" sz="2500" dirty="0" smtClean="0"/>
              <a:t>.” </a:t>
            </a:r>
          </a:p>
          <a:p>
            <a:pPr>
              <a:buNone/>
            </a:pPr>
            <a:endParaRPr lang="en-US" sz="2500" dirty="0" smtClean="0"/>
          </a:p>
          <a:p>
            <a:r>
              <a:rPr lang="en-US" sz="2500" dirty="0" smtClean="0"/>
              <a:t>Think of how the experience of “keeping your balance” helps you not to fall. </a:t>
            </a:r>
            <a:r>
              <a:rPr lang="en-US" sz="2500" b="1" dirty="0" smtClean="0">
                <a:solidFill>
                  <a:srgbClr val="69FFFF"/>
                </a:solidFill>
              </a:rPr>
              <a:t>Maybe your sense of how to get a better look at things is like keeping your balance</a:t>
            </a:r>
            <a:r>
              <a:rPr lang="en-US" sz="2500" dirty="0" smtClean="0">
                <a:solidFill>
                  <a:srgbClr val="69FFFF"/>
                </a:solidFill>
              </a:rPr>
              <a:t>. </a:t>
            </a:r>
          </a:p>
          <a:p>
            <a:endParaRPr lang="en-US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Maybe your sense of how to get a better look at things is like keeping your balance</a:t>
            </a:r>
            <a:r>
              <a:rPr lang="en-US" sz="3600" dirty="0" smtClean="0"/>
              <a:t>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>
                <a:solidFill>
                  <a:schemeClr val="accent2"/>
                </a:solidFill>
              </a:rPr>
              <a:t>Maybe that sort of guidance should also count as a kind of “self-assessment”? </a:t>
            </a:r>
            <a:r>
              <a:rPr lang="en-US" sz="2000" dirty="0" smtClean="0"/>
              <a:t>We might either say: it’s not enough for “self-assessment” in any sense--but self-assessment is not essential to having </a:t>
            </a:r>
            <a:r>
              <a:rPr lang="en-US" sz="2000" dirty="0" err="1" smtClean="0"/>
              <a:t>normed</a:t>
            </a:r>
            <a:r>
              <a:rPr lang="en-US" sz="2000" dirty="0" smtClean="0"/>
              <a:t> </a:t>
            </a:r>
            <a:r>
              <a:rPr lang="en-US" sz="2000" i="1" dirty="0" smtClean="0"/>
              <a:t>guided</a:t>
            </a:r>
            <a:r>
              <a:rPr lang="en-US" sz="2000" dirty="0" smtClean="0"/>
              <a:t> performance). Or yes, some kind of self-assessment is necessary if one is to be guided by norms, but having a kind of non-reflective normatively </a:t>
            </a:r>
            <a:r>
              <a:rPr lang="en-US" sz="2000" dirty="0" err="1" smtClean="0"/>
              <a:t>valenced</a:t>
            </a:r>
            <a:r>
              <a:rPr lang="en-US" sz="2000" dirty="0" smtClean="0"/>
              <a:t> experience is minimally sufficient for both.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69FFFF"/>
                </a:solidFill>
              </a:rPr>
              <a:t>Don’t slip back into intellectualist </a:t>
            </a:r>
            <a:r>
              <a:rPr lang="en-US" sz="2000" dirty="0" err="1" smtClean="0">
                <a:solidFill>
                  <a:srgbClr val="69FFFF"/>
                </a:solidFill>
              </a:rPr>
              <a:t>misconstruals</a:t>
            </a:r>
            <a:r>
              <a:rPr lang="en-US" sz="2000" dirty="0" smtClean="0">
                <a:solidFill>
                  <a:srgbClr val="69FFFF"/>
                </a:solidFill>
              </a:rPr>
              <a:t> of</a:t>
            </a:r>
            <a:r>
              <a:rPr lang="en-US" sz="2000" dirty="0" smtClean="0">
                <a:solidFill>
                  <a:srgbClr val="69FFFF"/>
                </a:solidFill>
              </a:rPr>
              <a:t> valence</a:t>
            </a:r>
            <a:r>
              <a:rPr lang="en-US" sz="2000" dirty="0" smtClean="0">
                <a:solidFill>
                  <a:srgbClr val="69FFFF"/>
                </a:solidFill>
              </a:rPr>
              <a:t>. </a:t>
            </a:r>
            <a:r>
              <a:rPr lang="en-US" sz="2000" dirty="0" smtClean="0"/>
              <a:t>“Feels right/Feels wrong” is not a matter of </a:t>
            </a:r>
            <a:r>
              <a:rPr lang="en-US" sz="2000" i="1" dirty="0" smtClean="0"/>
              <a:t>attributing normative propertie</a:t>
            </a:r>
            <a:r>
              <a:rPr lang="en-US" sz="2000" dirty="0" smtClean="0"/>
              <a:t>s (“representing” your movement as having the property of being right or correct.) We don’t have to model all intentional experience on predicative judgment.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33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600" dirty="0" smtClean="0"/>
              <a:t>Basic claim: there is a phenomenological conception of the “power of making things apparent” that answers: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69799"/>
          </a:xfrm>
        </p:spPr>
        <p:txBody>
          <a:bodyPr>
            <a:normAutofit fontScale="70000" lnSpcReduction="20000"/>
          </a:bodyPr>
          <a:lstStyle/>
          <a:p>
            <a:pPr marL="571500" lvl="0" indent="-571500">
              <a:buFont typeface="+mj-lt"/>
              <a:buAutoNum type="romanUcPeriod"/>
            </a:pPr>
            <a:endParaRPr lang="en-US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(</a:t>
            </a:r>
            <a:r>
              <a:rPr lang="en-US" b="1" dirty="0" err="1" smtClean="0"/>
              <a:t>Perspectivally</a:t>
            </a:r>
            <a:r>
              <a:rPr lang="en-US" b="1" dirty="0" smtClean="0"/>
              <a:t>) “Constrained, (but) Not Confined”? </a:t>
            </a:r>
          </a:p>
          <a:p>
            <a:pPr marL="571500" lvl="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“Looks/Better Look” Relation? </a:t>
            </a:r>
          </a:p>
          <a:p>
            <a:pPr marL="571500" lvl="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</a:t>
            </a:r>
            <a:r>
              <a:rPr lang="en-US" b="1" i="1" dirty="0" smtClean="0"/>
              <a:t>Have </a:t>
            </a:r>
            <a:r>
              <a:rPr lang="en-US" b="1" dirty="0" smtClean="0"/>
              <a:t>(Normative) Status”?</a:t>
            </a:r>
          </a:p>
          <a:p>
            <a:pPr marL="571500" indent="-571500">
              <a:buFont typeface="+mj-lt"/>
              <a:buAutoNum type="romanUcPeriod"/>
            </a:pPr>
            <a:endParaRPr lang="en-US" b="1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b="1" dirty="0" smtClean="0"/>
              <a:t>“</a:t>
            </a:r>
            <a:r>
              <a:rPr lang="en-US" b="1" i="1" dirty="0" smtClean="0"/>
              <a:t>Confer </a:t>
            </a:r>
            <a:r>
              <a:rPr lang="en-US" b="1" dirty="0" smtClean="0"/>
              <a:t>(Normative) Status”?</a:t>
            </a:r>
          </a:p>
          <a:p>
            <a:pPr marL="571500" lvl="0" indent="-571500">
              <a:buFont typeface="+mj-lt"/>
              <a:buAutoNum type="romanUcPeriod"/>
            </a:pP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/>
            <a:r>
              <a:rPr lang="en-US" dirty="0" smtClean="0"/>
              <a:t>In a way that </a:t>
            </a:r>
            <a:r>
              <a:rPr lang="en-US" b="1" dirty="0" smtClean="0">
                <a:solidFill>
                  <a:srgbClr val="69FFFF"/>
                </a:solidFill>
              </a:rPr>
              <a:t>neither “under-minds” and nor “over-intellectualizes” </a:t>
            </a:r>
            <a:r>
              <a:rPr lang="en-US" dirty="0" smtClean="0"/>
              <a:t>the senses</a:t>
            </a:r>
          </a:p>
          <a:p>
            <a:pPr marL="571500" indent="-571500"/>
            <a:r>
              <a:rPr lang="en-US" dirty="0" smtClean="0"/>
              <a:t>And so elucidates </a:t>
            </a:r>
            <a:r>
              <a:rPr lang="en-US" b="1" dirty="0" smtClean="0">
                <a:solidFill>
                  <a:srgbClr val="69FFFF"/>
                </a:solidFill>
              </a:rPr>
              <a:t>the </a:t>
            </a:r>
            <a:r>
              <a:rPr lang="en-US" b="1" dirty="0" err="1" smtClean="0">
                <a:solidFill>
                  <a:srgbClr val="69FFFF"/>
                </a:solidFill>
              </a:rPr>
              <a:t>normativity</a:t>
            </a:r>
            <a:r>
              <a:rPr lang="en-US" b="1" dirty="0" smtClean="0">
                <a:solidFill>
                  <a:srgbClr val="69FFFF"/>
                </a:solidFill>
              </a:rPr>
              <a:t> of sense perception</a:t>
            </a:r>
            <a:r>
              <a:rPr lang="en-US" b="1" dirty="0" smtClean="0">
                <a:solidFill>
                  <a:srgbClr val="B7DEE8"/>
                </a:solidFill>
              </a:rPr>
              <a:t>, </a:t>
            </a:r>
          </a:p>
          <a:p>
            <a:pPr marL="571500" indent="-571500"/>
            <a:r>
              <a:rPr lang="en-US" dirty="0" smtClean="0"/>
              <a:t>And thereby prepares the way for </a:t>
            </a:r>
            <a:r>
              <a:rPr lang="en-US" b="1" dirty="0" smtClean="0">
                <a:solidFill>
                  <a:srgbClr val="69FFFF"/>
                </a:solidFill>
              </a:rPr>
              <a:t>further investigation </a:t>
            </a:r>
            <a:r>
              <a:rPr lang="en-US" dirty="0" smtClean="0"/>
              <a:t>along the lines suggested.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51" y="274638"/>
            <a:ext cx="896834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issue about </a:t>
            </a:r>
            <a:r>
              <a:rPr lang="en-US" dirty="0" err="1" smtClean="0"/>
              <a:t>normativity</a:t>
            </a:r>
            <a:r>
              <a:rPr lang="en-US" dirty="0" smtClean="0"/>
              <a:t> </a:t>
            </a:r>
            <a:r>
              <a:rPr lang="en-US" dirty="0" smtClean="0"/>
              <a:t>&amp;</a:t>
            </a:r>
            <a:r>
              <a:rPr lang="en-US" dirty="0" smtClean="0"/>
              <a:t> </a:t>
            </a:r>
            <a:r>
              <a:rPr lang="en-US" dirty="0" smtClean="0"/>
              <a:t>perception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Granted, </a:t>
            </a:r>
            <a:r>
              <a:rPr lang="en-US" i="1" dirty="0" smtClean="0">
                <a:solidFill>
                  <a:srgbClr val="69FFFF"/>
                </a:solidFill>
              </a:rPr>
              <a:t>judgments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have and confer normative status: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i="1" dirty="0" smtClean="0">
                <a:solidFill>
                  <a:srgbClr val="69FFFF"/>
                </a:solidFill>
              </a:rPr>
              <a:t>They have it</a:t>
            </a:r>
            <a:r>
              <a:rPr lang="en-US" dirty="0" smtClean="0">
                <a:solidFill>
                  <a:srgbClr val="93CDDD"/>
                </a:solidFill>
              </a:rPr>
              <a:t>: </a:t>
            </a:r>
            <a:r>
              <a:rPr lang="en-US" i="1" dirty="0" smtClean="0"/>
              <a:t>They</a:t>
            </a:r>
            <a:r>
              <a:rPr lang="en-US" dirty="0" smtClean="0"/>
              <a:t> </a:t>
            </a:r>
            <a:r>
              <a:rPr lang="en-US" dirty="0"/>
              <a:t>are true or false, warranted to greater or lesser degrees (or entirely unwarranted).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i="1" dirty="0" smtClean="0">
                <a:solidFill>
                  <a:srgbClr val="69FFFF"/>
                </a:solidFill>
              </a:rPr>
              <a:t>They confer it</a:t>
            </a:r>
            <a:r>
              <a:rPr lang="en-US" dirty="0" smtClean="0"/>
              <a:t>: Some support </a:t>
            </a:r>
            <a:r>
              <a:rPr lang="en-US" dirty="0"/>
              <a:t>or justify making </a:t>
            </a:r>
            <a:r>
              <a:rPr lang="en-US" dirty="0" smtClean="0"/>
              <a:t>others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But does </a:t>
            </a:r>
            <a:r>
              <a:rPr lang="en-US" i="1" dirty="0" smtClean="0">
                <a:solidFill>
                  <a:srgbClr val="69FFFF"/>
                </a:solidFill>
              </a:rPr>
              <a:t>sense </a:t>
            </a:r>
            <a:r>
              <a:rPr lang="en-US" i="1" dirty="0">
                <a:solidFill>
                  <a:srgbClr val="69FFFF"/>
                </a:solidFill>
              </a:rPr>
              <a:t>experience</a:t>
            </a:r>
            <a:r>
              <a:rPr lang="en-US" dirty="0">
                <a:solidFill>
                  <a:srgbClr val="69FFFF"/>
                </a:solidFill>
              </a:rPr>
              <a:t> </a:t>
            </a:r>
            <a:r>
              <a:rPr lang="en-US" dirty="0"/>
              <a:t>also both </a:t>
            </a:r>
            <a:r>
              <a:rPr lang="en-US" i="1" dirty="0"/>
              <a:t>have</a:t>
            </a:r>
            <a:r>
              <a:rPr lang="en-US" dirty="0"/>
              <a:t> and </a:t>
            </a:r>
            <a:r>
              <a:rPr lang="en-US" i="1" dirty="0"/>
              <a:t>confer</a:t>
            </a:r>
            <a:r>
              <a:rPr lang="en-US" dirty="0" smtClean="0"/>
              <a:t> some sort of normative </a:t>
            </a:r>
            <a:r>
              <a:rPr lang="en-US" dirty="0"/>
              <a:t>status</a:t>
            </a:r>
            <a:r>
              <a:rPr lang="en-US" dirty="0" smtClean="0"/>
              <a:t>? Not as clear.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 approach to this question. First, consider the notion of “getting a good (good enough, better) look” at something.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“Better Look” principle.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If </a:t>
            </a:r>
            <a:r>
              <a:rPr lang="en-US" dirty="0"/>
              <a:t>I </a:t>
            </a:r>
            <a:r>
              <a:rPr lang="en-US" b="1" i="1" dirty="0">
                <a:solidFill>
                  <a:srgbClr val="69FFFF"/>
                </a:solidFill>
              </a:rPr>
              <a:t>get a better look at something </a:t>
            </a:r>
            <a:r>
              <a:rPr lang="en-US" dirty="0"/>
              <a:t>than I otherwise would have had,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then </a:t>
            </a:r>
            <a:r>
              <a:rPr lang="en-US" dirty="0"/>
              <a:t>often, to some extent, this</a:t>
            </a:r>
            <a:r>
              <a:rPr lang="en-US" b="1" i="1" dirty="0">
                <a:solidFill>
                  <a:srgbClr val="93CDDD"/>
                </a:solidFill>
              </a:rPr>
              <a:t> </a:t>
            </a:r>
            <a:r>
              <a:rPr lang="en-US" b="1" i="1" dirty="0">
                <a:solidFill>
                  <a:srgbClr val="69FFFF"/>
                </a:solidFill>
              </a:rPr>
              <a:t>increases the warrant or justification</a:t>
            </a:r>
            <a:r>
              <a:rPr lang="en-US" dirty="0"/>
              <a:t> I have for making certain judgments about it.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630"/>
          </a:xfrm>
        </p:spPr>
        <p:txBody>
          <a:bodyPr/>
          <a:lstStyle/>
          <a:p>
            <a:r>
              <a:rPr lang="en-US" dirty="0" smtClean="0"/>
              <a:t>How ordinary this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388"/>
            <a:ext cx="8229600" cy="539047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Applies not only </a:t>
            </a:r>
            <a:r>
              <a:rPr lang="en-US" dirty="0"/>
              <a:t>to cases of explicitly reasoned </a:t>
            </a:r>
            <a:r>
              <a:rPr lang="en-US" dirty="0" smtClean="0"/>
              <a:t>investigation in the lab</a:t>
            </a:r>
          </a:p>
          <a:p>
            <a:pPr>
              <a:buNone/>
            </a:pPr>
            <a:r>
              <a:rPr lang="en-US" dirty="0" smtClean="0"/>
              <a:t>Also </a:t>
            </a:r>
            <a:r>
              <a:rPr lang="en-US" dirty="0"/>
              <a:t>to everyday practical </a:t>
            </a:r>
            <a:r>
              <a:rPr lang="en-US" dirty="0" smtClean="0"/>
              <a:t>affairs. There need be nothing particularly detached or theoretical about it. Consider:</a:t>
            </a:r>
          </a:p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“Glove Quest”</a:t>
            </a:r>
          </a:p>
          <a:p>
            <a:pPr>
              <a:buNone/>
            </a:pP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I want my gloves to go out into the cold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 look for them, I look at various things in the chaos of my dresser </a:t>
            </a:r>
            <a:r>
              <a:rPr lang="en-US" dirty="0" smtClean="0"/>
              <a:t>drawer</a:t>
            </a:r>
          </a:p>
          <a:p>
            <a:pPr lvl="1"/>
            <a:r>
              <a:rPr lang="en-US" dirty="0" smtClean="0"/>
              <a:t>I get </a:t>
            </a:r>
            <a:r>
              <a:rPr lang="en-US" dirty="0"/>
              <a:t>a good enough look at something to tell </a:t>
            </a:r>
            <a:r>
              <a:rPr lang="en-US" i="1" dirty="0"/>
              <a:t>that’s a glove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have warrant for judging it to be a glove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look for its mate, and by getting a good</a:t>
            </a:r>
            <a:r>
              <a:rPr lang="en-US" dirty="0" smtClean="0"/>
              <a:t> enough look </a:t>
            </a:r>
            <a:r>
              <a:rPr lang="en-US" dirty="0"/>
              <a:t>at something else, I can tell—I am warranted in thinking—</a:t>
            </a:r>
            <a:r>
              <a:rPr lang="en-US" i="1" dirty="0"/>
              <a:t>this is the matching glove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There are myriad </a:t>
            </a:r>
            <a:r>
              <a:rPr lang="en-US" dirty="0"/>
              <a:t>similar</a:t>
            </a:r>
            <a:r>
              <a:rPr lang="en-US" dirty="0" smtClean="0"/>
              <a:t> (</a:t>
            </a:r>
            <a:r>
              <a:rPr lang="en-US" dirty="0" err="1" smtClean="0"/>
              <a:t>unadventuresome</a:t>
            </a:r>
            <a:r>
              <a:rPr lang="en-US" dirty="0" smtClean="0"/>
              <a:t>, brief, routine) “quests” in ordinary life that seem to support “Better Look”. Looking for: sock, phone, keys, pen, exit, knife, car in next lane, etc. </a:t>
            </a:r>
            <a:r>
              <a:rPr lang="en-US" dirty="0" smtClean="0">
                <a:solidFill>
                  <a:srgbClr val="69FFFF"/>
                </a:solidFill>
              </a:rPr>
              <a:t>We warrant </a:t>
            </a:r>
            <a:r>
              <a:rPr lang="en-US" b="1" i="1" dirty="0" smtClean="0">
                <a:solidFill>
                  <a:srgbClr val="69FFFF"/>
                </a:solidFill>
              </a:rPr>
              <a:t>there it is </a:t>
            </a:r>
            <a:r>
              <a:rPr lang="en-US" dirty="0" smtClean="0">
                <a:solidFill>
                  <a:srgbClr val="69FFFF"/>
                </a:solidFill>
              </a:rPr>
              <a:t>judgments</a:t>
            </a:r>
            <a:r>
              <a:rPr lang="en-US" dirty="0" smtClean="0"/>
              <a:t> </a:t>
            </a:r>
            <a:r>
              <a:rPr lang="en-US" dirty="0"/>
              <a:t>about things </a:t>
            </a:r>
            <a:r>
              <a:rPr lang="en-US" dirty="0">
                <a:solidFill>
                  <a:srgbClr val="69FFFF"/>
                </a:solidFill>
              </a:rPr>
              <a:t>by getting</a:t>
            </a:r>
            <a:r>
              <a:rPr lang="en-US" dirty="0" smtClean="0">
                <a:solidFill>
                  <a:srgbClr val="69FFFF"/>
                </a:solidFill>
              </a:rPr>
              <a:t> (or having) a </a:t>
            </a:r>
            <a:r>
              <a:rPr lang="en-US" dirty="0">
                <a:solidFill>
                  <a:srgbClr val="69FFFF"/>
                </a:solidFill>
              </a:rPr>
              <a:t>good</a:t>
            </a:r>
            <a:r>
              <a:rPr lang="en-US" dirty="0" smtClean="0">
                <a:solidFill>
                  <a:srgbClr val="69FFFF"/>
                </a:solidFill>
              </a:rPr>
              <a:t> (enough) look. </a:t>
            </a:r>
            <a:endParaRPr lang="en-US" dirty="0">
              <a:solidFill>
                <a:srgbClr val="69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65498"/>
          </a:xfrm>
        </p:spPr>
        <p:txBody>
          <a:bodyPr>
            <a:noAutofit/>
          </a:bodyPr>
          <a:lstStyle/>
          <a:p>
            <a:r>
              <a:rPr lang="en-US" sz="3300" dirty="0" smtClean="0"/>
              <a:t>Getting a good enough look to judge correctly about something is not reasoning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0136"/>
            <a:ext cx="8229600" cy="514730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You’re </a:t>
            </a:r>
            <a:r>
              <a:rPr lang="en-US" b="1" i="1" dirty="0" smtClean="0"/>
              <a:t>doing </a:t>
            </a:r>
            <a:r>
              <a:rPr lang="en-US" b="1" dirty="0" smtClean="0"/>
              <a:t>something, but what you’re doing is </a:t>
            </a:r>
            <a:r>
              <a:rPr lang="en-US" b="1" dirty="0" smtClean="0">
                <a:solidFill>
                  <a:srgbClr val="69FFFF"/>
                </a:solidFill>
              </a:rPr>
              <a:t>not reasoning </a:t>
            </a:r>
            <a:r>
              <a:rPr lang="en-US" dirty="0" smtClean="0"/>
              <a:t>your way to a conclusion, justifying a claim by citing reasons to hold it.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b="1" dirty="0" smtClean="0">
                <a:solidFill>
                  <a:srgbClr val="69FFFF"/>
                </a:solidFill>
              </a:rPr>
              <a:t>Normatively assessable activity all the same</a:t>
            </a:r>
            <a:r>
              <a:rPr lang="en-US" dirty="0" smtClean="0"/>
              <a:t>—</a:t>
            </a:r>
            <a:r>
              <a:rPr lang="en-US" dirty="0"/>
              <a:t>as the use of ‘good’ and ‘correct’ indicate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 kind of </a:t>
            </a:r>
            <a:r>
              <a:rPr lang="en-US" dirty="0" smtClean="0">
                <a:solidFill>
                  <a:srgbClr val="69FFFF"/>
                </a:solidFill>
              </a:rPr>
              <a:t>good performance that bears </a:t>
            </a:r>
            <a:r>
              <a:rPr lang="en-US" dirty="0">
                <a:solidFill>
                  <a:srgbClr val="69FFFF"/>
                </a:solidFill>
              </a:rPr>
              <a:t>on arriving at truth</a:t>
            </a:r>
            <a:r>
              <a:rPr lang="en-US" dirty="0"/>
              <a:t>.</a:t>
            </a:r>
            <a:r>
              <a:rPr lang="en-US" dirty="0" smtClean="0"/>
              <a:t> Why “warrant” </a:t>
            </a:r>
            <a:r>
              <a:rPr lang="en-US" dirty="0"/>
              <a:t>or</a:t>
            </a:r>
            <a:r>
              <a:rPr lang="en-US" dirty="0" smtClean="0"/>
              <a:t> “justification” </a:t>
            </a:r>
            <a:r>
              <a:rPr lang="en-US" dirty="0"/>
              <a:t>here—in an epistemic </a:t>
            </a:r>
            <a:r>
              <a:rPr lang="en-US" dirty="0" smtClean="0"/>
              <a:t>sense—seem apt. 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41" y="274638"/>
            <a:ext cx="8782562" cy="1333048"/>
          </a:xfrm>
        </p:spPr>
        <p:txBody>
          <a:bodyPr>
            <a:noAutofit/>
          </a:bodyPr>
          <a:lstStyle/>
          <a:p>
            <a:r>
              <a:rPr lang="en-US" sz="3300" dirty="0" smtClean="0"/>
              <a:t>Getting a good enough look to judge correctly is not reflective self-assessment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7686"/>
            <a:ext cx="8229600" cy="50797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But is at least </a:t>
            </a:r>
            <a:r>
              <a:rPr lang="en-US" i="1" dirty="0" smtClean="0"/>
              <a:t>capacity </a:t>
            </a:r>
            <a:r>
              <a:rPr lang="en-US" dirty="0" smtClean="0"/>
              <a:t>for </a:t>
            </a:r>
            <a:r>
              <a:rPr lang="en-US" b="1" dirty="0" smtClean="0">
                <a:solidFill>
                  <a:srgbClr val="69FFFF"/>
                </a:solidFill>
              </a:rPr>
              <a:t>reflective self-assessment </a:t>
            </a:r>
            <a:r>
              <a:rPr lang="en-US" dirty="0" smtClean="0"/>
              <a:t>necessary to getting a good enough look at something to judge it correctly and with warrant? Seems not.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b="1" dirty="0" smtClean="0">
                <a:solidFill>
                  <a:srgbClr val="69FFFF"/>
                </a:solidFill>
              </a:rPr>
              <a:t>Toy Quest</a:t>
            </a:r>
            <a:r>
              <a:rPr lang="en-US" dirty="0" smtClean="0"/>
              <a:t>” A young </a:t>
            </a:r>
            <a:r>
              <a:rPr lang="en-US" dirty="0"/>
              <a:t>child looks for her favorite </a:t>
            </a:r>
            <a:r>
              <a:rPr lang="en-US" dirty="0" smtClean="0"/>
              <a:t>toy, has a look in the </a:t>
            </a:r>
            <a:r>
              <a:rPr lang="en-US" dirty="0" err="1" smtClean="0"/>
              <a:t>toybox</a:t>
            </a:r>
            <a:r>
              <a:rPr lang="en-US" dirty="0" smtClean="0"/>
              <a:t>,</a:t>
            </a:r>
            <a:r>
              <a:rPr lang="en-US" dirty="0" smtClean="0"/>
              <a:t> has a good enough look to tell, </a:t>
            </a:r>
            <a:r>
              <a:rPr lang="en-US" dirty="0" smtClean="0"/>
              <a:t>warrant to judge: </a:t>
            </a:r>
            <a:r>
              <a:rPr lang="en-US" i="1" dirty="0"/>
              <a:t>there it is</a:t>
            </a:r>
            <a:r>
              <a:rPr lang="en-US" i="1" dirty="0" smtClean="0"/>
              <a:t>!</a:t>
            </a:r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It doesn’t follow from this that she was able to</a:t>
            </a:r>
            <a:r>
              <a:rPr lang="en-US" dirty="0" smtClean="0"/>
              <a:t> critically reflect on whether </a:t>
            </a:r>
            <a:r>
              <a:rPr lang="en-US" dirty="0"/>
              <a:t>conditions for looking</a:t>
            </a:r>
            <a:r>
              <a:rPr lang="en-US" dirty="0" smtClean="0"/>
              <a:t> were sufficiently </a:t>
            </a:r>
            <a:r>
              <a:rPr lang="en-US" dirty="0" smtClean="0"/>
              <a:t>favorable to warrant this judgment.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10344</TotalTime>
  <Words>4955</Words>
  <Application>Microsoft Macintosh PowerPoint</Application>
  <PresentationFormat>On-screen Show (4:3)</PresentationFormat>
  <Paragraphs>376</Paragraphs>
  <Slides>44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On Getting a Good Look: Normativity, Intentionality and Visual Experience  </vt:lpstr>
      <vt:lpstr>Background: the larger project</vt:lpstr>
      <vt:lpstr>A Phenomenological Approach</vt:lpstr>
      <vt:lpstr>sensory experiences vs. judgments</vt:lpstr>
      <vt:lpstr>An issue about normativity &amp; perception</vt:lpstr>
      <vt:lpstr> The “Better Look” principle. </vt:lpstr>
      <vt:lpstr>How ordinary this is</vt:lpstr>
      <vt:lpstr>Getting a good enough look to judge correctly about something is not reasoning</vt:lpstr>
      <vt:lpstr>Getting a good enough look to judge correctly is not reflective self-assessment</vt:lpstr>
      <vt:lpstr>An approach to the question about experience—ask: “Look and Better Look” Question. </vt:lpstr>
      <vt:lpstr>Normativity and Visual Experience. Contrast my approach with:</vt:lpstr>
      <vt:lpstr>Suspicion: dangers of under-minding,  overintellectualizing</vt:lpstr>
      <vt:lpstr>Where to look for an alternative?</vt:lpstr>
      <vt:lpstr>Start instead with this further question</vt:lpstr>
      <vt:lpstr>The projected course</vt:lpstr>
      <vt:lpstr>“Perspectival Constraint” Puzzle</vt:lpstr>
      <vt:lpstr>[I] The “CONSTRAINED NOT CONFINED” Question</vt:lpstr>
      <vt:lpstr>There is phenomenal visual depth</vt:lpstr>
      <vt:lpstr>“Phenomenal Sensory Constancy” </vt:lpstr>
      <vt:lpstr>Objects of constancy?</vt:lpstr>
      <vt:lpstr>So, an answer to (I): “Constrained, not Confined?”</vt:lpstr>
      <vt:lpstr>So, an answer to (I):  “Constrained, not Confined?”</vt:lpstr>
      <vt:lpstr>This description of being experientially  “constrained not confined” avoids pitfalls</vt:lpstr>
      <vt:lpstr>Problems with 2d perspectival projections (for “constraint”) and extraction of 3d information (for “unconfined”).</vt:lpstr>
      <vt:lpstr>But how do we do it?</vt:lpstr>
      <vt:lpstr>First steps to avoid both “under-minding” and “over-intellectualizing”</vt:lpstr>
      <vt:lpstr>Now question (II):  Looks/Better Look Relation?</vt:lpstr>
      <vt:lpstr>Where do normative notions get a grip?</vt:lpstr>
      <vt:lpstr>Is more better? Perhaps it’s not that simple. </vt:lpstr>
      <vt:lpstr>Answering (II): The Looks/Better Look Relation?</vt:lpstr>
      <vt:lpstr>Now—question (III): “Has Status?”</vt:lpstr>
      <vt:lpstr>Now (IV): “Confers Status?”</vt:lpstr>
      <vt:lpstr>This is a start. </vt:lpstr>
      <vt:lpstr>For example…</vt:lpstr>
      <vt:lpstr>How does experience get us warranted classification of apparent objects? </vt:lpstr>
      <vt:lpstr>Just when is more better?</vt:lpstr>
      <vt:lpstr>When is a look good enough? </vt:lpstr>
      <vt:lpstr>How much does consciousness bring? A deflationary argument</vt:lpstr>
      <vt:lpstr>Could consciousness be de-worlded and thereby de-normed?</vt:lpstr>
      <vt:lpstr>Could consciousness be de-worlded and thereby de-normed?</vt:lpstr>
      <vt:lpstr>But maybe: a de-worlded phenomenal twin?  Thus: a “de-normed” twin? Possible replies:</vt:lpstr>
      <vt:lpstr>Is normative self-assessment required to be truly norm-guided ? </vt:lpstr>
      <vt:lpstr>Maybe your sense of how to get a better look at things is like keeping your balance. </vt:lpstr>
      <vt:lpstr>Basic claim: there is a phenomenological conception of the “power of making things apparent” that answers:</vt:lpstr>
    </vt:vector>
  </TitlesOfParts>
  <Company>Rice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Getting a Good Look: Normativity and Visual Experience  </dc:title>
  <dc:creator>Charles Siewert</dc:creator>
  <cp:lastModifiedBy>Charles Siewert</cp:lastModifiedBy>
  <cp:revision>147</cp:revision>
  <cp:lastPrinted>2013-08-19T20:15:10Z</cp:lastPrinted>
  <dcterms:created xsi:type="dcterms:W3CDTF">2014-06-07T06:19:05Z</dcterms:created>
  <dcterms:modified xsi:type="dcterms:W3CDTF">2014-06-10T07:21:58Z</dcterms:modified>
</cp:coreProperties>
</file>