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94" r:id="rId3"/>
    <p:sldId id="314" r:id="rId4"/>
    <p:sldId id="269" r:id="rId5"/>
    <p:sldId id="270" r:id="rId6"/>
    <p:sldId id="298" r:id="rId7"/>
    <p:sldId id="318" r:id="rId8"/>
    <p:sldId id="319" r:id="rId9"/>
    <p:sldId id="295" r:id="rId10"/>
    <p:sldId id="316" r:id="rId11"/>
    <p:sldId id="317" r:id="rId12"/>
    <p:sldId id="320" r:id="rId13"/>
    <p:sldId id="315" r:id="rId14"/>
    <p:sldId id="272" r:id="rId15"/>
    <p:sldId id="296" r:id="rId16"/>
    <p:sldId id="276" r:id="rId17"/>
    <p:sldId id="307" r:id="rId18"/>
    <p:sldId id="279" r:id="rId19"/>
    <p:sldId id="280" r:id="rId20"/>
    <p:sldId id="281" r:id="rId21"/>
    <p:sldId id="282" r:id="rId22"/>
    <p:sldId id="299" r:id="rId23"/>
    <p:sldId id="284" r:id="rId24"/>
    <p:sldId id="321" r:id="rId25"/>
    <p:sldId id="300" r:id="rId26"/>
    <p:sldId id="283" r:id="rId27"/>
    <p:sldId id="308" r:id="rId28"/>
    <p:sldId id="309" r:id="rId29"/>
    <p:sldId id="305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36C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CAC3A-6FE8-A14E-872C-9B7F7699E552}" type="datetimeFigureOut">
              <a:rPr lang="en-US" smtClean="0"/>
              <a:t>6/24/14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848CA-D99F-1F4E-9E54-B4A0C9829D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848CA-D99F-1F4E-9E54-B4A0C9829DE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73CA6-93BB-2640-8FBE-7BAADD1BF58E}" type="datetimeFigureOut">
              <a:rPr lang="en-US" smtClean="0"/>
              <a:pPr/>
              <a:t>6/24/14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9877D-50A3-C74E-9E3F-3CDE6D8CD7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163" y="2130425"/>
            <a:ext cx="8620424" cy="1470025"/>
          </a:xfrm>
        </p:spPr>
        <p:txBody>
          <a:bodyPr/>
          <a:lstStyle/>
          <a:p>
            <a:r>
              <a:rPr lang="en-US" dirty="0" smtClean="0"/>
              <a:t>The Phenomenal Thought Controversy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8791" y="4228621"/>
            <a:ext cx="7431399" cy="2404775"/>
          </a:xfrm>
        </p:spPr>
        <p:txBody>
          <a:bodyPr>
            <a:normAutofit/>
          </a:bodyPr>
          <a:lstStyle/>
          <a:p>
            <a:r>
              <a:rPr lang="en-US" sz="2900" dirty="0" smtClean="0"/>
              <a:t>A </a:t>
            </a:r>
            <a:r>
              <a:rPr lang="en-US" sz="2900" dirty="0" smtClean="0"/>
              <a:t>critique of </a:t>
            </a:r>
            <a:r>
              <a:rPr lang="en-US" sz="2900" dirty="0" err="1" smtClean="0"/>
              <a:t>Prinz</a:t>
            </a:r>
            <a:r>
              <a:rPr lang="en-US" sz="2900" dirty="0" smtClean="0"/>
              <a:t> </a:t>
            </a:r>
          </a:p>
          <a:p>
            <a:r>
              <a:rPr lang="en-US" sz="2900" dirty="0" smtClean="0"/>
              <a:t>Lecture 5</a:t>
            </a:r>
          </a:p>
          <a:p>
            <a:r>
              <a:rPr lang="en-US" sz="2378" dirty="0" smtClean="0"/>
              <a:t>Charles Siewert</a:t>
            </a:r>
          </a:p>
          <a:p>
            <a:r>
              <a:rPr lang="en-US" sz="2378" dirty="0" smtClean="0"/>
              <a:t>Rice </a:t>
            </a:r>
            <a:r>
              <a:rPr lang="en-US" sz="2378" dirty="0" smtClean="0"/>
              <a:t>University</a:t>
            </a:r>
          </a:p>
          <a:p>
            <a:r>
              <a:rPr lang="en-US" sz="2378" dirty="0" err="1" smtClean="0"/>
              <a:t>siewert@rice.edu</a:t>
            </a:r>
            <a:endParaRPr lang="en-US" sz="2378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900" dirty="0" smtClean="0"/>
              <a:t>I disagree with </a:t>
            </a:r>
            <a:r>
              <a:rPr lang="en-US" sz="2900" dirty="0" err="1" smtClean="0"/>
              <a:t>Schwitzgebel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about the nature of the disagreement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0468"/>
            <a:ext cx="8229600" cy="5282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It is </a:t>
            </a:r>
            <a:r>
              <a:rPr lang="en-US" i="1" dirty="0" smtClean="0">
                <a:solidFill>
                  <a:srgbClr val="69FFFF"/>
                </a:solidFill>
              </a:rPr>
              <a:t>not </a:t>
            </a:r>
            <a:r>
              <a:rPr lang="en-US" dirty="0" smtClean="0">
                <a:solidFill>
                  <a:srgbClr val="69FFFF"/>
                </a:solidFill>
              </a:rPr>
              <a:t>straightforward what the questions </a:t>
            </a:r>
            <a:r>
              <a:rPr lang="en-US" dirty="0" smtClean="0"/>
              <a:t>are, what the </a:t>
            </a:r>
            <a:r>
              <a:rPr lang="en-US" dirty="0" smtClean="0">
                <a:solidFill>
                  <a:srgbClr val="69FFFF"/>
                </a:solidFill>
              </a:rPr>
              <a:t>implications </a:t>
            </a:r>
            <a:r>
              <a:rPr lang="en-US" dirty="0" smtClean="0"/>
              <a:t>of a stance on the issue are.</a:t>
            </a:r>
            <a:r>
              <a:rPr lang="en-US" dirty="0" smtClean="0"/>
              <a:t> I </a:t>
            </a:r>
            <a:r>
              <a:rPr lang="en-US" dirty="0" smtClean="0"/>
              <a:t>think ES poses the issue in a</a:t>
            </a:r>
            <a:r>
              <a:rPr lang="en-US" dirty="0" smtClean="0"/>
              <a:t> way that disguises this. </a:t>
            </a:r>
            <a:r>
              <a:rPr lang="en-US" dirty="0" smtClean="0"/>
              <a:t>(“Was there something further…?”) There are at least two issues hidden in this questions: 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Was there </a:t>
            </a:r>
            <a:r>
              <a:rPr lang="en-US" dirty="0" smtClean="0">
                <a:solidFill>
                  <a:srgbClr val="69FFFF"/>
                </a:solidFill>
              </a:rPr>
              <a:t>something more to your </a:t>
            </a:r>
            <a:r>
              <a:rPr lang="en-US" i="1" dirty="0" smtClean="0">
                <a:solidFill>
                  <a:srgbClr val="69FFFF"/>
                </a:solidFill>
              </a:rPr>
              <a:t>thinking </a:t>
            </a:r>
            <a:r>
              <a:rPr lang="en-US" dirty="0" smtClean="0">
                <a:solidFill>
                  <a:srgbClr val="69FFFF"/>
                </a:solidFill>
              </a:rPr>
              <a:t>than any “visual or auditory imagery” </a:t>
            </a:r>
            <a:r>
              <a:rPr lang="en-US" dirty="0" smtClean="0"/>
              <a:t>you may have had”?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so, </a:t>
            </a:r>
            <a:r>
              <a:rPr lang="en-US" dirty="0" smtClean="0">
                <a:solidFill>
                  <a:srgbClr val="69FFFF"/>
                </a:solidFill>
              </a:rPr>
              <a:t>is that “something more” to thinking something “in your experience”? </a:t>
            </a:r>
            <a:r>
              <a:rPr lang="en-US" dirty="0" smtClean="0"/>
              <a:t>Is it  “</a:t>
            </a:r>
            <a:r>
              <a:rPr lang="en-US" dirty="0" smtClean="0">
                <a:solidFill>
                  <a:srgbClr val="69FFFF"/>
                </a:solidFill>
              </a:rPr>
              <a:t>phenomenological</a:t>
            </a:r>
            <a:r>
              <a:rPr lang="en-US" dirty="0" smtClean="0"/>
              <a:t>”  in the same way as imagery by itself is? Or is the properly phenomenological exhausted by the imagery, as distinct from the thinking?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Both questions involve  “abstract” philosophical concerns and </a:t>
            </a:r>
            <a:r>
              <a:rPr lang="en-US" dirty="0" smtClean="0">
                <a:solidFill>
                  <a:srgbClr val="69FFFF"/>
                </a:solidFill>
              </a:rPr>
              <a:t>distinctions </a:t>
            </a:r>
            <a:r>
              <a:rPr lang="en-US" dirty="0" smtClean="0"/>
              <a:t>(What is the difference between mere imagery and </a:t>
            </a:r>
            <a:r>
              <a:rPr lang="en-US" i="1" dirty="0" smtClean="0"/>
              <a:t>thinking</a:t>
            </a:r>
            <a:r>
              <a:rPr lang="en-US" dirty="0" smtClean="0"/>
              <a:t>? What is it for something to be phenomenological, and what would it mean for </a:t>
            </a:r>
            <a:r>
              <a:rPr lang="en-US" i="1" dirty="0" smtClean="0"/>
              <a:t>only</a:t>
            </a:r>
            <a:r>
              <a:rPr lang="en-US" dirty="0" smtClean="0"/>
              <a:t> the imagery to belong to this category?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Question (1) is, nowadays, relatively </a:t>
            </a:r>
            <a:r>
              <a:rPr lang="en-US" dirty="0" err="1" smtClean="0"/>
              <a:t>uncontroversially</a:t>
            </a:r>
            <a:r>
              <a:rPr lang="en-US" dirty="0" smtClean="0"/>
              <a:t> answered yes, by those who try to sort through what is meant. Question (2), I think, is more the focus of controversy.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567158"/>
          </a:xfrm>
        </p:spPr>
        <p:txBody>
          <a:bodyPr>
            <a:noAutofit/>
          </a:bodyPr>
          <a:lstStyle/>
          <a:p>
            <a:r>
              <a:rPr lang="en-US" sz="3500" dirty="0" smtClean="0"/>
              <a:t>The Question of Thought’s </a:t>
            </a:r>
            <a:r>
              <a:rPr lang="en-US" sz="3500" dirty="0" err="1" smtClean="0"/>
              <a:t>Phenomenality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7886"/>
            <a:ext cx="8229600" cy="471498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The issue </a:t>
            </a:r>
            <a:r>
              <a:rPr lang="en-US" i="1" dirty="0" smtClean="0">
                <a:solidFill>
                  <a:srgbClr val="69FFFF"/>
                </a:solidFill>
              </a:rPr>
              <a:t>both </a:t>
            </a:r>
            <a:r>
              <a:rPr lang="en-US" dirty="0" smtClean="0">
                <a:solidFill>
                  <a:srgbClr val="69FFFF"/>
                </a:solidFill>
              </a:rPr>
              <a:t>involve </a:t>
            </a:r>
            <a:r>
              <a:rPr lang="en-US" dirty="0" smtClean="0">
                <a:solidFill>
                  <a:srgbClr val="69FFFF"/>
                </a:solidFill>
              </a:rPr>
              <a:t>abstract</a:t>
            </a:r>
            <a:r>
              <a:rPr lang="en-US" dirty="0" smtClean="0">
                <a:solidFill>
                  <a:srgbClr val="69FFFF"/>
                </a:solidFill>
              </a:rPr>
              <a:t> analysis</a:t>
            </a:r>
            <a:r>
              <a:rPr lang="en-US" dirty="0" smtClean="0">
                <a:solidFill>
                  <a:srgbClr val="69FFFF"/>
                </a:solidFill>
              </a:rPr>
              <a:t>, </a:t>
            </a:r>
            <a:r>
              <a:rPr lang="en-US" i="1" dirty="0" smtClean="0">
                <a:solidFill>
                  <a:srgbClr val="69FFFF"/>
                </a:solidFill>
              </a:rPr>
              <a:t>and</a:t>
            </a:r>
            <a:r>
              <a:rPr lang="en-US" dirty="0" smtClean="0">
                <a:solidFill>
                  <a:srgbClr val="69FFFF"/>
                </a:solidFill>
              </a:rPr>
              <a:t> </a:t>
            </a:r>
            <a:r>
              <a:rPr lang="en-US" dirty="0" smtClean="0">
                <a:solidFill>
                  <a:srgbClr val="69FFFF"/>
                </a:solidFill>
              </a:rPr>
              <a:t>call </a:t>
            </a:r>
            <a:r>
              <a:rPr lang="en-US" dirty="0" smtClean="0">
                <a:solidFill>
                  <a:srgbClr val="69FFFF"/>
                </a:solidFill>
              </a:rPr>
              <a:t>for use of “introspection</a:t>
            </a:r>
            <a:r>
              <a:rPr lang="en-US" dirty="0" smtClean="0"/>
              <a:t>” (first-person reflection).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These are </a:t>
            </a:r>
            <a:r>
              <a:rPr lang="en-US" dirty="0" smtClean="0">
                <a:solidFill>
                  <a:srgbClr val="69FFFF"/>
                </a:solidFill>
              </a:rPr>
              <a:t>not mutually exclusive alternatives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It’s wrong to think that if first-person reflection on experience plays a legitimate role here (if it “can </a:t>
            </a:r>
            <a:r>
              <a:rPr lang="en-US" dirty="0" smtClean="0">
                <a:solidFill>
                  <a:srgbClr val="69FFFF"/>
                </a:solidFill>
              </a:rPr>
              <a:t>guide </a:t>
            </a:r>
            <a:r>
              <a:rPr lang="en-US" dirty="0" smtClean="0"/>
              <a:t>us”), it should give answers as “</a:t>
            </a:r>
            <a:r>
              <a:rPr lang="en-US" dirty="0" smtClean="0">
                <a:solidFill>
                  <a:srgbClr val="69FFFF"/>
                </a:solidFill>
              </a:rPr>
              <a:t>easily and straightforwardly</a:t>
            </a:r>
            <a:r>
              <a:rPr lang="en-US" dirty="0" smtClean="0"/>
              <a:t>”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900" dirty="0" smtClean="0"/>
              <a:t>We</a:t>
            </a:r>
            <a:r>
              <a:rPr lang="en-US" sz="2900" dirty="0" smtClean="0"/>
              <a:t> have trouble finding agreement </a:t>
            </a:r>
            <a:br>
              <a:rPr lang="en-US" sz="2900" dirty="0" smtClean="0"/>
            </a:br>
            <a:r>
              <a:rPr lang="en-US" sz="2900" dirty="0" smtClean="0"/>
              <a:t>because </a:t>
            </a:r>
            <a:r>
              <a:rPr lang="en-US" sz="2900" dirty="0" smtClean="0"/>
              <a:t>the issue</a:t>
            </a:r>
            <a:r>
              <a:rPr lang="en-US" sz="2900" dirty="0" smtClean="0"/>
              <a:t> is </a:t>
            </a:r>
            <a:r>
              <a:rPr lang="en-US" sz="2900" i="1" dirty="0" smtClean="0"/>
              <a:t>philosophical 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0468"/>
            <a:ext cx="8229600" cy="5282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To put our “</a:t>
            </a:r>
            <a:r>
              <a:rPr lang="en-US" dirty="0" smtClean="0">
                <a:solidFill>
                  <a:srgbClr val="69FFFF"/>
                </a:solidFill>
              </a:rPr>
              <a:t>best introspective resources</a:t>
            </a:r>
            <a:r>
              <a:rPr lang="en-US" dirty="0" smtClean="0"/>
              <a:t> to work” in these cases is </a:t>
            </a:r>
            <a:r>
              <a:rPr lang="en-US" dirty="0" smtClean="0"/>
              <a:t>to compose and </a:t>
            </a:r>
            <a:r>
              <a:rPr lang="en-US" dirty="0" smtClean="0"/>
              <a:t>artfully</a:t>
            </a:r>
            <a:r>
              <a:rPr lang="en-US" dirty="0" smtClean="0"/>
              <a:t> combine </a:t>
            </a:r>
            <a:r>
              <a:rPr lang="en-US" dirty="0" smtClean="0"/>
              <a:t>questions directly about experience, with</a:t>
            </a:r>
            <a:r>
              <a:rPr lang="en-US" dirty="0" smtClean="0"/>
              <a:t> clarification of </a:t>
            </a:r>
            <a:r>
              <a:rPr lang="en-US" dirty="0" smtClean="0"/>
              <a:t>relevant distinctions, implications of claims, and organize all of this properly into argument.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It is to do “</a:t>
            </a:r>
            <a:r>
              <a:rPr lang="en-US" dirty="0" smtClean="0">
                <a:solidFill>
                  <a:srgbClr val="69FFFF"/>
                </a:solidFill>
              </a:rPr>
              <a:t>analytic phenomenology</a:t>
            </a:r>
            <a:r>
              <a:rPr lang="en-US" dirty="0" smtClean="0"/>
              <a:t>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Doing this</a:t>
            </a:r>
            <a:r>
              <a:rPr lang="en-US" dirty="0" smtClean="0"/>
              <a:t> </a:t>
            </a:r>
            <a:r>
              <a:rPr lang="en-US" dirty="0" smtClean="0"/>
              <a:t>kind of “introspection” </a:t>
            </a:r>
            <a:r>
              <a:rPr lang="en-US" dirty="0" smtClean="0"/>
              <a:t>well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69FFFF"/>
                </a:solidFill>
              </a:rPr>
              <a:t>not at all </a:t>
            </a:r>
            <a:r>
              <a:rPr lang="en-US" dirty="0" smtClean="0">
                <a:solidFill>
                  <a:srgbClr val="69FFFF"/>
                </a:solidFill>
              </a:rPr>
              <a:t>“straightforward” or “easy”</a:t>
            </a:r>
            <a:r>
              <a:rPr lang="en-US" dirty="0" smtClean="0"/>
              <a:t>—and whether it has been done well</a:t>
            </a:r>
            <a:r>
              <a:rPr lang="en-US" dirty="0" smtClean="0"/>
              <a:t> (or well enough) is </a:t>
            </a:r>
            <a:r>
              <a:rPr lang="en-US" dirty="0" smtClean="0"/>
              <a:t>always an open question. This seems to be the lot of </a:t>
            </a:r>
            <a:r>
              <a:rPr lang="en-US" dirty="0" smtClean="0">
                <a:solidFill>
                  <a:srgbClr val="69FFFF"/>
                </a:solidFill>
              </a:rPr>
              <a:t>philosophy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51" y="274638"/>
            <a:ext cx="896834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Philosophical roots of disagreements over “</a:t>
            </a:r>
            <a:r>
              <a:rPr lang="en-US" dirty="0" smtClean="0"/>
              <a:t>cognitive phenomenology</a:t>
            </a:r>
            <a:r>
              <a:rPr lang="en-US" dirty="0" smtClean="0"/>
              <a:t>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A big part of this: </a:t>
            </a:r>
            <a:r>
              <a:rPr lang="en-US" b="1" dirty="0" smtClean="0">
                <a:solidFill>
                  <a:srgbClr val="69FFFF"/>
                </a:solidFill>
              </a:rPr>
              <a:t>lack of shared assumptions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about </a:t>
            </a:r>
            <a:r>
              <a:rPr lang="en-US" b="1" dirty="0" smtClean="0">
                <a:solidFill>
                  <a:srgbClr val="69FFFF"/>
                </a:solidFill>
              </a:rPr>
              <a:t>what each view is committed</a:t>
            </a:r>
            <a:r>
              <a:rPr lang="en-US" b="1" dirty="0" smtClean="0">
                <a:solidFill>
                  <a:srgbClr val="FAC090"/>
                </a:solidFill>
              </a:rPr>
              <a:t> </a:t>
            </a:r>
            <a:r>
              <a:rPr lang="en-US" dirty="0" smtClean="0"/>
              <a:t>to.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about </a:t>
            </a:r>
            <a:r>
              <a:rPr lang="en-US" b="1" dirty="0" smtClean="0">
                <a:solidFill>
                  <a:srgbClr val="69FFFF"/>
                </a:solidFill>
              </a:rPr>
              <a:t>what questions you ask </a:t>
            </a:r>
            <a:r>
              <a:rPr lang="en-US" dirty="0" smtClean="0"/>
              <a:t>to resolve the issue.</a:t>
            </a:r>
          </a:p>
          <a:p>
            <a:endParaRPr lang="en-US" dirty="0" smtClean="0"/>
          </a:p>
          <a:p>
            <a:r>
              <a:rPr lang="en-US" dirty="0" smtClean="0"/>
              <a:t>So: it’s decidedly NOT the case that opposed parties ask just the same questions, and get different “introspective” verdicts. </a:t>
            </a:r>
          </a:p>
          <a:p>
            <a:endParaRPr lang="en-US" dirty="0" smtClean="0"/>
          </a:p>
          <a:p>
            <a:r>
              <a:rPr lang="en-US" dirty="0" smtClean="0"/>
              <a:t>Nor are they simply offering different explanations of the same introspective data.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Questions some </a:t>
            </a:r>
            <a:r>
              <a:rPr lang="en-US" sz="3200" b="1" i="1" dirty="0" smtClean="0">
                <a:solidFill>
                  <a:srgbClr val="69FFFF"/>
                </a:solidFill>
              </a:rPr>
              <a:t>exclusivists </a:t>
            </a:r>
            <a:r>
              <a:rPr lang="en-US" sz="3200" dirty="0" smtClean="0"/>
              <a:t>ask, and consider critical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8017"/>
            <a:ext cx="8229600" cy="547998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Does verbalized thought possess a phenomenal character which can be found apart from the sensory and imagery experience of utterance, </a:t>
            </a:r>
            <a:r>
              <a:rPr lang="en-US" dirty="0" smtClean="0">
                <a:solidFill>
                  <a:srgbClr val="69FFFF"/>
                </a:solidFill>
              </a:rPr>
              <a:t>in the same way that the phenomenal character of </a:t>
            </a:r>
            <a:r>
              <a:rPr lang="en-US" i="1" dirty="0" smtClean="0">
                <a:solidFill>
                  <a:srgbClr val="69FFFF"/>
                </a:solidFill>
              </a:rPr>
              <a:t>vision </a:t>
            </a:r>
            <a:r>
              <a:rPr lang="en-US" dirty="0" smtClean="0">
                <a:solidFill>
                  <a:srgbClr val="69FFFF"/>
                </a:solidFill>
              </a:rPr>
              <a:t>can be found apart from that of </a:t>
            </a:r>
            <a:r>
              <a:rPr lang="en-US" i="1" dirty="0" smtClean="0">
                <a:solidFill>
                  <a:srgbClr val="69FFFF"/>
                </a:solidFill>
              </a:rPr>
              <a:t>hearing</a:t>
            </a:r>
            <a:r>
              <a:rPr lang="en-US" dirty="0" smtClean="0"/>
              <a:t>? (</a:t>
            </a:r>
            <a:r>
              <a:rPr lang="en-US" dirty="0" err="1" smtClean="0"/>
              <a:t>Prinz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Does </a:t>
            </a:r>
            <a:r>
              <a:rPr lang="en-US" i="1" dirty="0" smtClean="0"/>
              <a:t>belief </a:t>
            </a:r>
            <a:r>
              <a:rPr lang="en-US" dirty="0" smtClean="0"/>
              <a:t>or </a:t>
            </a:r>
            <a:r>
              <a:rPr lang="en-US" i="1" dirty="0" smtClean="0"/>
              <a:t>thought </a:t>
            </a:r>
            <a:r>
              <a:rPr lang="en-US" dirty="0" smtClean="0"/>
              <a:t>have “</a:t>
            </a:r>
            <a:r>
              <a:rPr lang="en-US" dirty="0" smtClean="0">
                <a:solidFill>
                  <a:srgbClr val="69FFFF"/>
                </a:solidFill>
              </a:rPr>
              <a:t>sensed qualities</a:t>
            </a:r>
            <a:r>
              <a:rPr lang="en-US" dirty="0" smtClean="0"/>
              <a:t>” or  a special “</a:t>
            </a:r>
            <a:r>
              <a:rPr lang="en-US" b="1" dirty="0" smtClean="0">
                <a:solidFill>
                  <a:srgbClr val="69FFFF"/>
                </a:solidFill>
              </a:rPr>
              <a:t>feel</a:t>
            </a:r>
            <a:r>
              <a:rPr lang="en-US" dirty="0" smtClean="0"/>
              <a:t>”? (Kim, Nichols &amp; </a:t>
            </a:r>
            <a:r>
              <a:rPr lang="en-US" dirty="0" err="1" smtClean="0"/>
              <a:t>Stich</a:t>
            </a:r>
            <a:r>
              <a:rPr lang="en-US" dirty="0" smtClean="0"/>
              <a:t>, </a:t>
            </a:r>
            <a:r>
              <a:rPr lang="en-US" dirty="0" err="1" smtClean="0"/>
              <a:t>Prinz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Is there </a:t>
            </a:r>
            <a:r>
              <a:rPr lang="en-US" dirty="0" smtClean="0">
                <a:solidFill>
                  <a:srgbClr val="FFFFFF"/>
                </a:solidFill>
              </a:rPr>
              <a:t>phenomenal consciousness </a:t>
            </a:r>
            <a:r>
              <a:rPr lang="en-US" dirty="0" smtClean="0"/>
              <a:t>when you’re thinking, even though </a:t>
            </a:r>
            <a:r>
              <a:rPr lang="en-US" dirty="0" smtClean="0">
                <a:solidFill>
                  <a:srgbClr val="69FFFF"/>
                </a:solidFill>
              </a:rPr>
              <a:t>there’s no </a:t>
            </a:r>
            <a:r>
              <a:rPr lang="en-US" i="1" dirty="0" smtClean="0">
                <a:solidFill>
                  <a:srgbClr val="69FFFF"/>
                </a:solidFill>
              </a:rPr>
              <a:t>experience</a:t>
            </a:r>
            <a:r>
              <a:rPr lang="en-US" dirty="0" smtClean="0"/>
              <a:t>? (</a:t>
            </a:r>
            <a:r>
              <a:rPr lang="en-US" dirty="0" err="1" smtClean="0"/>
              <a:t>Tye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you “</a:t>
            </a:r>
            <a:r>
              <a:rPr lang="en-US" dirty="0" smtClean="0">
                <a:solidFill>
                  <a:srgbClr val="69FFFF"/>
                </a:solidFill>
              </a:rPr>
              <a:t>strip away” </a:t>
            </a:r>
            <a:r>
              <a:rPr lang="en-US" dirty="0" smtClean="0">
                <a:solidFill>
                  <a:srgbClr val="FFFFFF"/>
                </a:solidFill>
              </a:rPr>
              <a:t>all sensory experience and imagery </a:t>
            </a:r>
            <a:r>
              <a:rPr lang="en-US" dirty="0" smtClean="0"/>
              <a:t>from an episode of thought, is there clearly </a:t>
            </a:r>
            <a:r>
              <a:rPr lang="en-US" dirty="0" smtClean="0">
                <a:solidFill>
                  <a:srgbClr val="69FFFF"/>
                </a:solidFill>
              </a:rPr>
              <a:t>some remaining purely cognitive phenomenal character</a:t>
            </a:r>
            <a:r>
              <a:rPr lang="en-US" dirty="0" smtClean="0"/>
              <a:t> that was there all along, which you can have all by itself? (</a:t>
            </a:r>
            <a:r>
              <a:rPr lang="en-US" dirty="0" err="1" smtClean="0"/>
              <a:t>Tye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 smtClean="0">
                <a:solidFill>
                  <a:srgbClr val="69FFFF"/>
                </a:solidFill>
              </a:rPr>
              <a:t>speakers of Mandarin and English </a:t>
            </a:r>
            <a:r>
              <a:rPr lang="en-US" dirty="0" smtClean="0"/>
              <a:t>express their thoughts  </a:t>
            </a:r>
            <a:r>
              <a:rPr lang="en-US" dirty="0" err="1" smtClean="0"/>
              <a:t>intertranslatably</a:t>
            </a:r>
            <a:r>
              <a:rPr lang="en-US" dirty="0" smtClean="0"/>
              <a:t>, is there </a:t>
            </a:r>
            <a:r>
              <a:rPr lang="en-US" dirty="0" smtClean="0">
                <a:solidFill>
                  <a:srgbClr val="69FFFF"/>
                </a:solidFill>
              </a:rPr>
              <a:t>some component of the phenomenal character </a:t>
            </a:r>
            <a:r>
              <a:rPr lang="en-US" dirty="0" smtClean="0"/>
              <a:t>of their states which is </a:t>
            </a:r>
            <a:r>
              <a:rPr lang="en-US" dirty="0" smtClean="0">
                <a:solidFill>
                  <a:srgbClr val="69FFFF"/>
                </a:solidFill>
              </a:rPr>
              <a:t>just the same for each</a:t>
            </a:r>
            <a:r>
              <a:rPr lang="en-US" dirty="0" smtClean="0"/>
              <a:t>? (</a:t>
            </a:r>
            <a:r>
              <a:rPr lang="en-US" dirty="0" err="1" smtClean="0"/>
              <a:t>Tye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However, on my (</a:t>
            </a:r>
            <a:r>
              <a:rPr lang="en-US" dirty="0" err="1" smtClean="0"/>
              <a:t>inclusivist</a:t>
            </a:r>
            <a:r>
              <a:rPr lang="en-US" dirty="0" smtClean="0"/>
              <a:t>)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while</a:t>
            </a:r>
            <a:r>
              <a:rPr lang="en-US" dirty="0" smtClean="0"/>
              <a:t> one can understand why some </a:t>
            </a:r>
            <a:r>
              <a:rPr lang="en-US" dirty="0" smtClean="0"/>
              <a:t>regard these as the right questions to ask </a:t>
            </a:r>
          </a:p>
          <a:p>
            <a:endParaRPr lang="en-US" dirty="0" smtClean="0"/>
          </a:p>
          <a:p>
            <a:r>
              <a:rPr lang="en-US" dirty="0" smtClean="0"/>
              <a:t>they are poor, misleading, prejudicial ways of trying to address the issue.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err="1" smtClean="0"/>
              <a:t>inclusivism</a:t>
            </a:r>
            <a:r>
              <a:rPr lang="en-US" dirty="0" smtClean="0"/>
              <a:t> does not require positive answers to </a:t>
            </a:r>
            <a:r>
              <a:rPr lang="en-US" i="1" dirty="0" smtClean="0"/>
              <a:t>any </a:t>
            </a:r>
            <a:r>
              <a:rPr lang="en-US" dirty="0" smtClean="0"/>
              <a:t>of these questions.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8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Consider </a:t>
            </a:r>
            <a:r>
              <a:rPr lang="en-US" dirty="0" err="1" smtClean="0"/>
              <a:t>Prinz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698"/>
            <a:ext cx="8229600" cy="591230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“For every vehicle with [qualitative, phenomenal] character, there could be a </a:t>
            </a:r>
            <a:r>
              <a:rPr lang="en-US" dirty="0" smtClean="0">
                <a:solidFill>
                  <a:srgbClr val="69FFFF"/>
                </a:solidFill>
              </a:rPr>
              <a:t>qualitatively identical </a:t>
            </a:r>
            <a:r>
              <a:rPr lang="en-US" dirty="0" smtClean="0"/>
              <a:t>vehicle that has </a:t>
            </a:r>
            <a:r>
              <a:rPr lang="en-US" dirty="0" smtClean="0">
                <a:solidFill>
                  <a:srgbClr val="69FFFF"/>
                </a:solidFill>
              </a:rPr>
              <a:t>only sensory content</a:t>
            </a:r>
            <a:r>
              <a:rPr lang="en-US" dirty="0" smtClean="0"/>
              <a:t>.” (176) </a:t>
            </a:r>
          </a:p>
          <a:p>
            <a:endParaRPr lang="en-US" dirty="0" smtClean="0"/>
          </a:p>
          <a:p>
            <a:r>
              <a:rPr lang="en-US" dirty="0" smtClean="0"/>
              <a:t>Cognitive states do not have “phenomenal qualities that differ from every possible state that has </a:t>
            </a:r>
            <a:r>
              <a:rPr lang="en-US" dirty="0" smtClean="0">
                <a:solidFill>
                  <a:srgbClr val="69FFFF"/>
                </a:solidFill>
              </a:rPr>
              <a:t>purely sensory content</a:t>
            </a:r>
            <a:r>
              <a:rPr lang="en-US" dirty="0" smtClean="0"/>
              <a:t>” (181)</a:t>
            </a:r>
          </a:p>
          <a:p>
            <a:endParaRPr lang="en-US" dirty="0" smtClean="0"/>
          </a:p>
          <a:p>
            <a:r>
              <a:rPr lang="en-US" dirty="0" smtClean="0"/>
              <a:t> “Concepts can be conscious” but it’s </a:t>
            </a:r>
            <a:r>
              <a:rPr lang="en-US" dirty="0" smtClean="0">
                <a:solidFill>
                  <a:srgbClr val="69FFFF"/>
                </a:solidFill>
              </a:rPr>
              <a:t>not true that “conceptually generated images are qualitatively different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rgbClr val="69FFFF"/>
                </a:solidFill>
              </a:rPr>
              <a:t>purely sensory </a:t>
            </a:r>
            <a:r>
              <a:rPr lang="en-US" dirty="0" smtClean="0"/>
              <a:t>images.” (181)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COMMENTS</a:t>
            </a:r>
            <a:r>
              <a:rPr lang="en-US" dirty="0" smtClean="0"/>
              <a:t>: These frame the issue adequately, only if </a:t>
            </a:r>
          </a:p>
          <a:p>
            <a:pPr>
              <a:buNone/>
            </a:pPr>
            <a:endParaRPr lang="en-US" dirty="0" smtClean="0"/>
          </a:p>
          <a:p>
            <a:pPr marL="971550" lvl="1" indent="-571500">
              <a:buAutoNum type="romanLcParenBoth"/>
            </a:pPr>
            <a:r>
              <a:rPr lang="en-US" sz="3286" dirty="0" smtClean="0"/>
              <a:t>they commit him to answering yes to my ‘reducibility’ question, and</a:t>
            </a:r>
          </a:p>
          <a:p>
            <a:pPr marL="971550" lvl="1" indent="-571500">
              <a:buAutoNum type="romanLcParenBoth"/>
            </a:pPr>
            <a:r>
              <a:rPr lang="en-US" sz="3286" dirty="0" smtClean="0"/>
              <a:t>he has some satisfactory account of “purely” (“only”) “sensory content.” </a:t>
            </a:r>
          </a:p>
          <a:p>
            <a:pPr lvl="1">
              <a:buNone/>
            </a:pPr>
            <a:endParaRPr lang="en-US" sz="3286" dirty="0" smtClean="0"/>
          </a:p>
          <a:p>
            <a:pPr lvl="1">
              <a:buNone/>
            </a:pPr>
            <a:endParaRPr lang="en-US" sz="3286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263" y="0"/>
            <a:ext cx="8686800" cy="738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Does </a:t>
            </a:r>
            <a:r>
              <a:rPr lang="en-US" dirty="0" err="1" smtClean="0"/>
              <a:t>Prinz</a:t>
            </a:r>
            <a:r>
              <a:rPr lang="en-US" dirty="0" smtClean="0"/>
              <a:t> pose the issue satisfactorily?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698"/>
            <a:ext cx="8229600" cy="591230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COMMENTS</a:t>
            </a:r>
            <a:r>
              <a:rPr lang="en-US" dirty="0" smtClean="0"/>
              <a:t>: It </a:t>
            </a:r>
            <a:r>
              <a:rPr lang="en-US" dirty="0" smtClean="0"/>
              <a:t>seems </a:t>
            </a:r>
            <a:r>
              <a:rPr lang="en-US" dirty="0" err="1" smtClean="0"/>
              <a:t>Prinz</a:t>
            </a:r>
            <a:r>
              <a:rPr lang="en-US" dirty="0" smtClean="0"/>
              <a:t> is</a:t>
            </a:r>
            <a:r>
              <a:rPr lang="en-US" dirty="0" smtClean="0"/>
              <a:t> committed to “</a:t>
            </a:r>
            <a:r>
              <a:rPr lang="en-US" dirty="0" smtClean="0"/>
              <a:t>reducibility.”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But</a:t>
            </a:r>
            <a:r>
              <a:rPr lang="en-US" dirty="0" smtClean="0"/>
              <a:t> he never </a:t>
            </a:r>
            <a:r>
              <a:rPr lang="en-US" dirty="0" smtClean="0"/>
              <a:t>explicitly poses the reducibility </a:t>
            </a:r>
            <a:r>
              <a:rPr lang="en-US" dirty="0" smtClean="0"/>
              <a:t>question. It’s unclear </a:t>
            </a:r>
            <a:r>
              <a:rPr lang="en-US" dirty="0" smtClean="0"/>
              <a:t>whether</a:t>
            </a:r>
            <a:r>
              <a:rPr lang="en-US" dirty="0" smtClean="0"/>
              <a:t> his own concrete first-person </a:t>
            </a:r>
            <a:r>
              <a:rPr lang="en-US" dirty="0" smtClean="0"/>
              <a:t>reflection </a:t>
            </a:r>
            <a:r>
              <a:rPr lang="en-US" dirty="0" smtClean="0"/>
              <a:t>returns a </a:t>
            </a:r>
            <a:r>
              <a:rPr lang="en-US" dirty="0" smtClean="0"/>
              <a:t>positive answer to </a:t>
            </a:r>
            <a:r>
              <a:rPr lang="en-US" dirty="0" smtClean="0"/>
              <a:t>it, </a:t>
            </a:r>
            <a:r>
              <a:rPr lang="en-US" dirty="0" smtClean="0"/>
              <a:t>or whether he thinks this matters.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Prinz</a:t>
            </a:r>
            <a:r>
              <a:rPr lang="en-US" dirty="0" err="1" smtClean="0"/>
              <a:t>’s</a:t>
            </a:r>
            <a:r>
              <a:rPr lang="en-US" dirty="0" smtClean="0"/>
              <a:t> </a:t>
            </a:r>
            <a:r>
              <a:rPr lang="en-US" dirty="0" smtClean="0"/>
              <a:t>explanation </a:t>
            </a:r>
            <a:r>
              <a:rPr lang="en-US" dirty="0" smtClean="0"/>
              <a:t>of what he means by “purely sensory </a:t>
            </a:r>
            <a:r>
              <a:rPr lang="en-US" dirty="0" smtClean="0"/>
              <a:t>content” is not satisfactory. He </a:t>
            </a:r>
            <a:r>
              <a:rPr lang="en-US" dirty="0" smtClean="0"/>
              <a:t>says: Content is </a:t>
            </a:r>
            <a:r>
              <a:rPr lang="en-US" dirty="0" smtClean="0">
                <a:solidFill>
                  <a:srgbClr val="69FFFF"/>
                </a:solidFill>
              </a:rPr>
              <a:t>sensory </a:t>
            </a:r>
            <a:r>
              <a:rPr lang="en-US" dirty="0" smtClean="0"/>
              <a:t>“just in case that vehicle </a:t>
            </a:r>
            <a:r>
              <a:rPr lang="en-US" dirty="0" smtClean="0">
                <a:solidFill>
                  <a:srgbClr val="69FFFF"/>
                </a:solidFill>
              </a:rPr>
              <a:t>represents some aspect of appearance.”</a:t>
            </a:r>
            <a:r>
              <a:rPr lang="en-US" dirty="0" smtClean="0">
                <a:solidFill>
                  <a:srgbClr val="93CDDD"/>
                </a:solidFill>
              </a:rPr>
              <a:t> </a:t>
            </a:r>
            <a:r>
              <a:rPr lang="en-US" dirty="0" smtClean="0"/>
              <a:t>(175)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But </a:t>
            </a:r>
            <a:r>
              <a:rPr lang="en-US" dirty="0" smtClean="0"/>
              <a:t>the notion of ‘appearance’ does not clearly exclude conceptual </a:t>
            </a:r>
            <a:r>
              <a:rPr lang="en-US" dirty="0" smtClean="0"/>
              <a:t>activity (nor does the notion of properties whose presence is “distinguishable by the senses”).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Plus: </a:t>
            </a:r>
            <a:r>
              <a:rPr lang="en-US" dirty="0" err="1" smtClean="0"/>
              <a:t>Prinz</a:t>
            </a:r>
            <a:r>
              <a:rPr lang="en-US" dirty="0" smtClean="0"/>
              <a:t> also takes the issue to turn on questions I regard as prejudicial or based on false assumptions.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04168" cy="1589738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Prinz</a:t>
            </a:r>
            <a:r>
              <a:rPr lang="en-US" sz="3200" dirty="0" smtClean="0"/>
              <a:t> on </a:t>
            </a:r>
            <a:r>
              <a:rPr lang="en-US" sz="3200" dirty="0" err="1" smtClean="0"/>
              <a:t>Siewert’s</a:t>
            </a:r>
            <a:r>
              <a:rPr lang="en-US" sz="3200" dirty="0" smtClean="0"/>
              <a:t> examples of phenomenal difference irreducible to purely sensory differences: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“These …fail because they </a:t>
            </a:r>
            <a:r>
              <a:rPr lang="en-US" dirty="0" smtClean="0">
                <a:solidFill>
                  <a:srgbClr val="69FFFF"/>
                </a:solidFill>
              </a:rPr>
              <a:t>do not </a:t>
            </a:r>
            <a:r>
              <a:rPr lang="en-US" b="1" dirty="0" smtClean="0">
                <a:solidFill>
                  <a:srgbClr val="69FFFF"/>
                </a:solidFill>
              </a:rPr>
              <a:t>RULE OUT THE POSSIBILITY of changes in non-verbal imagery</a:t>
            </a:r>
            <a:r>
              <a:rPr lang="en-US" dirty="0" smtClean="0"/>
              <a:t>…”</a:t>
            </a:r>
          </a:p>
          <a:p>
            <a:pPr>
              <a:buNone/>
            </a:pPr>
            <a:r>
              <a:rPr lang="en-US" dirty="0" smtClean="0"/>
              <a:t>  (my emphasis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“Expansionists face the difficult challenge of having to find cases in which the phenomenal character of a thought transcends both of these rich sources”: verbal and non-verbal imagery. (189)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“Expansionists”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chemeClr val="accent2"/>
                </a:solidFill>
              </a:rPr>
              <a:t>MAY </a:t>
            </a:r>
            <a:r>
              <a:rPr lang="en-US" dirty="0" smtClean="0">
                <a:solidFill>
                  <a:schemeClr val="accent2"/>
                </a:solidFill>
              </a:rPr>
              <a:t>be </a:t>
            </a:r>
            <a:r>
              <a:rPr lang="en-US" dirty="0" smtClean="0"/>
              <a:t>subject to a family of </a:t>
            </a:r>
            <a:r>
              <a:rPr lang="en-US" dirty="0" smtClean="0">
                <a:solidFill>
                  <a:srgbClr val="69FFFF"/>
                </a:solidFill>
              </a:rPr>
              <a:t>introspective illusions.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“When Siewert says that the experience of a word changes when we shift interpretations, </a:t>
            </a:r>
            <a:r>
              <a:rPr lang="en-US" b="1" dirty="0" smtClean="0"/>
              <a:t>he</a:t>
            </a:r>
            <a:r>
              <a:rPr lang="en-US" b="1" dirty="0" smtClean="0">
                <a:solidFill>
                  <a:srgbClr val="E46C0A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MAY be mistaking </a:t>
            </a:r>
            <a:r>
              <a:rPr lang="en-US" dirty="0" smtClean="0">
                <a:solidFill>
                  <a:schemeClr val="accent2"/>
                </a:solidFill>
              </a:rPr>
              <a:t>one kind of experience (associated imagery) for another </a:t>
            </a:r>
            <a:r>
              <a:rPr lang="en-US" dirty="0" smtClean="0"/>
              <a:t>(alleged cognitive phenomenology).”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controversy, roughly speaking: how cognitively rich is consciousness?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384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On </a:t>
            </a:r>
            <a:r>
              <a:rPr lang="en-US" b="1" dirty="0" smtClean="0">
                <a:solidFill>
                  <a:schemeClr val="accent2"/>
                </a:solidFill>
              </a:rPr>
              <a:t>exclusive </a:t>
            </a:r>
            <a:r>
              <a:rPr lang="en-US" dirty="0" smtClean="0">
                <a:solidFill>
                  <a:schemeClr val="accent2"/>
                </a:solidFill>
              </a:rPr>
              <a:t>(“restrictive,” “conservative”) views: </a:t>
            </a:r>
            <a:r>
              <a:rPr lang="en-US" dirty="0" smtClean="0"/>
              <a:t>phenomenal consciousness is exclusively/purely</a:t>
            </a:r>
            <a:r>
              <a:rPr lang="en-US" dirty="0" smtClean="0"/>
              <a:t> </a:t>
            </a:r>
            <a:r>
              <a:rPr lang="en-US" b="1" i="1" dirty="0" smtClean="0"/>
              <a:t>sensory</a:t>
            </a:r>
            <a:r>
              <a:rPr lang="en-US" dirty="0" smtClean="0"/>
              <a:t>. Phenomenal character is “</a:t>
            </a:r>
            <a:r>
              <a:rPr lang="en-US" b="1" dirty="0" smtClean="0"/>
              <a:t>exhausted by”</a:t>
            </a:r>
            <a:r>
              <a:rPr lang="en-US" b="1" dirty="0" smtClean="0"/>
              <a:t> </a:t>
            </a:r>
            <a:r>
              <a:rPr lang="en-US" dirty="0" smtClean="0"/>
              <a:t>that which belongs to </a:t>
            </a:r>
            <a:r>
              <a:rPr lang="en-US" b="1" dirty="0" smtClean="0"/>
              <a:t>purely sensory </a:t>
            </a:r>
            <a:r>
              <a:rPr lang="en-US" b="1" dirty="0" smtClean="0"/>
              <a:t>states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69FFFF"/>
                </a:solidFill>
              </a:rPr>
              <a:t>On </a:t>
            </a:r>
            <a:r>
              <a:rPr lang="en-US" b="1" dirty="0" smtClean="0">
                <a:solidFill>
                  <a:srgbClr val="69FFFF"/>
                </a:solidFill>
              </a:rPr>
              <a:t>inclusive </a:t>
            </a:r>
            <a:r>
              <a:rPr lang="en-US" dirty="0" smtClean="0">
                <a:solidFill>
                  <a:srgbClr val="69FFFF"/>
                </a:solidFill>
              </a:rPr>
              <a:t>(“liberal,” “</a:t>
            </a:r>
            <a:r>
              <a:rPr lang="en-US" dirty="0" smtClean="0">
                <a:solidFill>
                  <a:srgbClr val="69FFFF"/>
                </a:solidFill>
              </a:rPr>
              <a:t>expansionist”</a:t>
            </a:r>
            <a:r>
              <a:rPr lang="en-US" dirty="0" smtClean="0">
                <a:solidFill>
                  <a:srgbClr val="69FFFF"/>
                </a:solidFill>
              </a:rPr>
              <a:t>) views</a:t>
            </a:r>
            <a:r>
              <a:rPr lang="en-US" dirty="0" smtClean="0"/>
              <a:t>: phenomenal consciousness is </a:t>
            </a:r>
            <a:r>
              <a:rPr lang="en-US" b="1" i="1" dirty="0" smtClean="0"/>
              <a:t>not restricted to/exhausted by what is merely sensory</a:t>
            </a:r>
            <a:r>
              <a:rPr lang="en-US" dirty="0" smtClean="0"/>
              <a:t>, but includes conceptual—not just imagistic—thought.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Plus: Siewert is cheating!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“[Siewert says] the proponent…need not deny that all conscious thoughts have imagistic components…”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“[However] the components of sensory consciousness can be experienced in isolation…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smtClean="0">
                <a:solidFill>
                  <a:srgbClr val="69FFFF"/>
                </a:solidFill>
              </a:rPr>
              <a:t>no reason to suppose they are different..</a:t>
            </a:r>
            <a:r>
              <a:rPr lang="en-US" dirty="0" smtClean="0">
                <a:solidFill>
                  <a:srgbClr val="69FFFF"/>
                </a:solidFill>
              </a:rPr>
              <a:t>.</a:t>
            </a:r>
            <a:r>
              <a:rPr lang="en-US" dirty="0" smtClean="0"/>
              <a:t>[i.e., there’s no reason to suppose the components of cognitive consciousness (if real) couldn’t be experienced in isolation)]</a:t>
            </a:r>
          </a:p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  [</a:t>
            </a:r>
            <a:r>
              <a:rPr lang="en-US" dirty="0" err="1" smtClean="0">
                <a:solidFill>
                  <a:srgbClr val="69FFFF"/>
                </a:solidFill>
              </a:rPr>
              <a:t>Siewert’s</a:t>
            </a:r>
            <a:r>
              <a:rPr lang="en-US" dirty="0" smtClean="0">
                <a:solidFill>
                  <a:srgbClr val="69FFFF"/>
                </a:solidFill>
              </a:rPr>
              <a:t> move is] ad hoc</a:t>
            </a:r>
            <a:r>
              <a:rPr lang="en-US" dirty="0" smtClean="0"/>
              <a:t>.” (193)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My response: </a:t>
            </a:r>
            <a:r>
              <a:rPr lang="en-US" sz="3200" b="1" dirty="0" err="1" smtClean="0"/>
              <a:t>Prinz</a:t>
            </a:r>
            <a:r>
              <a:rPr lang="en-US" sz="3200" b="1" dirty="0" smtClean="0"/>
              <a:t> puts an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r>
              <a:rPr lang="en-US" sz="3200" b="1" dirty="0" smtClean="0"/>
              <a:t>absurd </a:t>
            </a:r>
            <a:r>
              <a:rPr lang="en-US" sz="3200" b="1" dirty="0" smtClean="0"/>
              <a:t>burden of proof on</a:t>
            </a:r>
            <a:r>
              <a:rPr lang="en-US" sz="3200" b="1" dirty="0" smtClean="0"/>
              <a:t> me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Contra </a:t>
            </a:r>
            <a:r>
              <a:rPr lang="en-US" dirty="0" err="1" smtClean="0"/>
              <a:t>Prinz</a:t>
            </a:r>
            <a:r>
              <a:rPr lang="en-US" dirty="0" smtClean="0"/>
              <a:t>, </a:t>
            </a:r>
            <a:r>
              <a:rPr lang="en-US" b="1" dirty="0" smtClean="0"/>
              <a:t>I do </a:t>
            </a:r>
            <a:r>
              <a:rPr lang="en-US" b="1" i="1" dirty="0" smtClean="0"/>
              <a:t>NOT </a:t>
            </a:r>
            <a:r>
              <a:rPr lang="en-US" b="1" dirty="0" smtClean="0"/>
              <a:t>have to “</a:t>
            </a:r>
            <a:r>
              <a:rPr lang="en-US" b="1" dirty="0" smtClean="0">
                <a:solidFill>
                  <a:srgbClr val="69FFFF"/>
                </a:solidFill>
              </a:rPr>
              <a:t>rule out the possibility</a:t>
            </a:r>
            <a:r>
              <a:rPr lang="en-US" b="1" dirty="0" smtClean="0">
                <a:solidFill>
                  <a:srgbClr val="FFFFFF"/>
                </a:solidFill>
              </a:rPr>
              <a:t>”</a:t>
            </a:r>
            <a:r>
              <a:rPr lang="en-US" b="1" dirty="0" smtClean="0">
                <a:solidFill>
                  <a:srgbClr val="93CDDD"/>
                </a:solidFill>
              </a:rPr>
              <a:t> </a:t>
            </a:r>
            <a:r>
              <a:rPr lang="en-US" dirty="0" smtClean="0"/>
              <a:t>that when: 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there is a </a:t>
            </a:r>
            <a:r>
              <a:rPr lang="en-US" dirty="0" smtClean="0">
                <a:solidFill>
                  <a:srgbClr val="69FFFF"/>
                </a:solidFill>
              </a:rPr>
              <a:t>difference in what it’s like </a:t>
            </a:r>
            <a:r>
              <a:rPr lang="en-US" dirty="0" smtClean="0"/>
              <a:t>for me (in re-reading, sudden realization, interpretive switch cases)</a:t>
            </a:r>
          </a:p>
          <a:p>
            <a:pPr lvl="1">
              <a:buNone/>
            </a:pPr>
            <a:r>
              <a:rPr lang="en-US" dirty="0" smtClean="0"/>
              <a:t>without any introspectively evident imagery change, </a:t>
            </a:r>
          </a:p>
          <a:p>
            <a:pPr lvl="1">
              <a:buNone/>
            </a:pPr>
            <a:r>
              <a:rPr lang="en-US" dirty="0" smtClean="0"/>
              <a:t>there </a:t>
            </a:r>
            <a:r>
              <a:rPr lang="en-US" b="1" dirty="0" smtClean="0">
                <a:solidFill>
                  <a:srgbClr val="69FFFF"/>
                </a:solidFill>
              </a:rPr>
              <a:t>may </a:t>
            </a:r>
            <a:r>
              <a:rPr lang="en-US" dirty="0" smtClean="0">
                <a:solidFill>
                  <a:srgbClr val="69FFFF"/>
                </a:solidFill>
              </a:rPr>
              <a:t>then be a corresponding  </a:t>
            </a:r>
            <a:r>
              <a:rPr lang="en-US" i="1" dirty="0" smtClean="0">
                <a:solidFill>
                  <a:srgbClr val="69FFFF"/>
                </a:solidFill>
              </a:rPr>
              <a:t>introspectively hidden </a:t>
            </a:r>
            <a:r>
              <a:rPr lang="en-US" dirty="0" smtClean="0">
                <a:solidFill>
                  <a:srgbClr val="69FFFF"/>
                </a:solidFill>
              </a:rPr>
              <a:t>change in merely sensory imagery.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No, all I need is to find: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cases of such experiential “what it’s like” differences where I have </a:t>
            </a:r>
            <a:r>
              <a:rPr lang="en-US" dirty="0" smtClean="0">
                <a:solidFill>
                  <a:srgbClr val="69FFFF"/>
                </a:solidFill>
              </a:rPr>
              <a:t>no justification for holding there is </a:t>
            </a:r>
            <a:r>
              <a:rPr lang="en-US" i="1" dirty="0" smtClean="0">
                <a:solidFill>
                  <a:srgbClr val="69FFFF"/>
                </a:solidFill>
              </a:rPr>
              <a:t>in fact</a:t>
            </a:r>
            <a:r>
              <a:rPr lang="en-US" dirty="0" smtClean="0">
                <a:solidFill>
                  <a:srgbClr val="69FFFF"/>
                </a:solidFill>
              </a:rPr>
              <a:t>: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a corresponding,  introspectively </a:t>
            </a:r>
            <a:r>
              <a:rPr lang="en-US" dirty="0" smtClean="0">
                <a:solidFill>
                  <a:srgbClr val="69FFFF"/>
                </a:solidFill>
              </a:rPr>
              <a:t>hidden imagery change,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 such that </a:t>
            </a:r>
            <a:r>
              <a:rPr lang="en-US" dirty="0" smtClean="0">
                <a:solidFill>
                  <a:srgbClr val="69FFFF"/>
                </a:solidFill>
              </a:rPr>
              <a:t>what it </a:t>
            </a:r>
            <a:r>
              <a:rPr lang="en-US" i="1" dirty="0" smtClean="0">
                <a:solidFill>
                  <a:srgbClr val="69FFFF"/>
                </a:solidFill>
              </a:rPr>
              <a:t>would </a:t>
            </a:r>
            <a:r>
              <a:rPr lang="en-US" dirty="0" smtClean="0">
                <a:solidFill>
                  <a:srgbClr val="69FFFF"/>
                </a:solidFill>
              </a:rPr>
              <a:t>have been like </a:t>
            </a:r>
            <a:r>
              <a:rPr lang="en-US" dirty="0" smtClean="0"/>
              <a:t>for me to undergo that imagery change when </a:t>
            </a:r>
            <a:r>
              <a:rPr lang="en-US" dirty="0" smtClean="0">
                <a:solidFill>
                  <a:srgbClr val="69FFFF"/>
                </a:solidFill>
              </a:rPr>
              <a:t>conceptual thought/understanding are stripped away = what it was </a:t>
            </a:r>
            <a:r>
              <a:rPr lang="en-US" i="1" dirty="0" smtClean="0">
                <a:solidFill>
                  <a:srgbClr val="69FFFF"/>
                </a:solidFill>
              </a:rPr>
              <a:t>actually like</a:t>
            </a:r>
            <a:r>
              <a:rPr lang="en-US" i="1" dirty="0" smtClean="0"/>
              <a:t> </a:t>
            </a:r>
            <a:r>
              <a:rPr lang="en-US" dirty="0" smtClean="0"/>
              <a:t>to have the experience </a:t>
            </a:r>
            <a:r>
              <a:rPr lang="en-US" i="1" dirty="0" smtClean="0"/>
              <a:t>with </a:t>
            </a:r>
            <a:r>
              <a:rPr lang="en-US" dirty="0" smtClean="0"/>
              <a:t>understanding.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9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recent example: ‘Assad’s killers’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878"/>
            <a:ext cx="8229600" cy="545802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Distractedly</a:t>
            </a:r>
            <a:r>
              <a:rPr lang="en-US" dirty="0" smtClean="0"/>
              <a:t>, I heard on the radio the ambiguous phrase “</a:t>
            </a:r>
            <a:r>
              <a:rPr lang="en-US" dirty="0" smtClean="0">
                <a:solidFill>
                  <a:schemeClr val="accent2"/>
                </a:solidFill>
              </a:rPr>
              <a:t>Assad’s killers</a:t>
            </a:r>
            <a:r>
              <a:rPr lang="en-US" dirty="0" smtClean="0"/>
              <a:t>”: interpretive switch.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was a change in what it was like for me—to hear the phrase one way, then to realize it had a different meaning.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9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recent example: ‘Assad’s killers’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878"/>
            <a:ext cx="8229600" cy="545802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Prinz</a:t>
            </a:r>
            <a:r>
              <a:rPr lang="en-US" dirty="0" smtClean="0"/>
              <a:t>  would say (?)—”As this switch happened, Siewert, unbeknownst to himself, </a:t>
            </a:r>
            <a:r>
              <a:rPr lang="en-US" i="1" dirty="0" smtClean="0">
                <a:solidFill>
                  <a:srgbClr val="69FFFF"/>
                </a:solidFill>
              </a:rPr>
              <a:t>may have </a:t>
            </a:r>
            <a:r>
              <a:rPr lang="en-US" dirty="0" smtClean="0"/>
              <a:t>first very quickly visually imagined some people killing a man, and then: a man ordering others to go kill someone. </a:t>
            </a:r>
          </a:p>
          <a:p>
            <a:endParaRPr lang="en-US" dirty="0" smtClean="0"/>
          </a:p>
          <a:p>
            <a:r>
              <a:rPr lang="en-US" dirty="0" smtClean="0"/>
              <a:t>Or else, as Siewert heard the phrase ‘Assad’s killers’, he </a:t>
            </a:r>
            <a:r>
              <a:rPr lang="en-US" i="1" dirty="0" smtClean="0">
                <a:solidFill>
                  <a:srgbClr val="69FFFF"/>
                </a:solidFill>
              </a:rPr>
              <a:t>may have—</a:t>
            </a:r>
            <a:r>
              <a:rPr lang="en-US" dirty="0" err="1" smtClean="0"/>
              <a:t>unintrospectibly</a:t>
            </a:r>
            <a:r>
              <a:rPr lang="en-US" dirty="0" smtClean="0"/>
              <a:t>—quickly </a:t>
            </a:r>
            <a:r>
              <a:rPr lang="en-US" dirty="0" smtClean="0"/>
              <a:t>imagined whispering to himself the words: ‘</a:t>
            </a:r>
            <a:r>
              <a:rPr lang="en-US" i="1" dirty="0" smtClean="0"/>
              <a:t>People who killed Assad</a:t>
            </a:r>
            <a:r>
              <a:rPr lang="en-US" dirty="0" smtClean="0"/>
              <a:t>’ and then immediately likewise imagined the words, ‘</a:t>
            </a:r>
            <a:r>
              <a:rPr lang="en-US" i="1" dirty="0" smtClean="0"/>
              <a:t>People Assad had kill for him</a:t>
            </a:r>
            <a:r>
              <a:rPr lang="en-US" dirty="0" smtClean="0"/>
              <a:t>’.”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98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Prinz’s</a:t>
            </a:r>
            <a:r>
              <a:rPr lang="en-US" dirty="0" smtClean="0"/>
              <a:t> unreasonable demands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878"/>
            <a:ext cx="8229600" cy="545802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 I do not really have to “</a:t>
            </a:r>
            <a:r>
              <a:rPr lang="en-US" dirty="0" smtClean="0">
                <a:solidFill>
                  <a:srgbClr val="69FFFF"/>
                </a:solidFill>
              </a:rPr>
              <a:t>rule out the possibility</a:t>
            </a:r>
            <a:r>
              <a:rPr lang="en-US" dirty="0" smtClean="0"/>
              <a:t>” that I formed such images, while introspectively oblivious to their occurrence?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No—I just need </a:t>
            </a:r>
            <a:r>
              <a:rPr lang="en-US" i="1" dirty="0" smtClean="0">
                <a:solidFill>
                  <a:srgbClr val="69FFFF"/>
                </a:solidFill>
              </a:rPr>
              <a:t>lack of a good reason </a:t>
            </a:r>
            <a:r>
              <a:rPr lang="en-US" dirty="0" smtClean="0">
                <a:solidFill>
                  <a:srgbClr val="69FFFF"/>
                </a:solidFill>
              </a:rPr>
              <a:t>to think both: </a:t>
            </a:r>
          </a:p>
          <a:p>
            <a:endParaRPr lang="en-US" dirty="0" smtClean="0"/>
          </a:p>
          <a:p>
            <a:pPr marL="914400" lvl="1" indent="-514350">
              <a:buAutoNum type="alphaLcParenBoth"/>
            </a:pPr>
            <a:r>
              <a:rPr lang="en-US" dirty="0" smtClean="0"/>
              <a:t>That when I introspectively deny such imagery experience I am </a:t>
            </a:r>
            <a:r>
              <a:rPr lang="en-US" i="1" dirty="0" smtClean="0">
                <a:solidFill>
                  <a:srgbClr val="69FFFF"/>
                </a:solidFill>
              </a:rPr>
              <a:t>in fact </a:t>
            </a:r>
            <a:r>
              <a:rPr lang="en-US" dirty="0" smtClean="0">
                <a:solidFill>
                  <a:srgbClr val="69FFFF"/>
                </a:solidFill>
              </a:rPr>
              <a:t>mistaken</a:t>
            </a:r>
            <a:r>
              <a:rPr lang="en-US" dirty="0" smtClean="0"/>
              <a:t>, and </a:t>
            </a:r>
          </a:p>
          <a:p>
            <a:pPr marL="914400" lvl="1" indent="-514350">
              <a:buAutoNum type="alphaLcParenBoth"/>
            </a:pPr>
            <a:endParaRPr lang="en-US" dirty="0" smtClean="0"/>
          </a:p>
          <a:p>
            <a:pPr marL="914400" lvl="1" indent="-514350">
              <a:buAutoNum type="alphaLcParenBoth"/>
            </a:pPr>
            <a:r>
              <a:rPr lang="en-US" dirty="0" smtClean="0"/>
              <a:t>That </a:t>
            </a:r>
            <a:r>
              <a:rPr lang="en-US" i="1" dirty="0" smtClean="0"/>
              <a:t>what </a:t>
            </a:r>
            <a:r>
              <a:rPr lang="en-US" i="1" dirty="0" smtClean="0">
                <a:solidFill>
                  <a:srgbClr val="69FFFF"/>
                </a:solidFill>
              </a:rPr>
              <a:t>it would have been like </a:t>
            </a:r>
            <a:r>
              <a:rPr lang="en-US" i="1" dirty="0" smtClean="0"/>
              <a:t>for me to form such images meaninglessly, with the </a:t>
            </a:r>
            <a:r>
              <a:rPr lang="en-US" i="1" dirty="0" smtClean="0">
                <a:solidFill>
                  <a:srgbClr val="69FFFF"/>
                </a:solidFill>
              </a:rPr>
              <a:t>interpretation stripped off, </a:t>
            </a:r>
            <a:r>
              <a:rPr lang="en-US" dirty="0" smtClean="0">
                <a:solidFill>
                  <a:srgbClr val="69FFFF"/>
                </a:solidFill>
              </a:rPr>
              <a:t>is just </a:t>
            </a:r>
            <a:r>
              <a:rPr lang="en-US" i="1" dirty="0" smtClean="0">
                <a:solidFill>
                  <a:srgbClr val="69FFFF"/>
                </a:solidFill>
              </a:rPr>
              <a:t>what it was actually like </a:t>
            </a:r>
            <a:r>
              <a:rPr lang="en-US" i="1" dirty="0" smtClean="0"/>
              <a:t>for me to experience the radio report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5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</a:t>
            </a:r>
            <a:r>
              <a:rPr lang="en-US" dirty="0" err="1" smtClean="0"/>
              <a:t>Prinz’s</a:t>
            </a:r>
            <a:r>
              <a:rPr lang="en-US" dirty="0" smtClean="0"/>
              <a:t>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8348"/>
            <a:ext cx="8229600" cy="54864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Is </a:t>
            </a:r>
            <a:r>
              <a:rPr lang="en-US" dirty="0" smtClean="0"/>
              <a:t>it really  </a:t>
            </a:r>
            <a:r>
              <a:rPr lang="en-US" dirty="0" smtClean="0">
                <a:solidFill>
                  <a:srgbClr val="69FFFF"/>
                </a:solidFill>
              </a:rPr>
              <a:t>unreasonable and ad hoc </a:t>
            </a:r>
            <a:r>
              <a:rPr lang="en-US" dirty="0" smtClean="0"/>
              <a:t>for</a:t>
            </a:r>
            <a:r>
              <a:rPr lang="en-US" dirty="0" smtClean="0"/>
              <a:t> me </a:t>
            </a:r>
            <a:r>
              <a:rPr lang="en-US" dirty="0" smtClean="0"/>
              <a:t>to think the following are indeed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69FFFF"/>
                </a:solidFill>
              </a:rPr>
              <a:t>dis</a:t>
            </a:r>
            <a:r>
              <a:rPr lang="en-US" dirty="0" err="1" smtClean="0">
                <a:solidFill>
                  <a:srgbClr val="69FFFF"/>
                </a:solidFill>
              </a:rPr>
              <a:t>analogous</a:t>
            </a:r>
            <a:r>
              <a:rPr lang="en-US" dirty="0" smtClean="0"/>
              <a:t>?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relationship of visual to aural experience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relationship of experienced verbalization to experienced thought 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510"/>
          </a:xfrm>
        </p:spPr>
        <p:txBody>
          <a:bodyPr>
            <a:noAutofit/>
          </a:bodyPr>
          <a:lstStyle/>
          <a:p>
            <a:r>
              <a:rPr lang="en-US" sz="3500" dirty="0" smtClean="0"/>
              <a:t>Some reasonable, not </a:t>
            </a:r>
            <a:r>
              <a:rPr lang="en-US" sz="3500" i="1" dirty="0" smtClean="0"/>
              <a:t>ad hoc</a:t>
            </a:r>
            <a:r>
              <a:rPr lang="en-US" sz="3500" dirty="0" smtClean="0"/>
              <a:t> </a:t>
            </a:r>
            <a:r>
              <a:rPr lang="en-US" sz="3500" dirty="0" err="1" smtClean="0"/>
              <a:t>disanalogies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8348"/>
            <a:ext cx="8229600" cy="5486497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b="1" i="1" dirty="0" smtClean="0">
                <a:solidFill>
                  <a:srgbClr val="69FFFF"/>
                </a:solidFill>
              </a:rPr>
              <a:t>TRY </a:t>
            </a:r>
            <a:r>
              <a:rPr lang="en-US" i="1" dirty="0" smtClean="0">
                <a:solidFill>
                  <a:srgbClr val="69FFFF"/>
                </a:solidFill>
              </a:rPr>
              <a:t>to think </a:t>
            </a:r>
            <a:r>
              <a:rPr lang="en-US" i="1" dirty="0" smtClean="0"/>
              <a:t>about </a:t>
            </a:r>
            <a:r>
              <a:rPr lang="en-US" i="1" dirty="0" smtClean="0"/>
              <a:t>something, </a:t>
            </a:r>
            <a:r>
              <a:rPr lang="en-US" i="1" dirty="0" smtClean="0"/>
              <a:t>but </a:t>
            </a:r>
            <a:r>
              <a:rPr lang="en-US" i="1" dirty="0" smtClean="0">
                <a:solidFill>
                  <a:srgbClr val="69FFFF"/>
                </a:solidFill>
              </a:rPr>
              <a:t>without</a:t>
            </a:r>
            <a:r>
              <a:rPr lang="en-US" i="1" dirty="0" smtClean="0">
                <a:solidFill>
                  <a:srgbClr val="69FFFF"/>
                </a:solidFill>
              </a:rPr>
              <a:t> using words </a:t>
            </a:r>
            <a:r>
              <a:rPr lang="en-US" i="1" dirty="0" smtClean="0">
                <a:solidFill>
                  <a:srgbClr val="69FFFF"/>
                </a:solidFill>
              </a:rPr>
              <a:t>or </a:t>
            </a:r>
            <a:r>
              <a:rPr lang="en-US" i="1" dirty="0" smtClean="0">
                <a:solidFill>
                  <a:srgbClr val="69FFFF"/>
                </a:solidFill>
              </a:rPr>
              <a:t>images at all</a:t>
            </a:r>
            <a:r>
              <a:rPr lang="en-US" dirty="0" smtClean="0">
                <a:solidFill>
                  <a:srgbClr val="FFFFFF"/>
                </a:solidFill>
              </a:rPr>
              <a:t>. </a:t>
            </a:r>
            <a:r>
              <a:rPr lang="en-US" dirty="0" smtClean="0">
                <a:solidFill>
                  <a:srgbClr val="FFFFFF"/>
                </a:solidFill>
              </a:rPr>
              <a:t>I</a:t>
            </a:r>
            <a:r>
              <a:rPr lang="en-US" dirty="0" smtClean="0">
                <a:solidFill>
                  <a:srgbClr val="FFFFFF"/>
                </a:solidFill>
              </a:rPr>
              <a:t> can’t—I don’t </a:t>
            </a:r>
            <a:r>
              <a:rPr lang="en-US" dirty="0" smtClean="0">
                <a:solidFill>
                  <a:srgbClr val="FFFFFF"/>
                </a:solidFill>
              </a:rPr>
              <a:t>know how to </a:t>
            </a:r>
            <a:r>
              <a:rPr lang="en-US" i="1" dirty="0" smtClean="0">
                <a:solidFill>
                  <a:srgbClr val="FFFFFF"/>
                </a:solidFill>
              </a:rPr>
              <a:t>try </a:t>
            </a:r>
            <a:r>
              <a:rPr lang="en-US" dirty="0" smtClean="0">
                <a:solidFill>
                  <a:srgbClr val="FFFFFF"/>
                </a:solidFill>
              </a:rPr>
              <a:t>to think</a:t>
            </a:r>
            <a:r>
              <a:rPr lang="en-US" dirty="0" smtClean="0">
                <a:solidFill>
                  <a:srgbClr val="FFFFFF"/>
                </a:solidFill>
              </a:rPr>
              <a:t> totally wordlessly </a:t>
            </a:r>
            <a:r>
              <a:rPr lang="en-US" dirty="0" smtClean="0">
                <a:solidFill>
                  <a:srgbClr val="FFFFFF"/>
                </a:solidFill>
              </a:rPr>
              <a:t>or </a:t>
            </a:r>
            <a:r>
              <a:rPr lang="en-US" dirty="0" err="1" smtClean="0">
                <a:solidFill>
                  <a:srgbClr val="FFFFFF"/>
                </a:solidFill>
              </a:rPr>
              <a:t>imagelessly</a:t>
            </a:r>
            <a:r>
              <a:rPr lang="en-US" dirty="0" smtClean="0">
                <a:solidFill>
                  <a:srgbClr val="FFFFFF"/>
                </a:solidFill>
              </a:rPr>
              <a:t>.  (Sudden </a:t>
            </a:r>
            <a:r>
              <a:rPr lang="en-US" dirty="0" err="1" smtClean="0">
                <a:solidFill>
                  <a:srgbClr val="FFFFFF"/>
                </a:solidFill>
              </a:rPr>
              <a:t>unverbalized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unimaged</a:t>
            </a:r>
            <a:r>
              <a:rPr lang="en-US" dirty="0" smtClean="0">
                <a:solidFill>
                  <a:srgbClr val="FFFFFF"/>
                </a:solidFill>
              </a:rPr>
              <a:t> thought is real, but not the result of </a:t>
            </a:r>
            <a:r>
              <a:rPr lang="en-US" i="1" dirty="0" smtClean="0">
                <a:solidFill>
                  <a:srgbClr val="FFFFFF"/>
                </a:solidFill>
              </a:rPr>
              <a:t>trying </a:t>
            </a:r>
            <a:r>
              <a:rPr lang="en-US" dirty="0" smtClean="0">
                <a:solidFill>
                  <a:srgbClr val="FFFFFF"/>
                </a:solidFill>
              </a:rPr>
              <a:t>to think an </a:t>
            </a:r>
            <a:r>
              <a:rPr lang="en-US" dirty="0" err="1" smtClean="0">
                <a:solidFill>
                  <a:srgbClr val="FFFFFF"/>
                </a:solidFill>
              </a:rPr>
              <a:t>unverbalized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unimaged</a:t>
            </a:r>
            <a:r>
              <a:rPr lang="en-US" dirty="0" smtClean="0">
                <a:solidFill>
                  <a:srgbClr val="FFFFFF"/>
                </a:solidFill>
              </a:rPr>
              <a:t> thought</a:t>
            </a:r>
            <a:r>
              <a:rPr lang="en-US" i="1" dirty="0" smtClean="0">
                <a:solidFill>
                  <a:srgbClr val="FFFFFF"/>
                </a:solidFill>
              </a:rPr>
              <a:t>.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olidFill>
                  <a:srgbClr val="FFFFFF"/>
                </a:solidFill>
              </a:rPr>
              <a:t> If I </a:t>
            </a:r>
            <a:r>
              <a:rPr lang="en-US" dirty="0" smtClean="0">
                <a:solidFill>
                  <a:srgbClr val="69FFFF"/>
                </a:solidFill>
              </a:rPr>
              <a:t>CAN’T SAY OR IMAGE </a:t>
            </a:r>
            <a:r>
              <a:rPr lang="en-US" i="1" dirty="0" smtClean="0">
                <a:solidFill>
                  <a:srgbClr val="FFFFFF"/>
                </a:solidFill>
              </a:rPr>
              <a:t>what </a:t>
            </a:r>
            <a:r>
              <a:rPr lang="en-US" dirty="0" smtClean="0">
                <a:solidFill>
                  <a:srgbClr val="FFFFFF"/>
                </a:solidFill>
              </a:rPr>
              <a:t>I just thought, </a:t>
            </a:r>
            <a:r>
              <a:rPr lang="en-US" dirty="0" smtClean="0">
                <a:solidFill>
                  <a:srgbClr val="69FFFF"/>
                </a:solidFill>
              </a:rPr>
              <a:t>I don’t KNOW that I thought it.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>
              <a:solidFill>
                <a:srgbClr val="B7DEE8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olidFill>
                  <a:srgbClr val="FFFFFF"/>
                </a:solidFill>
              </a:rPr>
              <a:t> I consciously </a:t>
            </a:r>
            <a:r>
              <a:rPr lang="en-US" i="1" dirty="0" smtClean="0">
                <a:solidFill>
                  <a:srgbClr val="69FFFF"/>
                </a:solidFill>
              </a:rPr>
              <a:t>think </a:t>
            </a:r>
            <a:r>
              <a:rPr lang="en-US" dirty="0" smtClean="0">
                <a:solidFill>
                  <a:srgbClr val="69FFFF"/>
                </a:solidFill>
              </a:rPr>
              <a:t>BY speaking and imagining things</a:t>
            </a:r>
            <a:r>
              <a:rPr lang="en-US" dirty="0" smtClean="0">
                <a:solidFill>
                  <a:srgbClr val="93CDDD"/>
                </a:solidFill>
              </a:rPr>
              <a:t>.</a:t>
            </a:r>
            <a:endParaRPr lang="en-US" dirty="0" smtClean="0">
              <a:solidFill>
                <a:srgbClr val="B7DEE8"/>
              </a:solidFill>
            </a:endParaRPr>
          </a:p>
          <a:p>
            <a:pPr marL="514350" indent="-514350"/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FFFF"/>
                </a:solidFill>
              </a:rPr>
              <a:t>Now </a:t>
            </a:r>
            <a:r>
              <a:rPr lang="en-US" dirty="0" smtClean="0">
                <a:solidFill>
                  <a:srgbClr val="FFFFFF"/>
                </a:solidFill>
              </a:rPr>
              <a:t>compare with the sensory modalities case (vision and audition, say):</a:t>
            </a: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olidFill>
                  <a:srgbClr val="69FFFF"/>
                </a:solidFill>
              </a:rPr>
              <a:t>TRY to look at something without listening to it</a:t>
            </a:r>
            <a:r>
              <a:rPr lang="en-US" dirty="0" smtClean="0">
                <a:solidFill>
                  <a:srgbClr val="FFFFFF"/>
                </a:solidFill>
              </a:rPr>
              <a:t>. Easy! If it’s silent, or can be seen but not heard.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olidFill>
                  <a:srgbClr val="FFFFFF"/>
                </a:solidFill>
              </a:rPr>
              <a:t>If I saw it but CAN’T HEAR it, can I KNOW I saw it?</a:t>
            </a:r>
            <a:r>
              <a:rPr lang="en-US" dirty="0" smtClean="0">
                <a:solidFill>
                  <a:srgbClr val="FFFFFF"/>
                </a:solidFill>
              </a:rPr>
              <a:t> Yes, of </a:t>
            </a:r>
            <a:r>
              <a:rPr lang="en-US" dirty="0" smtClean="0">
                <a:solidFill>
                  <a:srgbClr val="FFFFFF"/>
                </a:solidFill>
              </a:rPr>
              <a:t>course.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dirty="0" smtClean="0">
                <a:solidFill>
                  <a:srgbClr val="69FFFF"/>
                </a:solidFill>
              </a:rPr>
              <a:t>I don’t see BY hearing things</a:t>
            </a:r>
            <a:r>
              <a:rPr lang="en-US" dirty="0" smtClean="0">
                <a:solidFill>
                  <a:srgbClr val="FFFFFF"/>
                </a:solidFill>
              </a:rPr>
              <a:t>. That doesn’t even make sense.</a:t>
            </a:r>
          </a:p>
          <a:p>
            <a:pPr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5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I’m not “cheating”!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8348"/>
            <a:ext cx="8229600" cy="5486497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endParaRPr lang="en-US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Because </a:t>
            </a:r>
            <a:r>
              <a:rPr lang="en-US" dirty="0" smtClean="0">
                <a:solidFill>
                  <a:srgbClr val="FFFFFF"/>
                </a:solidFill>
              </a:rPr>
              <a:t>of these (and perhaps other) </a:t>
            </a:r>
            <a:r>
              <a:rPr lang="en-US" dirty="0" err="1" smtClean="0">
                <a:solidFill>
                  <a:srgbClr val="FFFFFF"/>
                </a:solidFill>
              </a:rPr>
              <a:t>disanalogies</a:t>
            </a:r>
            <a:r>
              <a:rPr lang="en-US" dirty="0" smtClean="0">
                <a:solidFill>
                  <a:srgbClr val="FFFFFF"/>
                </a:solidFill>
              </a:rPr>
              <a:t>, it is simply not “ad hoc” to say: </a:t>
            </a:r>
          </a:p>
          <a:p>
            <a:pPr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    the </a:t>
            </a:r>
            <a:r>
              <a:rPr lang="en-US" i="1" dirty="0" smtClean="0">
                <a:solidFill>
                  <a:schemeClr val="accent2"/>
                </a:solidFill>
              </a:rPr>
              <a:t>experience of thinking </a:t>
            </a:r>
            <a:r>
              <a:rPr lang="en-US" dirty="0" smtClean="0">
                <a:solidFill>
                  <a:srgbClr val="FFFFFF"/>
                </a:solidFill>
              </a:rPr>
              <a:t>is not separable from </a:t>
            </a:r>
            <a:r>
              <a:rPr lang="en-US" i="1" dirty="0" smtClean="0">
                <a:solidFill>
                  <a:srgbClr val="69FFFF"/>
                </a:solidFill>
              </a:rPr>
              <a:t>experienced verbalization</a:t>
            </a:r>
            <a:r>
              <a:rPr lang="en-US" dirty="0" smtClean="0">
                <a:solidFill>
                  <a:srgbClr val="FFFFFF"/>
                </a:solidFill>
              </a:rPr>
              <a:t>, in the way </a:t>
            </a:r>
            <a:r>
              <a:rPr lang="en-US" i="1" dirty="0" smtClean="0">
                <a:solidFill>
                  <a:srgbClr val="69FFFF"/>
                </a:solidFill>
              </a:rPr>
              <a:t>vision </a:t>
            </a:r>
            <a:r>
              <a:rPr lang="en-US" dirty="0" smtClean="0">
                <a:solidFill>
                  <a:srgbClr val="FFFFFF"/>
                </a:solidFill>
              </a:rPr>
              <a:t>and </a:t>
            </a:r>
            <a:r>
              <a:rPr lang="en-US" i="1" dirty="0" smtClean="0">
                <a:solidFill>
                  <a:srgbClr val="69FFFF"/>
                </a:solidFill>
              </a:rPr>
              <a:t>hearing </a:t>
            </a:r>
            <a:r>
              <a:rPr lang="en-US" dirty="0" smtClean="0">
                <a:solidFill>
                  <a:srgbClr val="FFFFFF"/>
                </a:solidFill>
              </a:rPr>
              <a:t>experience are separable.</a:t>
            </a:r>
          </a:p>
          <a:p>
            <a:pPr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T</a:t>
            </a:r>
            <a:r>
              <a:rPr lang="en-US" dirty="0" smtClean="0">
                <a:solidFill>
                  <a:srgbClr val="FFFFFF"/>
                </a:solidFill>
              </a:rPr>
              <a:t>he </a:t>
            </a:r>
            <a:r>
              <a:rPr lang="en-US" dirty="0" smtClean="0">
                <a:solidFill>
                  <a:srgbClr val="FFFFFF"/>
                </a:solidFill>
              </a:rPr>
              <a:t>reasons</a:t>
            </a:r>
            <a:r>
              <a:rPr lang="en-US" dirty="0" smtClean="0">
                <a:solidFill>
                  <a:srgbClr val="FFFFFF"/>
                </a:solidFill>
              </a:rPr>
              <a:t> why these are </a:t>
            </a:r>
            <a:r>
              <a:rPr lang="en-US" dirty="0" err="1" smtClean="0">
                <a:solidFill>
                  <a:srgbClr val="FFFFFF"/>
                </a:solidFill>
              </a:rPr>
              <a:t>disanalogous</a:t>
            </a:r>
            <a:r>
              <a:rPr lang="en-US" dirty="0" smtClean="0">
                <a:solidFill>
                  <a:srgbClr val="FFFFFF"/>
                </a:solidFill>
              </a:rPr>
              <a:t>  are perfectly </a:t>
            </a:r>
            <a:r>
              <a:rPr lang="en-US" dirty="0" smtClean="0">
                <a:solidFill>
                  <a:srgbClr val="FFFFFF"/>
                </a:solidFill>
              </a:rPr>
              <a:t>compatible with</a:t>
            </a:r>
            <a:r>
              <a:rPr lang="en-US" dirty="0" smtClean="0">
                <a:solidFill>
                  <a:srgbClr val="FFFFFF"/>
                </a:solidFill>
              </a:rPr>
              <a:t> saying </a:t>
            </a:r>
            <a:r>
              <a:rPr lang="en-US" dirty="0" smtClean="0">
                <a:solidFill>
                  <a:srgbClr val="FFFFFF"/>
                </a:solidFill>
              </a:rPr>
              <a:t>that what it’s like to think is not exhausted by what it’s like to experience meaningless words and images.</a:t>
            </a:r>
          </a:p>
          <a:p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053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5168"/>
            <a:ext cx="8229600" cy="5220995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Lack </a:t>
            </a:r>
            <a:r>
              <a:rPr lang="en-US" dirty="0" smtClean="0"/>
              <a:t>of agreement over “cognitive phenomenology” is NOT due to the fact that introspection returns conflicting answers to the very same questions.</a:t>
            </a:r>
          </a:p>
          <a:p>
            <a:endParaRPr lang="en-US" dirty="0" smtClean="0"/>
          </a:p>
          <a:p>
            <a:r>
              <a:rPr lang="en-US" dirty="0" smtClean="0"/>
              <a:t>It’s not even due only to differing proposed explanations of agreed-upon data.</a:t>
            </a:r>
          </a:p>
          <a:p>
            <a:endParaRPr lang="en-US" dirty="0" smtClean="0"/>
          </a:p>
          <a:p>
            <a:r>
              <a:rPr lang="en-US" dirty="0" smtClean="0"/>
              <a:t>It has a lot to do with a </a:t>
            </a:r>
            <a:r>
              <a:rPr lang="en-US" dirty="0" smtClean="0">
                <a:solidFill>
                  <a:srgbClr val="69FFFF"/>
                </a:solidFill>
              </a:rPr>
              <a:t>significant and complicated lack of shared assumptions about what each side is committed to, and what questions are crucial to addressing the issues, and where the burden of proof falls</a:t>
            </a:r>
            <a:r>
              <a:rPr lang="en-US" dirty="0" smtClean="0"/>
              <a:t>. (Common in philosophical </a:t>
            </a:r>
            <a:r>
              <a:rPr lang="en-US" dirty="0" smtClean="0"/>
              <a:t>disagreements?)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strong case can be made in favor of </a:t>
            </a:r>
            <a:r>
              <a:rPr lang="en-US" dirty="0" err="1" smtClean="0"/>
              <a:t>inclusivism</a:t>
            </a:r>
            <a:r>
              <a:rPr lang="en-US" dirty="0" smtClean="0"/>
              <a:t> based on a defense of my assumptions, plus a critique of those of </a:t>
            </a:r>
            <a:r>
              <a:rPr lang="en-US" dirty="0" err="1" smtClean="0"/>
              <a:t>Prinz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 and others</a:t>
            </a:r>
            <a:r>
              <a:rPr lang="en-US" dirty="0" smtClean="0"/>
              <a:t>. </a:t>
            </a:r>
            <a:r>
              <a:rPr lang="en-US" dirty="0" smtClean="0"/>
              <a:t>If consensus is unlikely still, that’s</a:t>
            </a:r>
            <a:r>
              <a:rPr lang="en-US" dirty="0" smtClean="0"/>
              <a:t> for the same reasons philosophical </a:t>
            </a:r>
            <a:r>
              <a:rPr lang="en-US" dirty="0" smtClean="0"/>
              <a:t>consensus is elusive.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 smtClean="0"/>
              <a:t>What’s at stake? Some issues affected by </a:t>
            </a:r>
            <a:br>
              <a:rPr lang="en-US" sz="2500" dirty="0" smtClean="0"/>
            </a:br>
            <a:r>
              <a:rPr lang="en-US" sz="2500" dirty="0" smtClean="0"/>
              <a:t>stance on phenomenal thought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915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rgbClr val="69FFFF"/>
                </a:solidFill>
              </a:rPr>
              <a:t>How to explain consciousness</a:t>
            </a:r>
            <a:r>
              <a:rPr lang="en-US" dirty="0" smtClean="0"/>
              <a:t>. Many prominent accounts are sensory-exclusivist theories (</a:t>
            </a:r>
            <a:r>
              <a:rPr lang="en-US" dirty="0" err="1" smtClean="0"/>
              <a:t>Tye</a:t>
            </a:r>
            <a:r>
              <a:rPr lang="en-US" dirty="0" smtClean="0"/>
              <a:t>, </a:t>
            </a:r>
            <a:r>
              <a:rPr lang="en-US" dirty="0" err="1" smtClean="0"/>
              <a:t>Prinz</a:t>
            </a:r>
            <a:r>
              <a:rPr lang="en-US" dirty="0" smtClean="0"/>
              <a:t>, </a:t>
            </a:r>
            <a:r>
              <a:rPr lang="en-US" dirty="0" err="1" smtClean="0"/>
              <a:t>Carruthers</a:t>
            </a:r>
            <a:r>
              <a:rPr lang="en-US" dirty="0" smtClean="0"/>
              <a:t>, Rosenthal, </a:t>
            </a:r>
            <a:r>
              <a:rPr lang="en-US" dirty="0" err="1" smtClean="0"/>
              <a:t>Dretske</a:t>
            </a:r>
            <a:r>
              <a:rPr lang="en-US" dirty="0" smtClean="0"/>
              <a:t>, Hill)</a:t>
            </a:r>
          </a:p>
          <a:p>
            <a:endParaRPr lang="en-US" dirty="0" smtClean="0"/>
          </a:p>
          <a:p>
            <a:r>
              <a:rPr lang="en-US" dirty="0" smtClean="0"/>
              <a:t>Role of consciousness in </a:t>
            </a:r>
            <a:r>
              <a:rPr lang="en-US" dirty="0" smtClean="0">
                <a:solidFill>
                  <a:srgbClr val="69FFFF"/>
                </a:solidFill>
              </a:rPr>
              <a:t>introspective self-knowledge</a:t>
            </a:r>
            <a:r>
              <a:rPr lang="en-US" dirty="0" smtClean="0"/>
              <a:t>. Can it figure in accounts of knowing both sense-experience and thought?</a:t>
            </a:r>
          </a:p>
          <a:p>
            <a:endParaRPr lang="en-US" dirty="0" smtClean="0"/>
          </a:p>
          <a:p>
            <a:r>
              <a:rPr lang="en-US" dirty="0" smtClean="0"/>
              <a:t>Role of</a:t>
            </a:r>
            <a:r>
              <a:rPr lang="en-US" dirty="0" smtClean="0">
                <a:solidFill>
                  <a:srgbClr val="69FFFF"/>
                </a:solidFill>
              </a:rPr>
              <a:t> first-person reflection in philosophical argument </a:t>
            </a:r>
            <a:r>
              <a:rPr lang="en-US" dirty="0" smtClean="0"/>
              <a:t>about consciousness. What does apparent disagreement here imply? Does it reveal some defect in “introspection”?</a:t>
            </a:r>
            <a:r>
              <a:rPr lang="en-US" dirty="0" smtClean="0"/>
              <a:t> Does it reflect resistance to consensus</a:t>
            </a:r>
            <a:r>
              <a:rPr lang="en-US" dirty="0" smtClean="0"/>
              <a:t>-building</a:t>
            </a:r>
            <a:r>
              <a:rPr lang="en-US" dirty="0" smtClean="0"/>
              <a:t> typical of philosophy?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69FFFF"/>
                </a:solidFill>
              </a:rPr>
              <a:t>Place of consciousness in the mind</a:t>
            </a:r>
            <a:r>
              <a:rPr lang="en-US" dirty="0" smtClean="0"/>
              <a:t> generally.</a:t>
            </a:r>
            <a:r>
              <a:rPr lang="en-US" dirty="0" smtClean="0"/>
              <a:t> Does having a mind (</a:t>
            </a:r>
            <a:r>
              <a:rPr lang="en-US" dirty="0" smtClean="0"/>
              <a:t>or—</a:t>
            </a:r>
            <a:r>
              <a:rPr lang="en-US" dirty="0" smtClean="0"/>
              <a:t>perhaps—having “</a:t>
            </a:r>
            <a:r>
              <a:rPr lang="en-US" dirty="0" smtClean="0"/>
              <a:t>original intentionality”) </a:t>
            </a:r>
            <a:r>
              <a:rPr lang="en-US" dirty="0" smtClean="0"/>
              <a:t>depend </a:t>
            </a:r>
            <a:r>
              <a:rPr lang="en-US" dirty="0" smtClean="0"/>
              <a:t>(or</a:t>
            </a:r>
            <a:r>
              <a:rPr lang="en-US" dirty="0" smtClean="0"/>
              <a:t> is it somehow </a:t>
            </a:r>
            <a:r>
              <a:rPr lang="en-US" dirty="0" smtClean="0"/>
              <a:t>grounded in) consciousness?</a:t>
            </a:r>
          </a:p>
          <a:p>
            <a:endParaRPr lang="en-US" dirty="0" smtClean="0"/>
          </a:p>
          <a:p>
            <a:r>
              <a:rPr lang="en-US" dirty="0" smtClean="0"/>
              <a:t>Place of consciousness in our </a:t>
            </a:r>
            <a:r>
              <a:rPr lang="en-US" dirty="0" smtClean="0">
                <a:solidFill>
                  <a:srgbClr val="69FFFF"/>
                </a:solidFill>
              </a:rPr>
              <a:t>values and concerns</a:t>
            </a:r>
            <a:r>
              <a:rPr lang="en-US" dirty="0" smtClean="0"/>
              <a:t>. Relevance limited to the kind of value and concern we</a:t>
            </a:r>
            <a:r>
              <a:rPr lang="en-US" dirty="0" smtClean="0"/>
              <a:t> should </a:t>
            </a:r>
            <a:r>
              <a:rPr lang="en-US" dirty="0" smtClean="0"/>
              <a:t>give to unreasoning creatures?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549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</a:t>
            </a:r>
            <a:r>
              <a:rPr lang="en-US" dirty="0" smtClean="0"/>
              <a:t>asic </a:t>
            </a:r>
            <a:r>
              <a:rPr lang="en-US" dirty="0" smtClean="0"/>
              <a:t>T</a:t>
            </a:r>
            <a:r>
              <a:rPr lang="en-US" dirty="0" smtClean="0"/>
              <a:t>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699"/>
            <a:ext cx="8229600" cy="591230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Conceptual Activity</a:t>
            </a:r>
            <a:r>
              <a:rPr lang="en-US" dirty="0" smtClean="0"/>
              <a:t>: is or can be expressed in language,</a:t>
            </a:r>
            <a:r>
              <a:rPr lang="en-US" dirty="0" smtClean="0"/>
              <a:t> and requires </a:t>
            </a:r>
            <a:r>
              <a:rPr lang="en-US" dirty="0" smtClean="0"/>
              <a:t>person-level capacities for voluntarily making or following inferences, classifications and analogies.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>
                <a:solidFill>
                  <a:srgbClr val="69FFFF"/>
                </a:solidFill>
              </a:rPr>
              <a:t>S</a:t>
            </a:r>
            <a:r>
              <a:rPr lang="en-US" dirty="0" smtClean="0">
                <a:solidFill>
                  <a:srgbClr val="69FFFF"/>
                </a:solidFill>
              </a:rPr>
              <a:t>ensory features</a:t>
            </a:r>
            <a:r>
              <a:rPr lang="en-US" dirty="0" smtClean="0"/>
              <a:t>: found in the activity of various </a:t>
            </a:r>
            <a:r>
              <a:rPr lang="en-US" dirty="0" err="1" smtClean="0"/>
              <a:t>standardly</a:t>
            </a:r>
            <a:r>
              <a:rPr lang="en-US" dirty="0" smtClean="0"/>
              <a:t> recognized perceptual modalities along with bodily feelings of pain and pleasure, cold and warmth and kindred sensations </a:t>
            </a:r>
            <a:r>
              <a:rPr lang="en-US" dirty="0" smtClean="0"/>
              <a:t>plus, </a:t>
            </a:r>
            <a:r>
              <a:rPr lang="en-US" dirty="0" smtClean="0"/>
              <a:t>whatever analogs  of these there might be in imagery.</a:t>
            </a:r>
          </a:p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69FFFF"/>
                </a:solidFill>
              </a:rPr>
              <a:t>Merely </a:t>
            </a:r>
            <a:r>
              <a:rPr lang="en-US" dirty="0" smtClean="0">
                <a:solidFill>
                  <a:srgbClr val="69FFFF"/>
                </a:solidFill>
              </a:rPr>
              <a:t>sensory features</a:t>
            </a:r>
            <a:r>
              <a:rPr lang="en-US" dirty="0" smtClean="0"/>
              <a:t>: sensory features whose possession at a time is insufficient for the occurrence of conceptual activity at that time.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Phenomenal feature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smtClean="0"/>
              <a:t>a feature there is </a:t>
            </a:r>
            <a:r>
              <a:rPr lang="en-US" i="1" dirty="0" smtClean="0"/>
              <a:t>essentially and </a:t>
            </a:r>
            <a:r>
              <a:rPr lang="en-US" i="1" dirty="0" err="1" smtClean="0"/>
              <a:t>nonderivatively</a:t>
            </a:r>
            <a:r>
              <a:rPr lang="en-US" i="1" dirty="0" smtClean="0"/>
              <a:t> </a:t>
            </a:r>
            <a:r>
              <a:rPr lang="en-US" dirty="0" smtClean="0"/>
              <a:t>something it’s like for one to have.</a:t>
            </a:r>
            <a:r>
              <a:rPr lang="en-US" dirty="0" smtClean="0"/>
              <a:t> There </a:t>
            </a:r>
            <a:r>
              <a:rPr lang="en-US" dirty="0" smtClean="0"/>
              <a:t>is something it’s like for one to have a feature: it is suited for one to claim or desire a subjective, </a:t>
            </a:r>
            <a:r>
              <a:rPr lang="en-US" dirty="0" err="1" smtClean="0"/>
              <a:t>nontheoretical</a:t>
            </a:r>
            <a:r>
              <a:rPr lang="en-US" dirty="0" smtClean="0"/>
              <a:t> knowledge of what feature it 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Phenomenally conscious state</a:t>
            </a:r>
            <a:r>
              <a:rPr lang="en-US" dirty="0" smtClean="0"/>
              <a:t>: instance of a phenomenal </a:t>
            </a:r>
            <a:r>
              <a:rPr lang="en-US" dirty="0" smtClean="0"/>
              <a:t>feature.</a:t>
            </a:r>
          </a:p>
          <a:p>
            <a:pPr>
              <a:buNone/>
            </a:pPr>
            <a:endParaRPr lang="en-US" dirty="0" smtClean="0">
              <a:solidFill>
                <a:srgbClr val="69FF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69FFFF"/>
                </a:solidFill>
              </a:rPr>
              <a:t>Phenomenal character</a:t>
            </a:r>
            <a:r>
              <a:rPr lang="en-US" dirty="0" smtClean="0"/>
              <a:t>: two conscious states differ in phenomenal character when they differ with respect to what it is essentially and </a:t>
            </a:r>
            <a:r>
              <a:rPr lang="en-US" dirty="0" err="1" smtClean="0"/>
              <a:t>nonderivatively</a:t>
            </a:r>
            <a:r>
              <a:rPr lang="en-US" dirty="0" smtClean="0"/>
              <a:t> like for one to be in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580929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I frame the issue: the crucial questions to ask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4671"/>
            <a:ext cx="8229600" cy="586332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To set up the issue, first observe: as we speak and read and listen to speech, there is </a:t>
            </a:r>
            <a:r>
              <a:rPr lang="en-US" dirty="0" err="1" smtClean="0"/>
              <a:t>occurrent</a:t>
            </a:r>
            <a:r>
              <a:rPr lang="en-US" dirty="0" smtClean="0"/>
              <a:t>, on-going understanding, </a:t>
            </a:r>
            <a:r>
              <a:rPr lang="en-US" dirty="0" smtClean="0">
                <a:solidFill>
                  <a:srgbClr val="69FFFF"/>
                </a:solidFill>
              </a:rPr>
              <a:t>varying ways of understanding </a:t>
            </a:r>
            <a:r>
              <a:rPr lang="en-US" dirty="0" smtClean="0"/>
              <a:t>what is said, </a:t>
            </a:r>
            <a:r>
              <a:rPr lang="en-US" dirty="0" smtClean="0">
                <a:solidFill>
                  <a:srgbClr val="69FFFF"/>
                </a:solidFill>
              </a:rPr>
              <a:t>ways of thinking </a:t>
            </a:r>
            <a:r>
              <a:rPr lang="en-US" dirty="0" smtClean="0"/>
              <a:t>about what is spoken of. These are subjectively discernible. They are not </a:t>
            </a:r>
            <a:r>
              <a:rPr lang="en-US" i="1" dirty="0" smtClean="0"/>
              <a:t>merely sensory </a:t>
            </a:r>
            <a:r>
              <a:rPr lang="en-US" dirty="0" smtClean="0"/>
              <a:t>features, since they entail conceptual activity.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To address the issue, ask: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>
                <a:solidFill>
                  <a:srgbClr val="69FFFF"/>
                </a:solidFill>
              </a:rPr>
              <a:t>The question of Reducibility</a:t>
            </a:r>
            <a:r>
              <a:rPr lang="en-US" dirty="0" smtClean="0">
                <a:solidFill>
                  <a:srgbClr val="93CDDD"/>
                </a:solidFill>
              </a:rPr>
              <a:t>. </a:t>
            </a:r>
            <a:r>
              <a:rPr lang="en-US" dirty="0" smtClean="0"/>
              <a:t>Is </a:t>
            </a:r>
            <a:r>
              <a:rPr lang="en-US" i="1" dirty="0" smtClean="0"/>
              <a:t>what it’s actually like </a:t>
            </a:r>
            <a:r>
              <a:rPr lang="en-US" dirty="0" smtClean="0"/>
              <a:t>to </a:t>
            </a:r>
            <a:r>
              <a:rPr lang="en-US" dirty="0" err="1" smtClean="0"/>
              <a:t>occurrently</a:t>
            </a:r>
            <a:r>
              <a:rPr lang="en-US" dirty="0" smtClean="0"/>
              <a:t> think and understand just what it </a:t>
            </a:r>
            <a:r>
              <a:rPr lang="en-US" i="1" dirty="0" smtClean="0"/>
              <a:t>would be like </a:t>
            </a:r>
            <a:r>
              <a:rPr lang="en-US" dirty="0" smtClean="0"/>
              <a:t>to have only certain concomitant merely sensory features, in the </a:t>
            </a:r>
            <a:r>
              <a:rPr lang="en-US" i="1" dirty="0" smtClean="0"/>
              <a:t>absence </a:t>
            </a:r>
            <a:r>
              <a:rPr lang="en-US" dirty="0" smtClean="0"/>
              <a:t>of any thought/understanding? No? –</a:t>
            </a:r>
            <a:r>
              <a:rPr lang="en-US" dirty="0" err="1" smtClean="0"/>
              <a:t>Irreduciblity</a:t>
            </a:r>
            <a:r>
              <a:rPr lang="en-US" dirty="0" smtClean="0"/>
              <a:t>, then.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>
                <a:solidFill>
                  <a:srgbClr val="69FFFF"/>
                </a:solidFill>
              </a:rPr>
              <a:t>The question of Variation</a:t>
            </a:r>
            <a:r>
              <a:rPr lang="en-US" dirty="0" smtClean="0">
                <a:solidFill>
                  <a:srgbClr val="93CDDD"/>
                </a:solidFill>
              </a:rPr>
              <a:t>. </a:t>
            </a:r>
            <a:r>
              <a:rPr lang="en-US" dirty="0" smtClean="0"/>
              <a:t>Do the</a:t>
            </a:r>
            <a:r>
              <a:rPr lang="en-US" dirty="0" smtClean="0"/>
              <a:t> subjectively </a:t>
            </a:r>
            <a:r>
              <a:rPr lang="en-US" dirty="0" smtClean="0"/>
              <a:t>discernible </a:t>
            </a:r>
            <a:r>
              <a:rPr lang="en-US" i="1" dirty="0" smtClean="0"/>
              <a:t>differences in ways of thinking and understanding </a:t>
            </a:r>
            <a:r>
              <a:rPr lang="en-US" dirty="0" smtClean="0"/>
              <a:t>constitute </a:t>
            </a:r>
            <a:r>
              <a:rPr lang="en-US" i="1" dirty="0" smtClean="0"/>
              <a:t>differences in what it is like for us </a:t>
            </a:r>
            <a:r>
              <a:rPr lang="en-US" dirty="0" smtClean="0"/>
              <a:t>to have the experience of thought and understanding we do? Yes? –Variation, then.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71060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I frame this 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3977"/>
            <a:ext cx="8229600" cy="586332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solidFill>
                <a:srgbClr val="93CDDD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93CDDD"/>
                </a:solidFill>
              </a:rPr>
              <a:t>                     </a:t>
            </a:r>
            <a:r>
              <a:rPr lang="en-US" b="1" dirty="0" smtClean="0">
                <a:solidFill>
                  <a:srgbClr val="69FFFF"/>
                </a:solidFill>
              </a:rPr>
              <a:t>Irreducibility + Variation </a:t>
            </a:r>
            <a:r>
              <a:rPr lang="en-US" b="1" dirty="0" err="1" smtClean="0">
                <a:solidFill>
                  <a:srgbClr val="69FFFF"/>
                </a:solidFill>
                <a:sym typeface="Wingdings"/>
              </a:rPr>
              <a:t></a:t>
            </a:r>
            <a:r>
              <a:rPr lang="en-US" b="1" dirty="0" smtClean="0">
                <a:solidFill>
                  <a:srgbClr val="69FFFF"/>
                </a:solidFill>
                <a:sym typeface="Wingdings"/>
              </a:rPr>
              <a:t> </a:t>
            </a:r>
          </a:p>
          <a:p>
            <a:pPr>
              <a:buNone/>
            </a:pPr>
            <a:endParaRPr lang="en-US" b="1" dirty="0" smtClean="0">
              <a:solidFill>
                <a:srgbClr val="69FFFF"/>
              </a:solidFill>
              <a:sym typeface="Wingdings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                                  </a:t>
            </a:r>
            <a:r>
              <a:rPr lang="en-US" b="1" dirty="0" err="1" smtClean="0">
                <a:solidFill>
                  <a:schemeClr val="accent2"/>
                </a:solidFill>
                <a:sym typeface="Wingdings"/>
              </a:rPr>
              <a:t>Inclusivism</a:t>
            </a:r>
            <a:r>
              <a:rPr lang="en-US" b="1" dirty="0" smtClean="0">
                <a:solidFill>
                  <a:srgbClr val="69FFFF"/>
                </a:solidFill>
                <a:sym typeface="Wingdings"/>
              </a:rPr>
              <a:t> </a:t>
            </a:r>
            <a:endParaRPr lang="en-US" b="1" dirty="0" smtClean="0">
              <a:solidFill>
                <a:srgbClr val="69FFFF"/>
              </a:solidFill>
              <a:sym typeface="Wingdings"/>
            </a:endParaRPr>
          </a:p>
          <a:p>
            <a:pPr>
              <a:buNone/>
            </a:pPr>
            <a:endParaRPr lang="en-US" b="1" dirty="0" smtClean="0">
              <a:solidFill>
                <a:srgbClr val="69FFFF"/>
              </a:solidFill>
              <a:sym typeface="Wingdings"/>
            </a:endParaRPr>
          </a:p>
          <a:p>
            <a:pPr>
              <a:buNone/>
            </a:pPr>
            <a:r>
              <a:rPr lang="en-US" b="1" dirty="0" smtClean="0">
                <a:solidFill>
                  <a:srgbClr val="69FFFF"/>
                </a:solidFill>
                <a:sym typeface="Wingdings"/>
              </a:rPr>
              <a:t>   </a:t>
            </a:r>
            <a:r>
              <a:rPr lang="en-US" sz="2600" dirty="0" smtClean="0">
                <a:sym typeface="Wingdings"/>
              </a:rPr>
              <a:t>This is my basic “phenomenal thought thesis”—position on what has come to be called “cognitive phenomenology”</a:t>
            </a:r>
            <a:r>
              <a:rPr lang="en-US" sz="2600" dirty="0" smtClean="0">
                <a:solidFill>
                  <a:srgbClr val="69FFFF"/>
                </a:solidFill>
                <a:sym typeface="Wingdings"/>
              </a:rPr>
              <a:t> </a:t>
            </a:r>
          </a:p>
          <a:p>
            <a:pPr>
              <a:buNone/>
            </a:pPr>
            <a:endParaRPr lang="en-US" b="1" dirty="0" smtClean="0">
              <a:solidFill>
                <a:srgbClr val="93CDDD"/>
              </a:solidFill>
              <a:sym typeface="Wingdings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300" dirty="0" smtClean="0"/>
              <a:t>One of my arguments for </a:t>
            </a:r>
            <a:br>
              <a:rPr lang="en-US" sz="3300" dirty="0" smtClean="0"/>
            </a:br>
            <a:r>
              <a:rPr lang="en-US" sz="3300" dirty="0" smtClean="0"/>
              <a:t>the </a:t>
            </a:r>
            <a:r>
              <a:rPr lang="en-US" sz="3300" dirty="0" err="1" smtClean="0"/>
              <a:t>phenomenality</a:t>
            </a:r>
            <a:r>
              <a:rPr lang="en-US" sz="3300" dirty="0" smtClean="0"/>
              <a:t> of thought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3978"/>
            <a:ext cx="8229600" cy="529591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Compare: 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what it’s like for you to read a passage </a:t>
            </a:r>
            <a:r>
              <a:rPr lang="en-US" i="1" dirty="0" smtClean="0">
                <a:solidFill>
                  <a:srgbClr val="69FFFF"/>
                </a:solidFill>
              </a:rPr>
              <a:t>without understanding</a:t>
            </a:r>
            <a:r>
              <a:rPr lang="en-US" dirty="0" smtClean="0"/>
              <a:t>, and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what it’s like to re-read it, and </a:t>
            </a:r>
            <a:r>
              <a:rPr lang="en-US" i="1" dirty="0" smtClean="0">
                <a:solidFill>
                  <a:srgbClr val="69FFFF"/>
                </a:solidFill>
              </a:rPr>
              <a:t>follow the meaning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Ask: in all such cases, can you identify </a:t>
            </a:r>
            <a:r>
              <a:rPr lang="en-US" i="1" dirty="0" smtClean="0">
                <a:solidFill>
                  <a:srgbClr val="69FFFF"/>
                </a:solidFill>
              </a:rPr>
              <a:t>merely sensory features </a:t>
            </a:r>
            <a:r>
              <a:rPr lang="en-US" dirty="0" smtClean="0"/>
              <a:t>you have, which: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3273" dirty="0" smtClean="0"/>
              <a:t>you </a:t>
            </a:r>
            <a:r>
              <a:rPr lang="en-US" sz="3273" i="1" dirty="0" smtClean="0">
                <a:solidFill>
                  <a:srgbClr val="69FFFF"/>
                </a:solidFill>
              </a:rPr>
              <a:t>could have in the total absence of understanding </a:t>
            </a:r>
            <a:r>
              <a:rPr lang="en-US" sz="3273" dirty="0" smtClean="0"/>
              <a:t>the text, such that </a:t>
            </a:r>
          </a:p>
          <a:p>
            <a:pPr lvl="1"/>
            <a:r>
              <a:rPr lang="en-US" sz="3273" dirty="0" smtClean="0"/>
              <a:t>what it </a:t>
            </a:r>
            <a:r>
              <a:rPr lang="en-US" sz="3273" i="1" dirty="0" smtClean="0"/>
              <a:t>would be like </a:t>
            </a:r>
            <a:r>
              <a:rPr lang="en-US" sz="3273" dirty="0" smtClean="0"/>
              <a:t>for you</a:t>
            </a:r>
            <a:r>
              <a:rPr lang="en-US" sz="3273" dirty="0" smtClean="0"/>
              <a:t> to have </a:t>
            </a:r>
            <a:r>
              <a:rPr lang="en-US" sz="3273" i="1" dirty="0" smtClean="0">
                <a:solidFill>
                  <a:srgbClr val="69FFFF"/>
                </a:solidFill>
              </a:rPr>
              <a:t>just those by themselves is the same as what (</a:t>
            </a:r>
            <a:r>
              <a:rPr lang="en-US" sz="3273" i="1" dirty="0" err="1" smtClean="0">
                <a:solidFill>
                  <a:srgbClr val="69FFFF"/>
                </a:solidFill>
              </a:rPr>
              <a:t>b</a:t>
            </a:r>
            <a:r>
              <a:rPr lang="en-US" sz="3273" i="1" dirty="0" smtClean="0">
                <a:solidFill>
                  <a:srgbClr val="69FFFF"/>
                </a:solidFill>
              </a:rPr>
              <a:t>) is actually like for you</a:t>
            </a:r>
            <a:r>
              <a:rPr lang="en-US" sz="3273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no, then </a:t>
            </a:r>
            <a:r>
              <a:rPr lang="en-US" dirty="0" smtClean="0">
                <a:solidFill>
                  <a:srgbClr val="69FFFF"/>
                </a:solidFill>
              </a:rPr>
              <a:t>IRREDUCIBILITY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300" dirty="0" smtClean="0"/>
              <a:t>One of my arguments for </a:t>
            </a:r>
            <a:br>
              <a:rPr lang="en-US" sz="3300" dirty="0" smtClean="0"/>
            </a:br>
            <a:r>
              <a:rPr lang="en-US" sz="3300" dirty="0" smtClean="0"/>
              <a:t>the </a:t>
            </a:r>
            <a:r>
              <a:rPr lang="en-US" sz="3300" dirty="0" err="1" smtClean="0"/>
              <a:t>phenomenality</a:t>
            </a:r>
            <a:r>
              <a:rPr lang="en-US" sz="3300" dirty="0" smtClean="0"/>
              <a:t> of thought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3978"/>
            <a:ext cx="8229600" cy="529591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Now ask: can you independently vary these </a:t>
            </a:r>
            <a:r>
              <a:rPr lang="en-US" b="1" dirty="0" smtClean="0">
                <a:solidFill>
                  <a:srgbClr val="69FFFF"/>
                </a:solidFill>
              </a:rPr>
              <a:t>subjectively discernible differences</a:t>
            </a:r>
            <a:r>
              <a:rPr lang="en-US" dirty="0" smtClean="0"/>
              <a:t>?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lphaLcParenBoth"/>
            </a:pPr>
            <a:r>
              <a:rPr lang="en-US" dirty="0" smtClean="0">
                <a:solidFill>
                  <a:srgbClr val="69FFFF"/>
                </a:solidFill>
              </a:rPr>
              <a:t>the not-merely-sensory phenomenal differences </a:t>
            </a:r>
            <a:r>
              <a:rPr lang="en-US" dirty="0" smtClean="0"/>
              <a:t>in your experience of understanding 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your  </a:t>
            </a:r>
            <a:r>
              <a:rPr lang="en-US" dirty="0" smtClean="0">
                <a:solidFill>
                  <a:srgbClr val="69FFFF"/>
                </a:solidFill>
              </a:rPr>
              <a:t>ways of </a:t>
            </a:r>
            <a:r>
              <a:rPr lang="en-US" dirty="0" err="1" smtClean="0">
                <a:solidFill>
                  <a:srgbClr val="69FFFF"/>
                </a:solidFill>
              </a:rPr>
              <a:t>occurrently</a:t>
            </a:r>
            <a:r>
              <a:rPr lang="en-US" dirty="0" smtClean="0">
                <a:solidFill>
                  <a:srgbClr val="69FFFF"/>
                </a:solidFill>
              </a:rPr>
              <a:t> understanding </a:t>
            </a:r>
            <a:r>
              <a:rPr lang="en-US" dirty="0" smtClean="0"/>
              <a:t>the words. </a:t>
            </a:r>
          </a:p>
          <a:p>
            <a:pPr marL="514350" indent="-514350">
              <a:buAutoNum type="alphaLcParenBoth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Either one or both of these are true: </a:t>
            </a:r>
          </a:p>
          <a:p>
            <a:pPr>
              <a:buNone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73" dirty="0" smtClean="0"/>
              <a:t> in concrete cases, you find </a:t>
            </a:r>
            <a:r>
              <a:rPr lang="en-US" sz="3273" dirty="0" smtClean="0">
                <a:solidFill>
                  <a:srgbClr val="69FFFF"/>
                </a:solidFill>
              </a:rPr>
              <a:t>no clear conception </a:t>
            </a:r>
            <a:r>
              <a:rPr lang="en-US" sz="3273" dirty="0" smtClean="0"/>
              <a:t>of  what it would be like for (a) and (</a:t>
            </a:r>
            <a:r>
              <a:rPr lang="en-US" sz="3273" dirty="0" err="1" smtClean="0"/>
              <a:t>b</a:t>
            </a:r>
            <a:r>
              <a:rPr lang="en-US" sz="3273" dirty="0" smtClean="0"/>
              <a:t>) to </a:t>
            </a:r>
            <a:r>
              <a:rPr lang="en-US" sz="3273" dirty="0" smtClean="0">
                <a:solidFill>
                  <a:srgbClr val="69FFFF"/>
                </a:solidFill>
              </a:rPr>
              <a:t>vary independently</a:t>
            </a:r>
          </a:p>
          <a:p>
            <a:pPr marL="971550" lvl="1" indent="-514350">
              <a:buNone/>
            </a:pPr>
            <a:endParaRPr lang="en-US" sz="3273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73" dirty="0" smtClean="0"/>
              <a:t> if (</a:t>
            </a:r>
            <a:r>
              <a:rPr lang="en-US" sz="3273" dirty="0" err="1" smtClean="0"/>
              <a:t>b</a:t>
            </a:r>
            <a:r>
              <a:rPr lang="en-US" sz="3273" dirty="0" smtClean="0"/>
              <a:t>) type differences are entirely excluded from the phenomenal differences, then </a:t>
            </a:r>
            <a:r>
              <a:rPr lang="en-US" sz="3273" dirty="0" smtClean="0">
                <a:solidFill>
                  <a:srgbClr val="69FFFF"/>
                </a:solidFill>
              </a:rPr>
              <a:t>what it is like to read comprehendingly would be </a:t>
            </a:r>
            <a:r>
              <a:rPr lang="en-US" sz="3273" dirty="0" err="1" smtClean="0">
                <a:solidFill>
                  <a:srgbClr val="69FFFF"/>
                </a:solidFill>
              </a:rPr>
              <a:t>epistemically</a:t>
            </a:r>
            <a:r>
              <a:rPr lang="en-US" sz="3273" dirty="0" smtClean="0">
                <a:solidFill>
                  <a:srgbClr val="69FFFF"/>
                </a:solidFill>
              </a:rPr>
              <a:t> irrelevant. But it isn’t</a:t>
            </a:r>
            <a:r>
              <a:rPr lang="en-US" sz="3273" dirty="0" smtClean="0"/>
              <a:t>: we know what we are taking the words to mean, only if our experience has this phenomenal </a:t>
            </a:r>
            <a:r>
              <a:rPr lang="en-US" sz="3273" dirty="0" smtClean="0"/>
              <a:t>character; when it lacks this, we don’t. </a:t>
            </a:r>
            <a:endParaRPr lang="en-US" sz="3273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either (1) or (2) holds, then </a:t>
            </a:r>
            <a:r>
              <a:rPr lang="en-US" i="1" dirty="0" smtClean="0">
                <a:solidFill>
                  <a:srgbClr val="69FFFF"/>
                </a:solidFill>
              </a:rPr>
              <a:t>subjectively discernible variation in </a:t>
            </a:r>
            <a:r>
              <a:rPr lang="en-US" i="1" dirty="0" err="1" smtClean="0">
                <a:solidFill>
                  <a:srgbClr val="69FFFF"/>
                </a:solidFill>
              </a:rPr>
              <a:t>occurrent</a:t>
            </a:r>
            <a:r>
              <a:rPr lang="en-US" i="1" dirty="0" smtClean="0">
                <a:solidFill>
                  <a:srgbClr val="69FFFF"/>
                </a:solidFill>
              </a:rPr>
              <a:t> understanding</a:t>
            </a:r>
            <a:r>
              <a:rPr lang="en-US" dirty="0" smtClean="0"/>
              <a:t> should be included in </a:t>
            </a:r>
            <a:r>
              <a:rPr lang="en-US" b="1" i="1" dirty="0" smtClean="0">
                <a:solidFill>
                  <a:srgbClr val="69FFFF"/>
                </a:solidFill>
              </a:rPr>
              <a:t>phenomenal </a:t>
            </a:r>
            <a:r>
              <a:rPr lang="en-US" dirty="0" smtClean="0"/>
              <a:t>variation. Therefore, </a:t>
            </a:r>
            <a:r>
              <a:rPr lang="en-US" dirty="0" smtClean="0">
                <a:solidFill>
                  <a:srgbClr val="69FFFF"/>
                </a:solidFill>
              </a:rPr>
              <a:t>VARIATION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51" y="274638"/>
            <a:ext cx="8968349" cy="765630"/>
          </a:xfrm>
        </p:spPr>
        <p:txBody>
          <a:bodyPr>
            <a:noAutofit/>
          </a:bodyPr>
          <a:lstStyle/>
          <a:p>
            <a:r>
              <a:rPr lang="en-US" sz="2900" dirty="0" smtClean="0"/>
              <a:t>Why disagreement on “cognitive phenomenology”? </a:t>
            </a:r>
            <a:r>
              <a:rPr lang="en-US" sz="2900" dirty="0" err="1" smtClean="0"/>
              <a:t>Schwitzgebel’s</a:t>
            </a:r>
            <a:r>
              <a:rPr lang="en-US" sz="2900" dirty="0" smtClean="0"/>
              <a:t> answer 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38"/>
            <a:ext cx="8229600" cy="539048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5000" dirty="0" err="1" smtClean="0"/>
              <a:t>Schwitzgebel</a:t>
            </a:r>
            <a:r>
              <a:rPr lang="en-US" sz="5000" dirty="0" smtClean="0"/>
              <a:t> (pp. 128-9): “…the </a:t>
            </a:r>
            <a:r>
              <a:rPr lang="en-US" sz="5000" dirty="0" smtClean="0">
                <a:solidFill>
                  <a:srgbClr val="69FFFF"/>
                </a:solidFill>
              </a:rPr>
              <a:t>introspection of current conscious experience is supposed to be easy, right?...</a:t>
            </a:r>
          </a:p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If </a:t>
            </a:r>
            <a:r>
              <a:rPr lang="en-US" sz="5000" dirty="0" smtClean="0">
                <a:solidFill>
                  <a:srgbClr val="69FFFF"/>
                </a:solidFill>
              </a:rPr>
              <a:t>introspection can guide </a:t>
            </a:r>
            <a:r>
              <a:rPr lang="en-US" sz="5000" dirty="0" smtClean="0"/>
              <a:t>us in some matters…</a:t>
            </a:r>
            <a:r>
              <a:rPr lang="en-US" sz="5000" dirty="0" smtClean="0">
                <a:solidFill>
                  <a:srgbClr val="69FFFF"/>
                </a:solidFill>
              </a:rPr>
              <a:t>shouldn’t we reach agreement </a:t>
            </a:r>
            <a:r>
              <a:rPr lang="en-US" sz="5000" dirty="0" smtClean="0"/>
              <a:t>about the existence or absence of a phenomenology of thought as </a:t>
            </a:r>
            <a:r>
              <a:rPr lang="en-US" sz="5000" dirty="0" smtClean="0">
                <a:solidFill>
                  <a:srgbClr val="69FFFF"/>
                </a:solidFill>
              </a:rPr>
              <a:t>easily and straightforwardly </a:t>
            </a:r>
            <a:r>
              <a:rPr lang="en-US" sz="5000" dirty="0" smtClean="0"/>
              <a:t>as we reach agreement about the presence of the table?...</a:t>
            </a:r>
          </a:p>
          <a:p>
            <a:pPr>
              <a:buNone/>
            </a:pPr>
            <a:endParaRPr lang="en-US" sz="5000" dirty="0" smtClean="0"/>
          </a:p>
          <a:p>
            <a:pPr>
              <a:buNone/>
            </a:pPr>
            <a:r>
              <a:rPr lang="en-US" sz="5000" dirty="0" smtClean="0"/>
              <a:t>The question is, was there something further in your experience, something besides the imagery, something</a:t>
            </a:r>
            <a:r>
              <a:rPr lang="en-US" sz="5000" dirty="0" smtClean="0"/>
              <a:t> that might </a:t>
            </a:r>
            <a:r>
              <a:rPr lang="en-US" sz="5000" dirty="0" smtClean="0"/>
              <a:t>qualify as a distinctive phenomenology of thinking?..</a:t>
            </a:r>
            <a:r>
              <a:rPr lang="en-US" sz="5000" dirty="0" smtClean="0"/>
              <a:t>.</a:t>
            </a:r>
            <a:r>
              <a:rPr lang="en-US" sz="5000" dirty="0" smtClean="0">
                <a:solidFill>
                  <a:srgbClr val="69FFFF"/>
                </a:solidFill>
              </a:rPr>
              <a:t> </a:t>
            </a:r>
            <a:r>
              <a:rPr lang="en-US" sz="5000" dirty="0" smtClean="0"/>
              <a:t>Is </a:t>
            </a:r>
            <a:r>
              <a:rPr lang="en-US" sz="5000" dirty="0" smtClean="0"/>
              <a:t>it as obvious as that your desk has drawers…? </a:t>
            </a:r>
          </a:p>
          <a:p>
            <a:pPr>
              <a:buNone/>
            </a:pPr>
            <a:endParaRPr lang="en-US" sz="5000" i="1" dirty="0" smtClean="0"/>
          </a:p>
          <a:p>
            <a:pPr>
              <a:buNone/>
            </a:pPr>
            <a:r>
              <a:rPr lang="en-US" sz="5000" i="1" dirty="0" smtClean="0">
                <a:solidFill>
                  <a:srgbClr val="69FFFF"/>
                </a:solidFill>
              </a:rPr>
              <a:t>Must </a:t>
            </a:r>
            <a:r>
              <a:rPr lang="en-US" sz="5000" dirty="0" smtClean="0">
                <a:solidFill>
                  <a:srgbClr val="69FFFF"/>
                </a:solidFill>
              </a:rPr>
              <a:t> disagreements </a:t>
            </a:r>
            <a:r>
              <a:rPr lang="en-US" sz="5000" dirty="0" smtClean="0"/>
              <a:t>about such matters be merely linguistic or about </a:t>
            </a:r>
            <a:r>
              <a:rPr lang="en-US" sz="5000" dirty="0" smtClean="0">
                <a:solidFill>
                  <a:srgbClr val="69FFFF"/>
                </a:solidFill>
              </a:rPr>
              <a:t>philosophical </a:t>
            </a:r>
            <a:r>
              <a:rPr lang="en-US" sz="5000" dirty="0" err="1" smtClean="0">
                <a:solidFill>
                  <a:srgbClr val="69FFFF"/>
                </a:solidFill>
              </a:rPr>
              <a:t>abstracta</a:t>
            </a:r>
            <a:r>
              <a:rPr lang="en-US" sz="5000" dirty="0" smtClean="0"/>
              <a:t>? Or, as I think, might people </a:t>
            </a:r>
            <a:r>
              <a:rPr lang="en-US" sz="5000" dirty="0" smtClean="0">
                <a:solidFill>
                  <a:srgbClr val="69FFFF"/>
                </a:solidFill>
              </a:rPr>
              <a:t>genuinely misjudge </a:t>
            </a:r>
            <a:r>
              <a:rPr lang="en-US" sz="5000" dirty="0" smtClean="0"/>
              <a:t>even this very basic, absolutely fundamental and pervasive aspect of their conscious experience, </a:t>
            </a:r>
            <a:r>
              <a:rPr lang="en-US" sz="5000" dirty="0" smtClean="0">
                <a:solidFill>
                  <a:srgbClr val="69FFFF"/>
                </a:solidFill>
              </a:rPr>
              <a:t>even after putting their best introspective resources to work?  </a:t>
            </a:r>
            <a:endParaRPr lang="en-US" sz="5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3094</Words>
  <Application>Microsoft Macintosh PowerPoint</Application>
  <PresentationFormat>On-screen Show (4:3)</PresentationFormat>
  <Paragraphs>241</Paragraphs>
  <Slides>29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The Phenomenal Thought Controversy</vt:lpstr>
      <vt:lpstr>The controversy, roughly speaking: how cognitively rich is consciousness?</vt:lpstr>
      <vt:lpstr>What’s at stake? Some issues affected by  stance on phenomenal thought</vt:lpstr>
      <vt:lpstr>Basic Terminology</vt:lpstr>
      <vt:lpstr>How I frame the issue: the crucial questions to ask</vt:lpstr>
      <vt:lpstr>How I frame this issue</vt:lpstr>
      <vt:lpstr>One of my arguments for  the phenomenality of thought</vt:lpstr>
      <vt:lpstr>One of my arguments for  the phenomenality of thought</vt:lpstr>
      <vt:lpstr>Why disagreement on “cognitive phenomenology”? Schwitzgebel’s answer </vt:lpstr>
      <vt:lpstr>I disagree with Schwitzgebel about the nature of the disagreement</vt:lpstr>
      <vt:lpstr>The Question of Thought’s Phenomenality</vt:lpstr>
      <vt:lpstr>We have trouble finding agreement  because the issue is philosophical </vt:lpstr>
      <vt:lpstr>Philosophical roots of disagreements over “cognitive phenomenology” </vt:lpstr>
      <vt:lpstr>Questions some exclusivists ask, and consider critical</vt:lpstr>
      <vt:lpstr>However, on my (inclusivist) view</vt:lpstr>
      <vt:lpstr>Consider Prinz</vt:lpstr>
      <vt:lpstr>Does Prinz pose the issue satisfactorily?</vt:lpstr>
      <vt:lpstr>Prinz on Siewert’s examples of phenomenal difference irreducible to purely sensory differences: </vt:lpstr>
      <vt:lpstr>“Expansionists”</vt:lpstr>
      <vt:lpstr>Plus: Siewert is cheating!</vt:lpstr>
      <vt:lpstr>My response: Prinz puts an  absurd burden of proof on me</vt:lpstr>
      <vt:lpstr>No, all I need is to find: </vt:lpstr>
      <vt:lpstr>A recent example: ‘Assad’s killers’</vt:lpstr>
      <vt:lpstr>A recent example: ‘Assad’s killers’</vt:lpstr>
      <vt:lpstr>Prinz’s unreasonable demands</vt:lpstr>
      <vt:lpstr>On Prinz’s analogy</vt:lpstr>
      <vt:lpstr>Some reasonable, not ad hoc disanalogies</vt:lpstr>
      <vt:lpstr>I’m not “cheating”! </vt:lpstr>
      <vt:lpstr>Conclusions</vt:lpstr>
    </vt:vector>
  </TitlesOfParts>
  <Company>Rice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Cognitive is Phenomenal Too</dc:title>
  <dc:creator>Charles Siewert</dc:creator>
  <cp:lastModifiedBy>Charles Siewert</cp:lastModifiedBy>
  <cp:revision>119</cp:revision>
  <dcterms:created xsi:type="dcterms:W3CDTF">2014-06-24T11:48:29Z</dcterms:created>
  <dcterms:modified xsi:type="dcterms:W3CDTF">2014-06-24T14:50:41Z</dcterms:modified>
</cp:coreProperties>
</file>