
<file path=[Content_Types].xml><?xml version="1.0" encoding="utf-8"?>
<Types xmlns="http://schemas.openxmlformats.org/package/2006/content-types">
  <Override PartName="/ppt/slides/slide45.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Override PartName="/ppt/slides/slide46.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42.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44.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304" r:id="rId3"/>
    <p:sldId id="300" r:id="rId4"/>
    <p:sldId id="305" r:id="rId5"/>
    <p:sldId id="302" r:id="rId6"/>
    <p:sldId id="306" r:id="rId7"/>
    <p:sldId id="303" r:id="rId8"/>
    <p:sldId id="307" r:id="rId9"/>
    <p:sldId id="308" r:id="rId10"/>
    <p:sldId id="316" r:id="rId11"/>
    <p:sldId id="310" r:id="rId12"/>
    <p:sldId id="259" r:id="rId13"/>
    <p:sldId id="260" r:id="rId14"/>
    <p:sldId id="261" r:id="rId15"/>
    <p:sldId id="263" r:id="rId16"/>
    <p:sldId id="264" r:id="rId17"/>
    <p:sldId id="265" r:id="rId18"/>
    <p:sldId id="266" r:id="rId19"/>
    <p:sldId id="270" r:id="rId20"/>
    <p:sldId id="271" r:id="rId21"/>
    <p:sldId id="272" r:id="rId22"/>
    <p:sldId id="319" r:id="rId23"/>
    <p:sldId id="313" r:id="rId24"/>
    <p:sldId id="317" r:id="rId25"/>
    <p:sldId id="322" r:id="rId26"/>
    <p:sldId id="273" r:id="rId27"/>
    <p:sldId id="274" r:id="rId28"/>
    <p:sldId id="275" r:id="rId29"/>
    <p:sldId id="314" r:id="rId30"/>
    <p:sldId id="318" r:id="rId31"/>
    <p:sldId id="279" r:id="rId32"/>
    <p:sldId id="323" r:id="rId33"/>
    <p:sldId id="311" r:id="rId34"/>
    <p:sldId id="268" r:id="rId35"/>
    <p:sldId id="324" r:id="rId36"/>
    <p:sldId id="280" r:id="rId37"/>
    <p:sldId id="320" r:id="rId38"/>
    <p:sldId id="312" r:id="rId39"/>
    <p:sldId id="281" r:id="rId40"/>
    <p:sldId id="282" r:id="rId41"/>
    <p:sldId id="325" r:id="rId42"/>
    <p:sldId id="283" r:id="rId43"/>
    <p:sldId id="321" r:id="rId44"/>
    <p:sldId id="284" r:id="rId45"/>
    <p:sldId id="285" r:id="rId46"/>
    <p:sldId id="315"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4" d="100"/>
          <a:sy n="94" d="100"/>
        </p:scale>
        <p:origin x="-76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0164C3-CA19-2E47-AAA1-3C2B3759B93D}" type="datetimeFigureOut">
              <a:rPr lang="en-US" smtClean="0"/>
              <a:pPr/>
              <a:t>6/11/14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0164C3-CA19-2E47-AAA1-3C2B3759B93D}" type="datetimeFigureOut">
              <a:rPr lang="en-US" smtClean="0"/>
              <a:pPr/>
              <a:t>6/11/14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0164C3-CA19-2E47-AAA1-3C2B3759B93D}" type="datetimeFigureOut">
              <a:rPr lang="en-US" smtClean="0"/>
              <a:pPr/>
              <a:t>6/11/14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0164C3-CA19-2E47-AAA1-3C2B3759B93D}" type="datetimeFigureOut">
              <a:rPr lang="en-US" smtClean="0"/>
              <a:pPr/>
              <a:t>6/11/14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0164C3-CA19-2E47-AAA1-3C2B3759B93D}" type="datetimeFigureOut">
              <a:rPr lang="en-US" smtClean="0"/>
              <a:pPr/>
              <a:t>6/11/14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0164C3-CA19-2E47-AAA1-3C2B3759B93D}" type="datetimeFigureOut">
              <a:rPr lang="en-US" smtClean="0"/>
              <a:pPr/>
              <a:t>6/11/14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0164C3-CA19-2E47-AAA1-3C2B3759B93D}" type="datetimeFigureOut">
              <a:rPr lang="en-US" smtClean="0"/>
              <a:pPr/>
              <a:t>6/11/14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0164C3-CA19-2E47-AAA1-3C2B3759B93D}" type="datetimeFigureOut">
              <a:rPr lang="en-US" smtClean="0"/>
              <a:pPr/>
              <a:t>6/11/14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0164C3-CA19-2E47-AAA1-3C2B3759B93D}" type="datetimeFigureOut">
              <a:rPr lang="en-US" smtClean="0"/>
              <a:pPr/>
              <a:t>6/11/14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0164C3-CA19-2E47-AAA1-3C2B3759B93D}" type="datetimeFigureOut">
              <a:rPr lang="en-US" smtClean="0"/>
              <a:pPr/>
              <a:t>6/11/14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0164C3-CA19-2E47-AAA1-3C2B3759B93D}" type="datetimeFigureOut">
              <a:rPr lang="en-US" smtClean="0"/>
              <a:pPr/>
              <a:t>6/11/14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B07C6-D5F4-764D-94B9-ECE20050F3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0164C3-CA19-2E47-AAA1-3C2B3759B93D}" type="datetimeFigureOut">
              <a:rPr lang="en-US" smtClean="0"/>
              <a:pPr/>
              <a:t>6/11/14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5B07C6-D5F4-764D-94B9-ECE20050F37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imgres?imgurl=http://cdn-android.apptap.com/img/289/com.alphagalaxy.poker/373165569.png&amp;imgrefurl=http://teddicasino.altervista.org/poker-cheat-sheet/&amp;h=256&amp;w=256&amp;tbnid=kvYMBQP8XeHB7M:&amp;zoom=1&amp;docid=tyetiaQZoMEfdM&amp;ei=p6yIU9n0NNKZqAbBnoLABg&amp;tbm=isch&amp;iact=rc&amp;uact=3&amp;dur=2746&amp;page=1&amp;start=0&amp;ndsp=22&amp;ved=0CD0QMygBMA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675" y="1256427"/>
            <a:ext cx="8606911" cy="2344023"/>
          </a:xfrm>
        </p:spPr>
        <p:txBody>
          <a:bodyPr>
            <a:normAutofit fontScale="90000"/>
          </a:bodyPr>
          <a:lstStyle/>
          <a:p>
            <a:r>
              <a:rPr lang="en-US" sz="4000" dirty="0" smtClean="0"/>
              <a:t/>
            </a:r>
            <a:br>
              <a:rPr lang="en-US" sz="4000" dirty="0" smtClean="0"/>
            </a:br>
            <a:r>
              <a:rPr lang="en-US" sz="4000" dirty="0" smtClean="0"/>
              <a:t>For: “Plain” Analytical Phenomenology</a:t>
            </a:r>
            <a:br>
              <a:rPr lang="en-US" sz="4000" dirty="0" smtClean="0"/>
            </a:br>
            <a:r>
              <a:rPr lang="en-US" sz="4000" dirty="0" smtClean="0"/>
              <a:t>Against: Dennett’s “</a:t>
            </a:r>
            <a:r>
              <a:rPr lang="en-US" sz="4000" dirty="0" err="1" smtClean="0"/>
              <a:t>Heterophenomenology</a:t>
            </a:r>
            <a:r>
              <a:rPr lang="en-US" sz="4000" dirty="0" smtClean="0"/>
              <a:t>” </a:t>
            </a:r>
            <a:br>
              <a:rPr lang="en-US" sz="4000" dirty="0" smtClean="0"/>
            </a:br>
            <a:endParaRPr lang="en-US" sz="3700" dirty="0"/>
          </a:p>
        </p:txBody>
      </p:sp>
      <p:sp>
        <p:nvSpPr>
          <p:cNvPr id="3" name="Subtitle 2"/>
          <p:cNvSpPr>
            <a:spLocks noGrp="1"/>
          </p:cNvSpPr>
          <p:nvPr>
            <p:ph type="subTitle" idx="1"/>
          </p:nvPr>
        </p:nvSpPr>
        <p:spPr>
          <a:xfrm>
            <a:off x="1371600" y="3886200"/>
            <a:ext cx="6400800" cy="2301368"/>
          </a:xfrm>
        </p:spPr>
        <p:txBody>
          <a:bodyPr>
            <a:normAutofit fontScale="77500" lnSpcReduction="20000"/>
          </a:bodyPr>
          <a:lstStyle/>
          <a:p>
            <a:endParaRPr lang="en-US" dirty="0" smtClean="0"/>
          </a:p>
          <a:p>
            <a:r>
              <a:rPr lang="en-US" dirty="0" smtClean="0"/>
              <a:t>The Viability of a Phenomenological </a:t>
            </a:r>
            <a:br>
              <a:rPr lang="en-US" dirty="0" smtClean="0"/>
            </a:br>
            <a:r>
              <a:rPr lang="en-US" dirty="0" smtClean="0"/>
              <a:t>Approach to Consciousness I (Lecture 1)</a:t>
            </a:r>
          </a:p>
          <a:p>
            <a:endParaRPr lang="en-US" dirty="0" smtClean="0"/>
          </a:p>
          <a:p>
            <a:r>
              <a:rPr lang="en-US" dirty="0" smtClean="0"/>
              <a:t>Charles Siewert</a:t>
            </a:r>
          </a:p>
          <a:p>
            <a:r>
              <a:rPr lang="en-US" dirty="0" smtClean="0"/>
              <a:t>Rice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at stake in these methodological disputes:</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sz="4000" dirty="0" smtClean="0"/>
              <a:t>How should we seek self-knowledge?</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2273" y="274638"/>
            <a:ext cx="8514527" cy="1143000"/>
          </a:xfrm>
        </p:spPr>
        <p:txBody>
          <a:bodyPr>
            <a:normAutofit fontScale="90000"/>
          </a:bodyPr>
          <a:lstStyle/>
          <a:p>
            <a:r>
              <a:rPr lang="en-US" dirty="0" smtClean="0"/>
              <a:t>What is Dennett’s methodological view?</a:t>
            </a:r>
            <a:endParaRPr lang="en-US" dirty="0"/>
          </a:p>
        </p:txBody>
      </p:sp>
      <p:sp>
        <p:nvSpPr>
          <p:cNvPr id="3" name="Content Placeholder 2"/>
          <p:cNvSpPr>
            <a:spLocks noGrp="1"/>
          </p:cNvSpPr>
          <p:nvPr>
            <p:ph idx="1"/>
          </p:nvPr>
        </p:nvSpPr>
        <p:spPr/>
        <p:txBody>
          <a:bodyPr/>
          <a:lstStyle/>
          <a:p>
            <a:endParaRPr lang="en-US" dirty="0" smtClean="0"/>
          </a:p>
          <a:p>
            <a:r>
              <a:rPr lang="en-US" dirty="0" smtClean="0"/>
              <a:t>What he calls “</a:t>
            </a:r>
            <a:r>
              <a:rPr lang="en-US" dirty="0" err="1" smtClean="0"/>
              <a:t>heterophenomenology</a:t>
            </a:r>
            <a:r>
              <a:rPr lang="en-US" dirty="0" smtClean="0"/>
              <a:t>”</a:t>
            </a:r>
          </a:p>
          <a:p>
            <a:endParaRPr lang="en-US" dirty="0" smtClean="0"/>
          </a:p>
          <a:p>
            <a:r>
              <a:rPr lang="en-US" dirty="0" smtClean="0"/>
              <a:t>Grounded in criticism of the idea that  introspection is </a:t>
            </a:r>
            <a:r>
              <a:rPr lang="en-US" dirty="0" err="1" smtClean="0"/>
              <a:t>infallibile</a:t>
            </a: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alleged demonstration of introspection’s fallibility :</a:t>
            </a:r>
            <a:endParaRPr lang="en-US" dirty="0"/>
          </a:p>
        </p:txBody>
      </p:sp>
      <p:sp>
        <p:nvSpPr>
          <p:cNvPr id="3" name="Content Placeholder 2"/>
          <p:cNvSpPr>
            <a:spLocks noGrp="1"/>
          </p:cNvSpPr>
          <p:nvPr>
            <p:ph idx="1"/>
          </p:nvPr>
        </p:nvSpPr>
        <p:spPr/>
        <p:txBody>
          <a:bodyPr/>
          <a:lstStyle/>
          <a:p>
            <a:pPr>
              <a:buNone/>
            </a:pPr>
            <a:r>
              <a:rPr lang="en-US" dirty="0" smtClean="0"/>
              <a:t>Dennett:</a:t>
            </a:r>
          </a:p>
          <a:p>
            <a:endParaRPr lang="en-US" dirty="0" smtClean="0"/>
          </a:p>
          <a:p>
            <a:r>
              <a:rPr lang="en-US" dirty="0" smtClean="0"/>
              <a:t>“The visual field seems to naïve reflection to be uniformly detailed and focused from the center out to the boundaries…</a:t>
            </a:r>
          </a:p>
          <a:p>
            <a:endParaRPr lang="en-US" dirty="0" smtClean="0"/>
          </a:p>
          <a:p>
            <a:r>
              <a:rPr lang="en-US" dirty="0" smtClean="0"/>
              <a:t>But a simple experiment show that this is not so.” (</a:t>
            </a:r>
            <a:r>
              <a:rPr lang="en-US" i="1" dirty="0" smtClean="0"/>
              <a:t>Consciousness Explained, </a:t>
            </a:r>
            <a:r>
              <a:rPr lang="en-US" dirty="0" err="1" smtClean="0"/>
              <a:t>p</a:t>
            </a:r>
            <a:r>
              <a:rPr lang="en-US" dirty="0" smtClean="0"/>
              <a:t>. 53)</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playing card surprise</a:t>
            </a:r>
            <a:endParaRPr lang="en-US" dirty="0"/>
          </a:p>
        </p:txBody>
      </p:sp>
      <p:sp>
        <p:nvSpPr>
          <p:cNvPr id="3" name="Content Placeholder 2"/>
          <p:cNvSpPr>
            <a:spLocks noGrp="1"/>
          </p:cNvSpPr>
          <p:nvPr>
            <p:ph idx="1"/>
          </p:nvPr>
        </p:nvSpPr>
        <p:spPr/>
        <p:txBody>
          <a:bodyPr>
            <a:normAutofit/>
          </a:bodyPr>
          <a:lstStyle/>
          <a:p>
            <a:pPr>
              <a:buNone/>
            </a:pPr>
            <a:r>
              <a:rPr lang="en-US" dirty="0" smtClean="0"/>
              <a:t>Fixate straight ahead. Slowly bring the card towards the place you’re staring at. </a:t>
            </a:r>
          </a:p>
          <a:p>
            <a:pPr>
              <a:buNone/>
            </a:pPr>
            <a:endParaRPr lang="en-US" dirty="0" smtClean="0"/>
          </a:p>
          <a:p>
            <a:pPr>
              <a:buNone/>
            </a:pPr>
            <a:r>
              <a:rPr lang="en-US" dirty="0" smtClean="0"/>
              <a:t>“</a:t>
            </a:r>
            <a:r>
              <a:rPr lang="en-US" dirty="0" smtClean="0">
                <a:solidFill>
                  <a:srgbClr val="69FFFF"/>
                </a:solidFill>
              </a:rPr>
              <a:t>You will probably be surprised </a:t>
            </a:r>
            <a:r>
              <a:rPr lang="en-US" dirty="0" smtClean="0"/>
              <a:t>at how close to center you can move the card and still be unable to identify it.” (CE, 54)</a:t>
            </a:r>
          </a:p>
          <a:p>
            <a:pPr>
              <a:buNone/>
            </a:pPr>
            <a:endParaRPr lang="en-US" dirty="0" smtClean="0"/>
          </a:p>
        </p:txBody>
      </p:sp>
      <p:sp>
        <p:nvSpPr>
          <p:cNvPr id="4" name="Rectangle 3"/>
          <p:cNvSpPr/>
          <p:nvPr/>
        </p:nvSpPr>
        <p:spPr>
          <a:xfrm>
            <a:off x="5971565" y="5941497"/>
            <a:ext cx="2286000" cy="369332"/>
          </a:xfrm>
          <a:prstGeom prst="rect">
            <a:avLst/>
          </a:prstGeom>
        </p:spPr>
        <p:txBody>
          <a:bodyPr>
            <a:spAutoFit/>
          </a:bodyPr>
          <a:lstStyle/>
          <a:p>
            <a:endParaRPr lang="en-US" dirty="0">
              <a:hlinkClick r:id="rId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lesson of this surprise?</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“Were you surprised…?</a:t>
            </a:r>
          </a:p>
          <a:p>
            <a:pPr>
              <a:buNone/>
            </a:pPr>
            <a:endParaRPr lang="en-US" dirty="0" smtClean="0"/>
          </a:p>
          <a:p>
            <a:pPr>
              <a:buNone/>
            </a:pPr>
            <a:r>
              <a:rPr lang="en-US" dirty="0" smtClean="0"/>
              <a:t>   [If so] that must mean that </a:t>
            </a:r>
            <a:r>
              <a:rPr lang="en-US" dirty="0" smtClean="0">
                <a:solidFill>
                  <a:srgbClr val="69FFFF"/>
                </a:solidFill>
              </a:rPr>
              <a:t>had you held forth on the topic</a:t>
            </a:r>
            <a:r>
              <a:rPr lang="en-US" dirty="0" smtClean="0"/>
              <a:t> before the surprising demonstration, </a:t>
            </a:r>
            <a:r>
              <a:rPr lang="en-US" dirty="0" smtClean="0">
                <a:solidFill>
                  <a:srgbClr val="69FFFF"/>
                </a:solidFill>
              </a:rPr>
              <a:t>you would very likely have got it wrong</a:t>
            </a:r>
            <a:r>
              <a:rPr lang="en-US" dirty="0" smtClean="0"/>
              <a:t>.    </a:t>
            </a:r>
          </a:p>
          <a:p>
            <a:pPr>
              <a:buNone/>
            </a:pPr>
            <a:endParaRPr lang="en-US" dirty="0" smtClean="0"/>
          </a:p>
          <a:p>
            <a:pPr>
              <a:buNone/>
            </a:pPr>
            <a:r>
              <a:rPr lang="en-US" dirty="0" smtClean="0"/>
              <a:t>   People often claim a direct acquaintance with more </a:t>
            </a:r>
            <a:r>
              <a:rPr lang="en-US" i="1" dirty="0" smtClean="0"/>
              <a:t>content</a:t>
            </a:r>
            <a:r>
              <a:rPr lang="en-US" dirty="0" smtClean="0"/>
              <a:t> in their peripheral visual field than in fact they have.” (CE, 68)</a:t>
            </a:r>
          </a:p>
          <a:p>
            <a:pPr>
              <a:buNone/>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Dennett: evidence of fallibility undermines reliance on introspection </a:t>
            </a:r>
            <a:endParaRPr lang="en-US" dirty="0"/>
          </a:p>
        </p:txBody>
      </p:sp>
      <p:sp>
        <p:nvSpPr>
          <p:cNvPr id="3" name="Content Placeholder 2"/>
          <p:cNvSpPr>
            <a:spLocks noGrp="1"/>
          </p:cNvSpPr>
          <p:nvPr>
            <p:ph idx="1"/>
          </p:nvPr>
        </p:nvSpPr>
        <p:spPr>
          <a:xfrm>
            <a:off x="457200" y="1877886"/>
            <a:ext cx="8229600" cy="4248277"/>
          </a:xfrm>
        </p:spPr>
        <p:txBody>
          <a:bodyPr>
            <a:normAutofit fontScale="70000" lnSpcReduction="20000"/>
          </a:bodyPr>
          <a:lstStyle/>
          <a:p>
            <a:r>
              <a:rPr lang="en-US" dirty="0" smtClean="0"/>
              <a:t>There is often a “first-person plural presumption” in discussion of what is found in our “streams of consciousness”. </a:t>
            </a:r>
          </a:p>
          <a:p>
            <a:pPr>
              <a:buNone/>
            </a:pPr>
            <a:endParaRPr lang="en-US" dirty="0" smtClean="0"/>
          </a:p>
          <a:p>
            <a:r>
              <a:rPr lang="en-US" dirty="0" smtClean="0"/>
              <a:t>Problem: disagreement. </a:t>
            </a:r>
          </a:p>
          <a:p>
            <a:pPr>
              <a:buNone/>
            </a:pPr>
            <a:endParaRPr lang="en-US" dirty="0" smtClean="0"/>
          </a:p>
          <a:p>
            <a:r>
              <a:rPr lang="en-US" dirty="0" smtClean="0"/>
              <a:t>Dennett’s diagnosis:</a:t>
            </a:r>
          </a:p>
          <a:p>
            <a:pPr>
              <a:buNone/>
            </a:pPr>
            <a:endParaRPr lang="en-US" dirty="0" smtClean="0"/>
          </a:p>
          <a:p>
            <a:pPr lvl="1"/>
            <a:r>
              <a:rPr lang="en-US" dirty="0" smtClean="0"/>
              <a:t>“we are fooling ourselves about the high reliability of introspection.” </a:t>
            </a:r>
          </a:p>
          <a:p>
            <a:pPr lvl="1"/>
            <a:r>
              <a:rPr lang="en-US" dirty="0" smtClean="0"/>
              <a:t> “the doctrine of infallibility is just a mistake” </a:t>
            </a:r>
          </a:p>
          <a:p>
            <a:pPr lvl="1"/>
            <a:r>
              <a:rPr lang="en-US" dirty="0" smtClean="0"/>
              <a:t>  We claim to be using powers of inner observation when really we are theorizing.</a:t>
            </a:r>
          </a:p>
          <a:p>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89163" y="274638"/>
            <a:ext cx="8954837" cy="1143000"/>
          </a:xfrm>
        </p:spPr>
        <p:txBody>
          <a:bodyPr>
            <a:noAutofit/>
          </a:bodyPr>
          <a:lstStyle/>
          <a:p>
            <a:r>
              <a:rPr lang="en-US" sz="3000" dirty="0" smtClean="0"/>
              <a:t>What to do about introspective fallibility/disagreement? Shift to “third-person point of view”</a:t>
            </a:r>
            <a:endParaRPr lang="en-US" sz="3000" dirty="0"/>
          </a:p>
        </p:txBody>
      </p:sp>
      <p:sp>
        <p:nvSpPr>
          <p:cNvPr id="3" name="Content Placeholder 2"/>
          <p:cNvSpPr>
            <a:spLocks noGrp="1"/>
          </p:cNvSpPr>
          <p:nvPr>
            <p:ph idx="1"/>
          </p:nvPr>
        </p:nvSpPr>
        <p:spPr>
          <a:xfrm>
            <a:off x="457200" y="2012864"/>
            <a:ext cx="8229600" cy="4525963"/>
          </a:xfrm>
        </p:spPr>
        <p:txBody>
          <a:bodyPr>
            <a:normAutofit fontScale="85000" lnSpcReduction="20000"/>
          </a:bodyPr>
          <a:lstStyle/>
          <a:p>
            <a:r>
              <a:rPr lang="en-US" dirty="0" smtClean="0"/>
              <a:t>the first-person perspective:  “</a:t>
            </a:r>
            <a:r>
              <a:rPr lang="en-US" dirty="0" smtClean="0">
                <a:solidFill>
                  <a:srgbClr val="69FFFF"/>
                </a:solidFill>
              </a:rPr>
              <a:t>a treacherous incubator of errors.”</a:t>
            </a:r>
          </a:p>
          <a:p>
            <a:endParaRPr lang="en-US" dirty="0" smtClean="0"/>
          </a:p>
          <a:p>
            <a:r>
              <a:rPr lang="en-US" dirty="0" smtClean="0"/>
              <a:t>Mental events are “</a:t>
            </a:r>
            <a:r>
              <a:rPr lang="en-US" dirty="0" smtClean="0">
                <a:solidFill>
                  <a:srgbClr val="69FFFF"/>
                </a:solidFill>
              </a:rPr>
              <a:t>not among the data </a:t>
            </a:r>
            <a:r>
              <a:rPr lang="en-US" dirty="0" smtClean="0"/>
              <a:t>of science”</a:t>
            </a:r>
          </a:p>
          <a:p>
            <a:pPr>
              <a:buNone/>
            </a:pPr>
            <a:endParaRPr lang="en-US" dirty="0" smtClean="0"/>
          </a:p>
          <a:p>
            <a:r>
              <a:rPr lang="en-US" dirty="0" smtClean="0"/>
              <a:t>“The challenge is to  </a:t>
            </a:r>
            <a:r>
              <a:rPr lang="en-US" dirty="0" smtClean="0">
                <a:solidFill>
                  <a:srgbClr val="69FFFF"/>
                </a:solidFill>
              </a:rPr>
              <a:t>construct a theory of mental events</a:t>
            </a:r>
            <a:r>
              <a:rPr lang="en-US" dirty="0" smtClean="0"/>
              <a:t>, using the data that </a:t>
            </a:r>
            <a:r>
              <a:rPr lang="en-US" dirty="0" smtClean="0">
                <a:solidFill>
                  <a:srgbClr val="69FFFF"/>
                </a:solidFill>
              </a:rPr>
              <a:t>scientific method </a:t>
            </a:r>
            <a:r>
              <a:rPr lang="en-US" dirty="0" smtClean="0"/>
              <a:t>permits. </a:t>
            </a:r>
          </a:p>
          <a:p>
            <a:endParaRPr lang="en-US" dirty="0" smtClean="0"/>
          </a:p>
          <a:p>
            <a:r>
              <a:rPr lang="en-US" dirty="0" smtClean="0"/>
              <a:t>Such a theory will have to be </a:t>
            </a:r>
            <a:r>
              <a:rPr lang="en-US" b="1" dirty="0" smtClean="0">
                <a:solidFill>
                  <a:srgbClr val="69FFFF"/>
                </a:solidFill>
              </a:rPr>
              <a:t>constructed from the third-person point of view</a:t>
            </a:r>
            <a:r>
              <a:rPr lang="en-US" b="1" dirty="0" smtClean="0">
                <a:solidFill>
                  <a:srgbClr val="93CDDD"/>
                </a:solidFill>
              </a:rPr>
              <a:t> </a:t>
            </a:r>
            <a:r>
              <a:rPr lang="en-US" dirty="0" smtClean="0">
                <a:solidFill>
                  <a:srgbClr val="FFFFFF"/>
                </a:solidFill>
              </a:rPr>
              <a:t>since all science is constructed from that perspective.” (CE )</a:t>
            </a:r>
          </a:p>
          <a:p>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Dennett’s aim: a “neutral path”?</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Supposed to provide a neutral description of the data that does not prejudge the issue Nagel raises (whether we can give a complete account of the world in objective </a:t>
            </a:r>
            <a:r>
              <a:rPr lang="en-US" dirty="0" err="1" smtClean="0"/>
              <a:t>terms).(CE</a:t>
            </a:r>
            <a:r>
              <a:rPr lang="en-US" dirty="0" smtClean="0"/>
              <a:t>, 71)</a:t>
            </a:r>
          </a:p>
          <a:p>
            <a:pPr>
              <a:buNone/>
            </a:pPr>
            <a:endParaRPr lang="en-US" dirty="0" smtClean="0"/>
          </a:p>
          <a:p>
            <a:r>
              <a:rPr lang="en-US" dirty="0" smtClean="0"/>
              <a:t>Supposed to be neutral regarding which entities have </a:t>
            </a:r>
            <a:r>
              <a:rPr lang="en-US" dirty="0" err="1" smtClean="0"/>
              <a:t>consciousness.(CE</a:t>
            </a:r>
            <a:r>
              <a:rPr lang="en-US" dirty="0" smtClean="0"/>
              <a:t>, 72)</a:t>
            </a:r>
          </a:p>
          <a:p>
            <a:pPr>
              <a:buNone/>
            </a:pPr>
            <a:endParaRPr lang="en-US" dirty="0" smtClean="0"/>
          </a:p>
          <a:p>
            <a:r>
              <a:rPr lang="en-US" dirty="0" smtClean="0"/>
              <a:t>Supposed to be neutral about whether there could be “zombies” in the philosopher’s (Chalmers’ style “conceivability argument”) sense. (CE, 73)</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a:t>
            </a:r>
            <a:r>
              <a:rPr lang="en-US" dirty="0" err="1" smtClean="0"/>
              <a:t>heterophenomenology</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From mere sounds, to text, to “speech acts”. View subjects via “the intentional stance” (CE, 76-77)</a:t>
            </a:r>
          </a:p>
          <a:p>
            <a:pPr>
              <a:buNone/>
            </a:pPr>
            <a:endParaRPr lang="en-US" dirty="0" smtClean="0"/>
          </a:p>
          <a:p>
            <a:r>
              <a:rPr lang="en-US" dirty="0" smtClean="0"/>
              <a:t>Let subjects’ texts “constitute the subject’s </a:t>
            </a:r>
            <a:r>
              <a:rPr lang="en-US" dirty="0" err="1" smtClean="0"/>
              <a:t>heterophenomenological</a:t>
            </a:r>
            <a:r>
              <a:rPr lang="en-US" dirty="0" smtClean="0"/>
              <a:t> world”—comparable to the world created in fiction.</a:t>
            </a:r>
          </a:p>
          <a:p>
            <a:pPr>
              <a:buNone/>
            </a:pPr>
            <a:endParaRPr lang="en-US" dirty="0" smtClean="0"/>
          </a:p>
          <a:p>
            <a:r>
              <a:rPr lang="en-US" dirty="0" smtClean="0"/>
              <a:t>Then we can determine (by theorizing from the third-person point of view) to what extent (if any) the “</a:t>
            </a:r>
            <a:r>
              <a:rPr lang="en-US" dirty="0" err="1" smtClean="0"/>
              <a:t>heterophenomenological</a:t>
            </a:r>
            <a:r>
              <a:rPr lang="en-US" dirty="0" smtClean="0"/>
              <a:t> world” of the subject corresponds to reality. (See CE, </a:t>
            </a:r>
            <a:r>
              <a:rPr lang="en-US" dirty="0" err="1" smtClean="0"/>
              <a:t>p</a:t>
            </a:r>
            <a:r>
              <a:rPr lang="en-US" dirty="0" smtClean="0"/>
              <a:t>. 98)</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7983"/>
          </a:xfrm>
        </p:spPr>
        <p:txBody>
          <a:bodyPr>
            <a:normAutofit fontScale="90000"/>
          </a:bodyPr>
          <a:lstStyle/>
          <a:p>
            <a:r>
              <a:rPr lang="en-US" dirty="0" smtClean="0"/>
              <a:t>Dennett on “first-person authority”</a:t>
            </a:r>
            <a:endParaRPr lang="en-US" dirty="0"/>
          </a:p>
        </p:txBody>
      </p:sp>
      <p:sp>
        <p:nvSpPr>
          <p:cNvPr id="3" name="Content Placeholder 2"/>
          <p:cNvSpPr>
            <a:spLocks noGrp="1"/>
          </p:cNvSpPr>
          <p:nvPr>
            <p:ph idx="1"/>
          </p:nvPr>
        </p:nvSpPr>
        <p:spPr>
          <a:xfrm>
            <a:off x="457200" y="1159487"/>
            <a:ext cx="8229600" cy="5567379"/>
          </a:xfrm>
        </p:spPr>
        <p:txBody>
          <a:bodyPr>
            <a:normAutofit fontScale="70000" lnSpcReduction="20000"/>
          </a:bodyPr>
          <a:lstStyle/>
          <a:p>
            <a:r>
              <a:rPr lang="en-US" dirty="0" smtClean="0"/>
              <a:t>“If you want us to believe everything you say about your phenomenology…that is asking too much. You are not authoritative about what is happening in you but only about what seems to be happening in you, and </a:t>
            </a:r>
            <a:r>
              <a:rPr lang="en-US" dirty="0" smtClean="0">
                <a:solidFill>
                  <a:srgbClr val="69FFFF"/>
                </a:solidFill>
              </a:rPr>
              <a:t>we are  giving you total, dictatorial authority over the account of how it seems to you, about </a:t>
            </a:r>
            <a:r>
              <a:rPr lang="en-US" i="1" dirty="0" smtClean="0">
                <a:solidFill>
                  <a:srgbClr val="69FFFF"/>
                </a:solidFill>
              </a:rPr>
              <a:t>what it is like to be you</a:t>
            </a:r>
            <a:r>
              <a:rPr lang="en-US" i="1" dirty="0" smtClean="0"/>
              <a:t>.</a:t>
            </a:r>
            <a:r>
              <a:rPr lang="en-US" dirty="0" smtClean="0"/>
              <a:t>” (CE, 96)</a:t>
            </a:r>
          </a:p>
          <a:p>
            <a:endParaRPr lang="en-US" dirty="0"/>
          </a:p>
          <a:p>
            <a:endParaRPr lang="en-US" dirty="0" smtClean="0"/>
          </a:p>
          <a:p>
            <a:r>
              <a:rPr lang="en-US" dirty="0" smtClean="0"/>
              <a:t>“…[</a:t>
            </a:r>
            <a:r>
              <a:rPr lang="en-US" dirty="0" err="1" smtClean="0"/>
              <a:t>T]he</a:t>
            </a:r>
            <a:r>
              <a:rPr lang="en-US" dirty="0" smtClean="0"/>
              <a:t> </a:t>
            </a:r>
            <a:r>
              <a:rPr lang="en-US" dirty="0" smtClean="0">
                <a:solidFill>
                  <a:srgbClr val="69FFFF"/>
                </a:solidFill>
              </a:rPr>
              <a:t>facts about what people believe and report </a:t>
            </a:r>
            <a:r>
              <a:rPr lang="en-US" dirty="0" smtClean="0"/>
              <a:t>when they express their beliefs—are phenomena any scientific theory of mind must account for…</a:t>
            </a:r>
            <a:r>
              <a:rPr lang="en-US" dirty="0" smtClean="0">
                <a:solidFill>
                  <a:srgbClr val="69FFFF"/>
                </a:solidFill>
              </a:rPr>
              <a:t>The question whether items thus portrayed  exist…is an empirical matter to investigate</a:t>
            </a:r>
            <a:r>
              <a:rPr lang="en-US" dirty="0" smtClean="0"/>
              <a:t>. </a:t>
            </a:r>
          </a:p>
          <a:p>
            <a:endParaRPr lang="en-US" dirty="0" smtClean="0"/>
          </a:p>
          <a:p>
            <a:r>
              <a:rPr lang="en-US" dirty="0" smtClean="0"/>
              <a:t>“If suitable real candidates are uncovered, we can identify them as the long-sought referents of the subject’s terms; if not, we will have to explain why it seems to subjects that these items exist.” (CE, 98)</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Contemporary philosophy of consciousness</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r>
              <a:rPr lang="en-US" dirty="0" smtClean="0"/>
              <a:t>Largely: defense or criticism of attempts to reductively explain consciousness  </a:t>
            </a:r>
          </a:p>
          <a:p>
            <a:endParaRPr lang="en-US" dirty="0" smtClean="0"/>
          </a:p>
          <a:p>
            <a:pPr lvl="1"/>
            <a:r>
              <a:rPr lang="en-US" dirty="0" smtClean="0"/>
              <a:t>Attempts, that is, to identify consciousness with, and explain it as, what is conceived of in terms that don’t presuppose it (e.g., in either information-processing, or physiological terms).</a:t>
            </a:r>
          </a:p>
          <a:p>
            <a:pPr>
              <a:buNone/>
            </a:pPr>
            <a:endParaRPr lang="en-US" dirty="0" smtClean="0"/>
          </a:p>
          <a:p>
            <a:r>
              <a:rPr lang="en-US" dirty="0" smtClean="0"/>
              <a:t>Typical guiding concern: is the doctrine of </a:t>
            </a:r>
            <a:r>
              <a:rPr lang="en-US" dirty="0" err="1" smtClean="0"/>
              <a:t>physicalism</a:t>
            </a:r>
            <a:r>
              <a:rPr lang="en-US" dirty="0" smtClean="0"/>
              <a:t> true or false, and what are the implications of our answer?</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87220"/>
          </a:xfrm>
        </p:spPr>
        <p:txBody>
          <a:bodyPr>
            <a:noAutofit/>
          </a:bodyPr>
          <a:lstStyle/>
          <a:p>
            <a:r>
              <a:rPr lang="en-US" sz="3200" dirty="0" smtClean="0"/>
              <a:t>HP: “</a:t>
            </a:r>
            <a:r>
              <a:rPr lang="en-US" sz="3200" dirty="0" err="1" smtClean="0"/>
              <a:t>Heterophenomenology</a:t>
            </a:r>
            <a:r>
              <a:rPr lang="en-US" sz="3200" dirty="0" smtClean="0"/>
              <a:t>”: the basic idea</a:t>
            </a:r>
            <a:endParaRPr lang="en-US" sz="3200" dirty="0"/>
          </a:p>
        </p:txBody>
      </p:sp>
      <p:sp>
        <p:nvSpPr>
          <p:cNvPr id="3" name="Content Placeholder 2"/>
          <p:cNvSpPr>
            <a:spLocks noGrp="1"/>
          </p:cNvSpPr>
          <p:nvPr>
            <p:ph idx="1"/>
          </p:nvPr>
        </p:nvSpPr>
        <p:spPr>
          <a:xfrm>
            <a:off x="457200" y="1161858"/>
            <a:ext cx="8229600" cy="5241869"/>
          </a:xfrm>
        </p:spPr>
        <p:txBody>
          <a:bodyPr>
            <a:normAutofit fontScale="62500" lnSpcReduction="20000"/>
          </a:bodyPr>
          <a:lstStyle/>
          <a:p>
            <a:pPr>
              <a:buNone/>
            </a:pPr>
            <a:endParaRPr lang="en-US" dirty="0" smtClean="0"/>
          </a:p>
          <a:p>
            <a:pPr>
              <a:buNone/>
            </a:pPr>
            <a:r>
              <a:rPr lang="en-US" dirty="0" smtClean="0"/>
              <a:t>The  “</a:t>
            </a:r>
            <a:r>
              <a:rPr lang="en-US" b="1" dirty="0" smtClean="0">
                <a:solidFill>
                  <a:srgbClr val="69FFFF"/>
                </a:solidFill>
              </a:rPr>
              <a:t>primary data</a:t>
            </a:r>
            <a:r>
              <a:rPr lang="en-US" dirty="0" smtClean="0"/>
              <a:t>” for </a:t>
            </a:r>
            <a:r>
              <a:rPr lang="en-US" b="1" dirty="0" smtClean="0"/>
              <a:t>the study of consciousness</a:t>
            </a:r>
            <a:r>
              <a:rPr lang="en-US" dirty="0" smtClean="0"/>
              <a:t> are subjects’ </a:t>
            </a:r>
            <a:r>
              <a:rPr lang="en-US" b="1" dirty="0" smtClean="0">
                <a:solidFill>
                  <a:schemeClr val="accent2"/>
                </a:solidFill>
              </a:rPr>
              <a:t>reports</a:t>
            </a:r>
            <a:r>
              <a:rPr lang="en-US" b="1" dirty="0" smtClean="0"/>
              <a:t>, interpreted as expressions of their </a:t>
            </a:r>
            <a:r>
              <a:rPr lang="en-US" b="1" dirty="0" smtClean="0">
                <a:solidFill>
                  <a:srgbClr val="69FFFF"/>
                </a:solidFill>
              </a:rPr>
              <a:t>beliefs about experience</a:t>
            </a:r>
            <a:r>
              <a:rPr lang="en-US" dirty="0" smtClean="0">
                <a:solidFill>
                  <a:srgbClr val="69FFFF"/>
                </a:solidFill>
              </a:rPr>
              <a:t>.</a:t>
            </a:r>
          </a:p>
          <a:p>
            <a:pPr>
              <a:buNone/>
            </a:pPr>
            <a:endParaRPr lang="en-US" dirty="0" smtClean="0"/>
          </a:p>
          <a:p>
            <a:pPr>
              <a:buNone/>
            </a:pPr>
            <a:r>
              <a:rPr lang="en-US" dirty="0" smtClean="0"/>
              <a:t>HP inquiry is </a:t>
            </a:r>
            <a:r>
              <a:rPr lang="en-US" dirty="0" smtClean="0">
                <a:solidFill>
                  <a:srgbClr val="69FFFF"/>
                </a:solidFill>
              </a:rPr>
              <a:t>“</a:t>
            </a:r>
            <a:r>
              <a:rPr lang="en-US" b="1" dirty="0" smtClean="0">
                <a:solidFill>
                  <a:srgbClr val="69FFFF"/>
                </a:solidFill>
              </a:rPr>
              <a:t>neutral</a:t>
            </a:r>
            <a:r>
              <a:rPr lang="en-US" dirty="0" smtClean="0">
                <a:solidFill>
                  <a:srgbClr val="69FFFF"/>
                </a:solidFill>
              </a:rPr>
              <a:t>” or “agnostic” about the truth of any of those beliefs</a:t>
            </a:r>
            <a:r>
              <a:rPr lang="en-US" dirty="0" smtClean="0"/>
              <a:t>. (pp.82-83) </a:t>
            </a:r>
          </a:p>
          <a:p>
            <a:pPr>
              <a:buNone/>
            </a:pPr>
            <a:endParaRPr lang="en-US" dirty="0" smtClean="0"/>
          </a:p>
          <a:p>
            <a:pPr>
              <a:buNone/>
            </a:pPr>
            <a:r>
              <a:rPr lang="en-US" dirty="0" smtClean="0"/>
              <a:t>Subjects are assumed to have </a:t>
            </a:r>
            <a:r>
              <a:rPr lang="en-US" dirty="0" smtClean="0">
                <a:solidFill>
                  <a:srgbClr val="69FFFF"/>
                </a:solidFill>
              </a:rPr>
              <a:t>“dictatorial authority” regarding </a:t>
            </a:r>
            <a:r>
              <a:rPr lang="en-US" b="1" dirty="0" smtClean="0">
                <a:solidFill>
                  <a:srgbClr val="69FFFF"/>
                </a:solidFill>
              </a:rPr>
              <a:t>what they </a:t>
            </a:r>
            <a:r>
              <a:rPr lang="en-US" b="1" i="1" dirty="0" smtClean="0">
                <a:solidFill>
                  <a:srgbClr val="69FFFF"/>
                </a:solidFill>
              </a:rPr>
              <a:t>believe </a:t>
            </a:r>
            <a:r>
              <a:rPr lang="en-US" b="1" dirty="0" smtClean="0"/>
              <a:t>about their experience</a:t>
            </a:r>
            <a:r>
              <a:rPr lang="en-US" dirty="0" smtClean="0"/>
              <a:t>.</a:t>
            </a:r>
          </a:p>
          <a:p>
            <a:pPr>
              <a:buNone/>
            </a:pPr>
            <a:endParaRPr lang="en-US" dirty="0" smtClean="0"/>
          </a:p>
          <a:p>
            <a:pPr>
              <a:buNone/>
            </a:pPr>
            <a:r>
              <a:rPr lang="en-US" dirty="0" smtClean="0"/>
              <a:t>But they are presumed to have </a:t>
            </a:r>
            <a:r>
              <a:rPr lang="en-US" b="1" dirty="0" smtClean="0">
                <a:solidFill>
                  <a:srgbClr val="69FFFF"/>
                </a:solidFill>
              </a:rPr>
              <a:t>no authority </a:t>
            </a:r>
            <a:r>
              <a:rPr lang="en-US" dirty="0" smtClean="0">
                <a:solidFill>
                  <a:srgbClr val="69FFFF"/>
                </a:solidFill>
              </a:rPr>
              <a:t>regarding the </a:t>
            </a:r>
            <a:r>
              <a:rPr lang="en-US" b="1" i="1" dirty="0" smtClean="0">
                <a:solidFill>
                  <a:srgbClr val="69FFFF"/>
                </a:solidFill>
              </a:rPr>
              <a:t>experience </a:t>
            </a:r>
            <a:r>
              <a:rPr lang="en-US" b="1" i="1" dirty="0" smtClean="0">
                <a:solidFill>
                  <a:srgbClr val="93CDDD"/>
                </a:solidFill>
              </a:rPr>
              <a:t>itself</a:t>
            </a:r>
            <a:r>
              <a:rPr lang="en-US" dirty="0" smtClean="0">
                <a:solidFill>
                  <a:srgbClr val="93CDDD"/>
                </a:solidFill>
              </a:rPr>
              <a:t>. </a:t>
            </a:r>
          </a:p>
          <a:p>
            <a:pPr>
              <a:buNone/>
            </a:pPr>
            <a:endParaRPr lang="en-US" dirty="0" smtClean="0"/>
          </a:p>
          <a:p>
            <a:pPr>
              <a:buNone/>
            </a:pPr>
            <a:r>
              <a:rPr lang="en-US" dirty="0" smtClean="0"/>
              <a:t>Dennett describes this as granting subjects authority regarding “</a:t>
            </a:r>
            <a:r>
              <a:rPr lang="en-US" dirty="0" smtClean="0">
                <a:solidFill>
                  <a:srgbClr val="69FFFF"/>
                </a:solidFill>
              </a:rPr>
              <a:t>how it seems</a:t>
            </a:r>
            <a:r>
              <a:rPr lang="en-US" dirty="0" smtClean="0"/>
              <a:t>” to them, and regarding “</a:t>
            </a:r>
            <a:r>
              <a:rPr lang="en-US" dirty="0" smtClean="0">
                <a:solidFill>
                  <a:srgbClr val="69FFFF"/>
                </a:solidFill>
              </a:rPr>
              <a:t>what it’s like to be them</a:t>
            </a:r>
            <a:r>
              <a:rPr lang="en-US" dirty="0" smtClean="0"/>
              <a:t>.” (p.84) Thus, in Dennett’s HP, what it’s like to be a subject is identified with </a:t>
            </a:r>
            <a:r>
              <a:rPr lang="en-US" dirty="0" smtClean="0">
                <a:solidFill>
                  <a:srgbClr val="69FFFF"/>
                </a:solidFill>
              </a:rPr>
              <a:t>what the subject </a:t>
            </a:r>
            <a:r>
              <a:rPr lang="en-US" b="1" dirty="0" smtClean="0">
                <a:solidFill>
                  <a:srgbClr val="69FFFF"/>
                </a:solidFill>
              </a:rPr>
              <a:t>believes</a:t>
            </a:r>
            <a:r>
              <a:rPr lang="en-US" b="1" dirty="0" smtClean="0">
                <a:solidFill>
                  <a:srgbClr val="93CDDD"/>
                </a:solidFill>
              </a:rPr>
              <a:t> </a:t>
            </a:r>
            <a:r>
              <a:rPr lang="en-US" dirty="0" smtClean="0"/>
              <a:t>to be true about his or her experience.</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Dennett’s </a:t>
            </a:r>
            <a:r>
              <a:rPr lang="en-US" sz="3200" b="1" dirty="0" smtClean="0">
                <a:solidFill>
                  <a:srgbClr val="69FFFF"/>
                </a:solidFill>
              </a:rPr>
              <a:t>NO PRESUMED AUTHORITY </a:t>
            </a:r>
            <a:r>
              <a:rPr lang="en-US" sz="3200" dirty="0" smtClean="0"/>
              <a:t>thesis. </a:t>
            </a:r>
            <a:br>
              <a:rPr lang="en-US" sz="3200" dirty="0" smtClean="0"/>
            </a:br>
            <a:r>
              <a:rPr lang="en-US" sz="3200" dirty="0" smtClean="0"/>
              <a:t>The </a:t>
            </a:r>
            <a:r>
              <a:rPr lang="en-US" sz="3200" dirty="0" err="1" smtClean="0"/>
              <a:t>methodolgical</a:t>
            </a:r>
            <a:r>
              <a:rPr lang="en-US" sz="3200" dirty="0" smtClean="0"/>
              <a:t> lesson of “</a:t>
            </a:r>
            <a:r>
              <a:rPr lang="en-US" sz="3200" dirty="0" err="1" smtClean="0"/>
              <a:t>Feenoman</a:t>
            </a:r>
            <a:r>
              <a:rPr lang="en-US" sz="3200" dirty="0" smtClean="0"/>
              <a:t>” </a:t>
            </a:r>
            <a:endParaRPr lang="en-US" sz="3200" dirty="0"/>
          </a:p>
        </p:txBody>
      </p:sp>
      <p:sp>
        <p:nvSpPr>
          <p:cNvPr id="3" name="Content Placeholder 2"/>
          <p:cNvSpPr>
            <a:spLocks noGrp="1"/>
          </p:cNvSpPr>
          <p:nvPr>
            <p:ph idx="1"/>
          </p:nvPr>
        </p:nvSpPr>
        <p:spPr>
          <a:xfrm>
            <a:off x="457200" y="1600200"/>
            <a:ext cx="8229600" cy="4952137"/>
          </a:xfrm>
        </p:spPr>
        <p:txBody>
          <a:bodyPr>
            <a:normAutofit fontScale="77500" lnSpcReduction="20000"/>
          </a:bodyPr>
          <a:lstStyle/>
          <a:p>
            <a:pPr>
              <a:buNone/>
            </a:pPr>
            <a:endParaRPr lang="en-US" dirty="0" smtClean="0"/>
          </a:p>
          <a:p>
            <a:r>
              <a:rPr lang="en-US" b="1" dirty="0" err="1" smtClean="0">
                <a:solidFill>
                  <a:srgbClr val="69FFFF"/>
                </a:solidFill>
              </a:rPr>
              <a:t>Heterophenomenology</a:t>
            </a:r>
            <a:r>
              <a:rPr lang="en-US" b="1" dirty="0" smtClean="0">
                <a:solidFill>
                  <a:srgbClr val="93CDDD"/>
                </a:solidFill>
              </a:rPr>
              <a:t> </a:t>
            </a:r>
            <a:r>
              <a:rPr lang="en-US" dirty="0" smtClean="0"/>
              <a:t>says: Treat our beliefs about our own experience as anthropological observers would treat tribe’s beliefs about their forest god “</a:t>
            </a:r>
            <a:r>
              <a:rPr lang="en-US" dirty="0" err="1" smtClean="0"/>
              <a:t>Feenoman</a:t>
            </a:r>
            <a:r>
              <a:rPr lang="en-US" dirty="0" smtClean="0"/>
              <a:t>.” </a:t>
            </a:r>
          </a:p>
          <a:p>
            <a:endParaRPr lang="en-US" dirty="0" smtClean="0"/>
          </a:p>
          <a:p>
            <a:r>
              <a:rPr lang="en-US" dirty="0" smtClean="0"/>
              <a:t>Scientists would accept without question the tribe members’ reports of what they </a:t>
            </a:r>
            <a:r>
              <a:rPr lang="en-US" i="1" dirty="0" smtClean="0"/>
              <a:t>believe</a:t>
            </a:r>
            <a:r>
              <a:rPr lang="en-US" dirty="0" smtClean="0"/>
              <a:t>. But the anthropologists would not presume these beliefs are justified to any degree. </a:t>
            </a:r>
          </a:p>
          <a:p>
            <a:endParaRPr lang="en-US" dirty="0" smtClean="0"/>
          </a:p>
          <a:p>
            <a:r>
              <a:rPr lang="en-US" dirty="0" smtClean="0"/>
              <a:t>They would </a:t>
            </a:r>
            <a:r>
              <a:rPr lang="en-US" b="1" dirty="0" smtClean="0">
                <a:solidFill>
                  <a:srgbClr val="69FFFF"/>
                </a:solidFill>
              </a:rPr>
              <a:t>only accept what they need to explain the beliefs/practices from a third-person observer’s point of view.</a:t>
            </a:r>
          </a:p>
          <a:p>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Dennett’s </a:t>
            </a:r>
            <a:r>
              <a:rPr lang="en-US" sz="3200" b="1" dirty="0" smtClean="0">
                <a:solidFill>
                  <a:srgbClr val="69FFFF"/>
                </a:solidFill>
              </a:rPr>
              <a:t>NO PRESUMED AUTHORITY </a:t>
            </a:r>
            <a:r>
              <a:rPr lang="en-US" sz="3200" dirty="0" smtClean="0"/>
              <a:t>thesis. </a:t>
            </a:r>
            <a:br>
              <a:rPr lang="en-US" sz="3200" dirty="0" smtClean="0"/>
            </a:br>
            <a:r>
              <a:rPr lang="en-US" sz="3200" dirty="0" smtClean="0"/>
              <a:t>The </a:t>
            </a:r>
            <a:r>
              <a:rPr lang="en-US" sz="3200" dirty="0" err="1" smtClean="0"/>
              <a:t>methodolgical</a:t>
            </a:r>
            <a:r>
              <a:rPr lang="en-US" sz="3200" dirty="0" smtClean="0"/>
              <a:t> lesson of “</a:t>
            </a:r>
            <a:r>
              <a:rPr lang="en-US" sz="3200" dirty="0" err="1" smtClean="0"/>
              <a:t>Feenoman</a:t>
            </a:r>
            <a:r>
              <a:rPr lang="en-US" sz="3200" dirty="0" smtClean="0"/>
              <a:t>” </a:t>
            </a:r>
            <a:endParaRPr lang="en-US" sz="3200" dirty="0"/>
          </a:p>
        </p:txBody>
      </p:sp>
      <p:sp>
        <p:nvSpPr>
          <p:cNvPr id="3" name="Content Placeholder 2"/>
          <p:cNvSpPr>
            <a:spLocks noGrp="1"/>
          </p:cNvSpPr>
          <p:nvPr>
            <p:ph idx="1"/>
          </p:nvPr>
        </p:nvSpPr>
        <p:spPr>
          <a:xfrm>
            <a:off x="457200" y="1600200"/>
            <a:ext cx="8229600" cy="4952137"/>
          </a:xfrm>
        </p:spPr>
        <p:txBody>
          <a:bodyPr>
            <a:normAutofit fontScale="85000" lnSpcReduction="10000"/>
          </a:bodyPr>
          <a:lstStyle/>
          <a:p>
            <a:endParaRPr lang="en-US" dirty="0" smtClean="0"/>
          </a:p>
          <a:p>
            <a:r>
              <a:rPr lang="en-US" dirty="0" smtClean="0"/>
              <a:t>In </a:t>
            </a:r>
            <a:r>
              <a:rPr lang="en-US" dirty="0" smtClean="0">
                <a:solidFill>
                  <a:srgbClr val="69FFFF"/>
                </a:solidFill>
              </a:rPr>
              <a:t>studying consciousness we should proceed </a:t>
            </a:r>
            <a:r>
              <a:rPr lang="en-US" dirty="0" smtClean="0"/>
              <a:t>with respect to our beliefs about our own experience in much the </a:t>
            </a:r>
            <a:r>
              <a:rPr lang="en-US" dirty="0" smtClean="0">
                <a:solidFill>
                  <a:srgbClr val="69FFFF"/>
                </a:solidFill>
              </a:rPr>
              <a:t>same way anthropologists would proceed with respect to the tribe’s “</a:t>
            </a:r>
            <a:r>
              <a:rPr lang="en-US" dirty="0" err="1" smtClean="0">
                <a:solidFill>
                  <a:srgbClr val="69FFFF"/>
                </a:solidFill>
              </a:rPr>
              <a:t>Feenoman</a:t>
            </a:r>
            <a:r>
              <a:rPr lang="en-US" dirty="0" smtClean="0">
                <a:solidFill>
                  <a:srgbClr val="69FFFF"/>
                </a:solidFill>
              </a:rPr>
              <a:t>” beliefs</a:t>
            </a:r>
            <a:r>
              <a:rPr lang="en-US" dirty="0" smtClean="0"/>
              <a:t>.</a:t>
            </a:r>
          </a:p>
          <a:p>
            <a:pPr>
              <a:buNone/>
            </a:pPr>
            <a:endParaRPr lang="en-US" dirty="0" smtClean="0"/>
          </a:p>
          <a:p>
            <a:r>
              <a:rPr lang="en-US" dirty="0" smtClean="0"/>
              <a:t>“</a:t>
            </a:r>
            <a:r>
              <a:rPr lang="en-US" b="1" dirty="0" smtClean="0"/>
              <a:t>Only when such a theory</a:t>
            </a:r>
            <a:r>
              <a:rPr lang="en-US" dirty="0" smtClean="0"/>
              <a:t> [one that explains why we believe what we do about experience] is in place will be able, </a:t>
            </a:r>
            <a:r>
              <a:rPr lang="en-US" b="1" dirty="0" smtClean="0">
                <a:solidFill>
                  <a:srgbClr val="69FFFF"/>
                </a:solidFill>
              </a:rPr>
              <a:t>for the first time, to </a:t>
            </a:r>
            <a:r>
              <a:rPr lang="en-US" b="1" i="1" dirty="0" smtClean="0">
                <a:solidFill>
                  <a:srgbClr val="69FFFF"/>
                </a:solidFill>
              </a:rPr>
              <a:t>know what we mean</a:t>
            </a:r>
            <a:r>
              <a:rPr lang="en-US" b="1" dirty="0" smtClean="0">
                <a:solidFill>
                  <a:srgbClr val="69FFFF"/>
                </a:solidFill>
              </a:rPr>
              <a:t> when we talk about ‘the experiences themselves</a:t>
            </a:r>
            <a:r>
              <a:rPr lang="en-US" dirty="0" smtClean="0">
                <a:solidFill>
                  <a:srgbClr val="69FFFF"/>
                </a:solidFill>
              </a:rPr>
              <a:t>’ </a:t>
            </a:r>
            <a:r>
              <a:rPr lang="en-US" dirty="0" smtClean="0"/>
              <a:t>as distinct from what we, each subjectively, take our experiences to be.” (CE </a:t>
            </a:r>
            <a:r>
              <a:rPr lang="en-US" dirty="0" err="1" smtClean="0"/>
              <a:t>p</a:t>
            </a:r>
            <a:r>
              <a:rPr lang="en-US" dirty="0" smtClean="0"/>
              <a:t>. 90)</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Crucial thesis of HP: no presumed first-person authority about experience </a:t>
            </a:r>
            <a:endParaRPr lang="en-US" dirty="0"/>
          </a:p>
        </p:txBody>
      </p:sp>
      <p:sp>
        <p:nvSpPr>
          <p:cNvPr id="3" name="Content Placeholder 2"/>
          <p:cNvSpPr>
            <a:spLocks noGrp="1"/>
          </p:cNvSpPr>
          <p:nvPr>
            <p:ph idx="1"/>
          </p:nvPr>
        </p:nvSpPr>
        <p:spPr>
          <a:xfrm>
            <a:off x="457200" y="1600200"/>
            <a:ext cx="8229600" cy="4992667"/>
          </a:xfrm>
        </p:spPr>
        <p:txBody>
          <a:bodyPr>
            <a:normAutofit fontScale="77500" lnSpcReduction="20000"/>
          </a:bodyPr>
          <a:lstStyle/>
          <a:p>
            <a:pPr>
              <a:buNone/>
            </a:pPr>
            <a:endParaRPr lang="en-US" dirty="0" smtClean="0"/>
          </a:p>
          <a:p>
            <a:pPr>
              <a:buNone/>
            </a:pPr>
            <a:r>
              <a:rPr lang="en-US" dirty="0" smtClean="0"/>
              <a:t>In HP, subjects are assumed to have </a:t>
            </a:r>
            <a:r>
              <a:rPr lang="en-US" dirty="0" smtClean="0">
                <a:solidFill>
                  <a:srgbClr val="69FFFF"/>
                </a:solidFill>
              </a:rPr>
              <a:t>“</a:t>
            </a:r>
            <a:r>
              <a:rPr lang="en-US" b="1" dirty="0" smtClean="0">
                <a:solidFill>
                  <a:srgbClr val="69FFFF"/>
                </a:solidFill>
              </a:rPr>
              <a:t>DICTATORIAL AUTHORITY</a:t>
            </a:r>
            <a:r>
              <a:rPr lang="en-US" dirty="0" smtClean="0">
                <a:solidFill>
                  <a:srgbClr val="69FFFF"/>
                </a:solidFill>
              </a:rPr>
              <a:t>” regarding </a:t>
            </a:r>
            <a:r>
              <a:rPr lang="en-US" b="1" dirty="0" smtClean="0">
                <a:solidFill>
                  <a:srgbClr val="69FFFF"/>
                </a:solidFill>
              </a:rPr>
              <a:t>what they BELIEVE</a:t>
            </a:r>
            <a:r>
              <a:rPr lang="en-US" b="1" dirty="0" smtClean="0">
                <a:solidFill>
                  <a:schemeClr val="accent5">
                    <a:lumMod val="60000"/>
                    <a:lumOff val="40000"/>
                  </a:schemeClr>
                </a:solidFill>
              </a:rPr>
              <a:t> </a:t>
            </a:r>
            <a:r>
              <a:rPr lang="en-US" b="1" dirty="0" smtClean="0"/>
              <a:t>about their experience</a:t>
            </a:r>
            <a:r>
              <a:rPr lang="en-US" dirty="0" smtClean="0"/>
              <a:t>.</a:t>
            </a:r>
          </a:p>
          <a:p>
            <a:pPr>
              <a:buNone/>
            </a:pPr>
            <a:endParaRPr lang="en-US" dirty="0" smtClean="0"/>
          </a:p>
          <a:p>
            <a:pPr>
              <a:buNone/>
            </a:pPr>
            <a:r>
              <a:rPr lang="en-US" dirty="0" smtClean="0"/>
              <a:t>But they are presumed to have </a:t>
            </a:r>
            <a:r>
              <a:rPr lang="en-US" b="1" dirty="0" smtClean="0">
                <a:solidFill>
                  <a:srgbClr val="69FFFF"/>
                </a:solidFill>
              </a:rPr>
              <a:t>NO AUTHORITY </a:t>
            </a:r>
            <a:r>
              <a:rPr lang="en-US" dirty="0" smtClean="0">
                <a:solidFill>
                  <a:srgbClr val="69FFFF"/>
                </a:solidFill>
              </a:rPr>
              <a:t>regarding the </a:t>
            </a:r>
            <a:r>
              <a:rPr lang="en-US" b="1" dirty="0" smtClean="0">
                <a:solidFill>
                  <a:srgbClr val="69FFFF"/>
                </a:solidFill>
              </a:rPr>
              <a:t>EXPERIENCE itself</a:t>
            </a:r>
            <a:r>
              <a:rPr lang="en-US" dirty="0" smtClean="0">
                <a:solidFill>
                  <a:srgbClr val="69FFFF"/>
                </a:solidFill>
              </a:rPr>
              <a:t>. </a:t>
            </a:r>
          </a:p>
          <a:p>
            <a:pPr>
              <a:buNone/>
            </a:pPr>
            <a:endParaRPr lang="en-US" dirty="0" smtClean="0">
              <a:solidFill>
                <a:srgbClr val="93CDDD"/>
              </a:solidFill>
            </a:endParaRPr>
          </a:p>
          <a:p>
            <a:pPr>
              <a:buNone/>
            </a:pPr>
            <a:r>
              <a:rPr lang="en-US" dirty="0" smtClean="0">
                <a:solidFill>
                  <a:srgbClr val="93CDDD"/>
                </a:solidFill>
              </a:rPr>
              <a:t> </a:t>
            </a:r>
            <a:r>
              <a:rPr lang="en-US" dirty="0" smtClean="0">
                <a:solidFill>
                  <a:srgbClr val="FFFFFF"/>
                </a:solidFill>
              </a:rPr>
              <a:t>Why accept this methodological claim? Dennett’s argument seems to be:</a:t>
            </a:r>
          </a:p>
          <a:p>
            <a:pPr lvl="1">
              <a:buNone/>
            </a:pPr>
            <a:endParaRPr lang="en-US" dirty="0" smtClean="0">
              <a:solidFill>
                <a:srgbClr val="FFFFFF"/>
              </a:solidFill>
            </a:endParaRPr>
          </a:p>
          <a:p>
            <a:pPr lvl="1">
              <a:buNone/>
            </a:pPr>
            <a:r>
              <a:rPr lang="en-US" dirty="0" smtClean="0">
                <a:solidFill>
                  <a:srgbClr val="FFFFFF"/>
                </a:solidFill>
              </a:rPr>
              <a:t>1. It is the only good way we can recognize and correct introspective fallibility. </a:t>
            </a:r>
          </a:p>
          <a:p>
            <a:pPr lvl="1">
              <a:buNone/>
            </a:pPr>
            <a:r>
              <a:rPr lang="en-US" dirty="0" smtClean="0">
                <a:solidFill>
                  <a:srgbClr val="FFFFFF"/>
                </a:solidFill>
              </a:rPr>
              <a:t>2. It is presupposed in scientific practice.</a:t>
            </a:r>
            <a:endParaRPr lang="en-US" dirty="0" smtClean="0">
              <a:solidFill>
                <a:srgbClr val="93CDDD"/>
              </a:solidFill>
            </a:endParaRPr>
          </a:p>
          <a:p>
            <a:pPr lvl="1">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 need to distinguish three theses re FP judgment about experience</a:t>
            </a:r>
            <a:endParaRPr lang="en-US"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b="1" dirty="0" smtClean="0">
                <a:solidFill>
                  <a:srgbClr val="69FFFF"/>
                </a:solidFill>
              </a:rPr>
              <a:t>INFALLIBILSM</a:t>
            </a:r>
            <a:r>
              <a:rPr lang="en-US" dirty="0" smtClean="0"/>
              <a:t>: FP judgments about experience (or some important subclass of these) are such that, when you make them, you can’t be wrong.</a:t>
            </a:r>
          </a:p>
          <a:p>
            <a:endParaRPr lang="en-US" dirty="0" smtClean="0"/>
          </a:p>
          <a:p>
            <a:r>
              <a:rPr lang="en-US" b="1" dirty="0" smtClean="0">
                <a:solidFill>
                  <a:srgbClr val="69FFFF"/>
                </a:solidFill>
              </a:rPr>
              <a:t>NO PRESUMED FP AUTHORITY</a:t>
            </a:r>
            <a:r>
              <a:rPr lang="en-US" b="1" dirty="0" smtClean="0">
                <a:solidFill>
                  <a:srgbClr val="B7DEE8"/>
                </a:solidFill>
              </a:rPr>
              <a:t> </a:t>
            </a:r>
            <a:r>
              <a:rPr lang="en-US" dirty="0" smtClean="0"/>
              <a:t>(Dennett’s HP): FP reports/beliefs about experience are presumed to have no authority—unless and until their accuracy is confirmed by third-person theorizing.</a:t>
            </a:r>
          </a:p>
          <a:p>
            <a:pPr>
              <a:buNone/>
            </a:pPr>
            <a:endParaRPr lang="en-US" dirty="0" smtClean="0"/>
          </a:p>
          <a:p>
            <a:r>
              <a:rPr lang="en-US" b="1" dirty="0" smtClean="0">
                <a:solidFill>
                  <a:srgbClr val="69FFFF"/>
                </a:solidFill>
              </a:rPr>
              <a:t>DEFEASIBLE FP AUTHORITY</a:t>
            </a:r>
            <a:r>
              <a:rPr lang="en-US" dirty="0" smtClean="0">
                <a:solidFill>
                  <a:srgbClr val="69FFFF"/>
                </a:solidFill>
              </a:rPr>
              <a:t> </a:t>
            </a:r>
            <a:r>
              <a:rPr lang="en-US" dirty="0" smtClean="0"/>
              <a:t>(e.g., Siewert): the fact that someone makes a sincere FP judgment about experience gives one some reason to accept its truth, but doesn’t </a:t>
            </a:r>
            <a:r>
              <a:rPr lang="en-US" i="1" dirty="0" smtClean="0"/>
              <a:t>guarantee </a:t>
            </a:r>
            <a:r>
              <a:rPr lang="en-US" dirty="0" smtClean="0"/>
              <a:t>this: the judgment is still open to </a:t>
            </a:r>
            <a:r>
              <a:rPr lang="en-US" i="1" dirty="0" smtClean="0"/>
              <a:t>rational correction</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Dennett seems to neglect the third</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b="1" dirty="0" smtClean="0">
                <a:solidFill>
                  <a:srgbClr val="69FFFF"/>
                </a:solidFill>
              </a:rPr>
              <a:t>DEFEASIBLE FP AUTHORITY</a:t>
            </a:r>
            <a:r>
              <a:rPr lang="en-US" dirty="0" smtClean="0">
                <a:solidFill>
                  <a:srgbClr val="69FFFF"/>
                </a:solidFill>
              </a:rPr>
              <a:t> </a:t>
            </a:r>
            <a:r>
              <a:rPr lang="en-US" dirty="0" smtClean="0"/>
              <a:t>(e.g., Siewert): the fact that someone makes a sincere FP judgment about experience gives one some reason to accept its truth, but doesn’t </a:t>
            </a:r>
            <a:r>
              <a:rPr lang="en-US" i="1" dirty="0" smtClean="0"/>
              <a:t>guarantee </a:t>
            </a:r>
            <a:r>
              <a:rPr lang="en-US" dirty="0" smtClean="0"/>
              <a:t>this. </a:t>
            </a:r>
          </a:p>
          <a:p>
            <a:endParaRPr lang="en-US" dirty="0" smtClean="0"/>
          </a:p>
          <a:p>
            <a:r>
              <a:rPr lang="en-US" dirty="0" smtClean="0"/>
              <a:t>Compare our treatment of </a:t>
            </a:r>
            <a:r>
              <a:rPr lang="en-US" i="1" dirty="0" smtClean="0">
                <a:solidFill>
                  <a:srgbClr val="69FFFF"/>
                </a:solidFill>
              </a:rPr>
              <a:t>memory</a:t>
            </a:r>
            <a:r>
              <a:rPr lang="en-US" dirty="0" smtClean="0"/>
              <a:t>: we are entitled to rely on it without deriving its authority in some “memory-free” way—but still we recognize memories are fallible, and correctible by other memories.</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900" dirty="0" smtClean="0"/>
              <a:t>Why think that HP is presupposed by science? </a:t>
            </a:r>
            <a:br>
              <a:rPr lang="en-US" sz="2900" dirty="0" smtClean="0"/>
            </a:br>
            <a:r>
              <a:rPr lang="en-US" sz="2900" dirty="0" smtClean="0"/>
              <a:t>Dennett’s evidence (“Who’s on First?” (WF) </a:t>
            </a:r>
            <a:endParaRPr lang="en-US" sz="2900" dirty="0"/>
          </a:p>
        </p:txBody>
      </p:sp>
      <p:sp>
        <p:nvSpPr>
          <p:cNvPr id="3" name="Content Placeholder 2"/>
          <p:cNvSpPr>
            <a:spLocks noGrp="1"/>
          </p:cNvSpPr>
          <p:nvPr>
            <p:ph idx="1"/>
          </p:nvPr>
        </p:nvSpPr>
        <p:spPr>
          <a:xfrm>
            <a:off x="457200" y="1600200"/>
            <a:ext cx="8229600" cy="5117465"/>
          </a:xfrm>
        </p:spPr>
        <p:txBody>
          <a:bodyPr>
            <a:normAutofit/>
          </a:bodyPr>
          <a:lstStyle/>
          <a:p>
            <a:pPr marL="514350" indent="-514350">
              <a:buAutoNum type="arabicPeriod"/>
            </a:pPr>
            <a:endParaRPr lang="en-US" dirty="0" smtClean="0"/>
          </a:p>
          <a:p>
            <a:pPr marL="514350" indent="-514350">
              <a:buAutoNum type="arabicPeriod"/>
            </a:pPr>
            <a:r>
              <a:rPr lang="en-US" sz="2600" dirty="0" smtClean="0"/>
              <a:t>Imagery Research</a:t>
            </a:r>
          </a:p>
          <a:p>
            <a:pPr marL="514350" indent="-514350">
              <a:buAutoNum type="arabicPeriod"/>
            </a:pPr>
            <a:r>
              <a:rPr lang="en-US" sz="2600" dirty="0" smtClean="0"/>
              <a:t>Visual Illusion Research</a:t>
            </a:r>
          </a:p>
          <a:p>
            <a:pPr marL="514350" indent="-514350">
              <a:buAutoNum type="arabicPeriod"/>
            </a:pPr>
            <a:r>
              <a:rPr lang="en-US" sz="2600" dirty="0" smtClean="0"/>
              <a:t>Research using “masking”</a:t>
            </a:r>
          </a:p>
          <a:p>
            <a:pPr marL="514350" indent="-514350">
              <a:buAutoNum type="arabicPeriod"/>
            </a:pPr>
            <a:endParaRPr lang="en-US" sz="2600" dirty="0" smtClean="0"/>
          </a:p>
          <a:p>
            <a:pPr marL="514350" indent="-514350">
              <a:buNone/>
            </a:pPr>
            <a:r>
              <a:rPr lang="en-US" sz="2600" dirty="0" smtClean="0"/>
              <a:t>Here: Comment on (2) and (3)</a:t>
            </a:r>
            <a:endParaRPr lang="en-US" sz="2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Dennett’s evidence that </a:t>
            </a:r>
            <a:br>
              <a:rPr lang="en-US" dirty="0" smtClean="0"/>
            </a:br>
            <a:r>
              <a:rPr lang="en-US" dirty="0" smtClean="0"/>
              <a:t>HP is presupposed by science</a:t>
            </a:r>
            <a:endParaRPr lang="en-US" dirty="0"/>
          </a:p>
        </p:txBody>
      </p:sp>
      <p:sp>
        <p:nvSpPr>
          <p:cNvPr id="3" name="Content Placeholder 2"/>
          <p:cNvSpPr>
            <a:spLocks noGrp="1"/>
          </p:cNvSpPr>
          <p:nvPr>
            <p:ph idx="1"/>
          </p:nvPr>
        </p:nvSpPr>
        <p:spPr>
          <a:xfrm>
            <a:off x="457200" y="1648218"/>
            <a:ext cx="3875852" cy="4941070"/>
          </a:xfrm>
        </p:spPr>
        <p:txBody>
          <a:bodyPr>
            <a:normAutofit fontScale="47500" lnSpcReduction="20000"/>
          </a:bodyPr>
          <a:lstStyle/>
          <a:p>
            <a:pPr lvl="0">
              <a:buNone/>
            </a:pPr>
            <a:r>
              <a:rPr lang="en-US" sz="3789" dirty="0" smtClean="0">
                <a:solidFill>
                  <a:srgbClr val="93CDDD"/>
                </a:solidFill>
              </a:rPr>
              <a:t>In research </a:t>
            </a:r>
            <a:r>
              <a:rPr lang="en-US" sz="3789" dirty="0" smtClean="0">
                <a:solidFill>
                  <a:srgbClr val="69FFFF"/>
                </a:solidFill>
              </a:rPr>
              <a:t>on </a:t>
            </a:r>
            <a:r>
              <a:rPr lang="en-US" sz="3789" b="1" dirty="0" smtClean="0">
                <a:solidFill>
                  <a:srgbClr val="69FFFF"/>
                </a:solidFill>
              </a:rPr>
              <a:t>visual illusions </a:t>
            </a:r>
            <a:r>
              <a:rPr lang="en-US" sz="3789" dirty="0" smtClean="0"/>
              <a:t>researchers only assume as data what subjects </a:t>
            </a:r>
            <a:r>
              <a:rPr lang="en-US" sz="3789" i="1" dirty="0" smtClean="0"/>
              <a:t>believe</a:t>
            </a:r>
            <a:r>
              <a:rPr lang="en-US" sz="3789" dirty="0" smtClean="0"/>
              <a:t> to be the case: </a:t>
            </a:r>
          </a:p>
          <a:p>
            <a:pPr lvl="0">
              <a:buNone/>
            </a:pPr>
            <a:endParaRPr lang="en-US" sz="3789" dirty="0" smtClean="0"/>
          </a:p>
          <a:p>
            <a:pPr lvl="0">
              <a:buNone/>
            </a:pPr>
            <a:r>
              <a:rPr lang="en-US" sz="3789" dirty="0" smtClean="0"/>
              <a:t>“…[</a:t>
            </a:r>
            <a:r>
              <a:rPr lang="en-US" sz="3789" dirty="0" err="1" smtClean="0"/>
              <a:t>O]f</a:t>
            </a:r>
            <a:r>
              <a:rPr lang="en-US" sz="3789" dirty="0" smtClean="0"/>
              <a:t> course experimenters on illusion rely on subjects’ introspective beliefs (as expressed in their judgments) about how it </a:t>
            </a:r>
            <a:r>
              <a:rPr lang="en-US" sz="3789" i="1" dirty="0" smtClean="0"/>
              <a:t>seems </a:t>
            </a:r>
            <a:r>
              <a:rPr lang="en-US" sz="3789" dirty="0" smtClean="0"/>
              <a:t>to them, but that </a:t>
            </a:r>
            <a:r>
              <a:rPr lang="en-US" sz="3789" i="1" dirty="0" smtClean="0"/>
              <a:t>is </a:t>
            </a:r>
            <a:r>
              <a:rPr lang="en-US" sz="3789" dirty="0" smtClean="0"/>
              <a:t>the agnosticism of </a:t>
            </a:r>
            <a:r>
              <a:rPr lang="en-US" sz="3789" dirty="0" err="1" smtClean="0"/>
              <a:t>heterophenomenology</a:t>
            </a:r>
            <a:r>
              <a:rPr lang="en-US" sz="3789" dirty="0" smtClean="0"/>
              <a:t>; </a:t>
            </a:r>
          </a:p>
          <a:p>
            <a:pPr lvl="0">
              <a:buNone/>
            </a:pPr>
            <a:endParaRPr lang="en-US" sz="3789" dirty="0" smtClean="0"/>
          </a:p>
          <a:p>
            <a:pPr lvl="0">
              <a:buNone/>
            </a:pPr>
            <a:r>
              <a:rPr lang="en-US" sz="3789" dirty="0" smtClean="0"/>
              <a:t>    to go beyond it would be, for instance, to assume that in size illusions there </a:t>
            </a:r>
            <a:r>
              <a:rPr lang="en-US" sz="3789" dirty="0" smtClean="0">
                <a:solidFill>
                  <a:srgbClr val="69FFFF"/>
                </a:solidFill>
              </a:rPr>
              <a:t>really were visual images of different sizes somewhere in subjects’ brains (or minds</a:t>
            </a:r>
            <a:r>
              <a:rPr lang="en-US" sz="3789" dirty="0" smtClean="0">
                <a:solidFill>
                  <a:srgbClr val="93CDDD"/>
                </a:solidFill>
              </a:rPr>
              <a:t>), which of course no researcher would dream of doing</a:t>
            </a:r>
            <a:r>
              <a:rPr lang="en-US" sz="3789" dirty="0" smtClean="0"/>
              <a:t>.” (WF p.87)</a:t>
            </a:r>
          </a:p>
          <a:p>
            <a:endParaRPr lang="en-US" dirty="0"/>
          </a:p>
        </p:txBody>
      </p:sp>
      <p:pic>
        <p:nvPicPr>
          <p:cNvPr id="4" name="Picture 3"/>
          <p:cNvPicPr>
            <a:picLocks noChangeAspect="1"/>
          </p:cNvPicPr>
          <p:nvPr/>
        </p:nvPicPr>
        <p:blipFill>
          <a:blip r:embed="rId2"/>
          <a:stretch>
            <a:fillRect/>
          </a:stretch>
        </p:blipFill>
        <p:spPr>
          <a:xfrm>
            <a:off x="5013665" y="1835385"/>
            <a:ext cx="3492500" cy="2324100"/>
          </a:xfrm>
          <a:prstGeom prst="rect">
            <a:avLst/>
          </a:prstGeom>
        </p:spPr>
      </p:pic>
      <p:pic>
        <p:nvPicPr>
          <p:cNvPr id="5" name="Picture 4"/>
          <p:cNvPicPr>
            <a:picLocks noChangeAspect="1"/>
          </p:cNvPicPr>
          <p:nvPr/>
        </p:nvPicPr>
        <p:blipFill>
          <a:blip r:embed="rId3"/>
          <a:stretch>
            <a:fillRect/>
          </a:stretch>
        </p:blipFill>
        <p:spPr>
          <a:xfrm>
            <a:off x="5013665" y="4373344"/>
            <a:ext cx="3340100" cy="19558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Dennett’s evidence that HP is presupposed by science</a:t>
            </a:r>
            <a:endParaRPr lang="en-US" dirty="0"/>
          </a:p>
        </p:txBody>
      </p:sp>
      <p:sp>
        <p:nvSpPr>
          <p:cNvPr id="3" name="Content Placeholder 2"/>
          <p:cNvSpPr>
            <a:spLocks noGrp="1"/>
          </p:cNvSpPr>
          <p:nvPr>
            <p:ph idx="1"/>
          </p:nvPr>
        </p:nvSpPr>
        <p:spPr>
          <a:xfrm>
            <a:off x="457200" y="1600200"/>
            <a:ext cx="3509149" cy="4992667"/>
          </a:xfrm>
        </p:spPr>
        <p:txBody>
          <a:bodyPr>
            <a:normAutofit fontScale="55000" lnSpcReduction="20000"/>
          </a:bodyPr>
          <a:lstStyle/>
          <a:p>
            <a:pPr>
              <a:buNone/>
            </a:pPr>
            <a:endParaRPr lang="en-US" dirty="0" smtClean="0"/>
          </a:p>
          <a:p>
            <a:pPr>
              <a:buNone/>
            </a:pPr>
            <a:endParaRPr lang="en-US" dirty="0" smtClean="0">
              <a:solidFill>
                <a:srgbClr val="93CDDD"/>
              </a:solidFill>
            </a:endParaRPr>
          </a:p>
          <a:p>
            <a:pPr>
              <a:buNone/>
            </a:pPr>
            <a:r>
              <a:rPr lang="en-US" dirty="0" smtClean="0">
                <a:solidFill>
                  <a:srgbClr val="93CDDD"/>
                </a:solidFill>
              </a:rPr>
              <a:t>3. “</a:t>
            </a:r>
            <a:r>
              <a:rPr lang="en-US" b="1" dirty="0" smtClean="0">
                <a:solidFill>
                  <a:srgbClr val="69FFFF"/>
                </a:solidFill>
              </a:rPr>
              <a:t>Masked priming</a:t>
            </a:r>
            <a:r>
              <a:rPr lang="en-US" dirty="0" smtClean="0">
                <a:solidFill>
                  <a:srgbClr val="69FFFF"/>
                </a:solidFill>
              </a:rPr>
              <a:t>”</a:t>
            </a:r>
            <a:r>
              <a:rPr lang="en-US" dirty="0" smtClean="0"/>
              <a:t>—scientific researchers should not (and would not) just </a:t>
            </a:r>
            <a:r>
              <a:rPr lang="en-US" i="1" dirty="0" smtClean="0"/>
              <a:t>assume </a:t>
            </a:r>
            <a:r>
              <a:rPr lang="en-US" dirty="0" smtClean="0"/>
              <a:t>that the subjects’ were not conscious of the “masked” stimulus, when they deny being conscious of it. </a:t>
            </a:r>
          </a:p>
          <a:p>
            <a:pPr>
              <a:buNone/>
            </a:pPr>
            <a:endParaRPr lang="en-US" dirty="0" smtClean="0"/>
          </a:p>
          <a:p>
            <a:pPr>
              <a:buNone/>
            </a:pPr>
            <a:r>
              <a:rPr lang="en-US" dirty="0" smtClean="0">
                <a:solidFill>
                  <a:srgbClr val="69FFFF"/>
                </a:solidFill>
              </a:rPr>
              <a:t>All that should be accepted is that subjects </a:t>
            </a:r>
            <a:r>
              <a:rPr lang="en-US" i="1" dirty="0" smtClean="0">
                <a:solidFill>
                  <a:srgbClr val="69FFFF"/>
                </a:solidFill>
              </a:rPr>
              <a:t>believe</a:t>
            </a:r>
            <a:r>
              <a:rPr lang="en-US" dirty="0" smtClean="0">
                <a:solidFill>
                  <a:srgbClr val="69FFFF"/>
                </a:solidFill>
              </a:rPr>
              <a:t> that they were not conscious of </a:t>
            </a:r>
            <a:r>
              <a:rPr lang="en-US" dirty="0" smtClean="0"/>
              <a:t>the stimulus. </a:t>
            </a:r>
          </a:p>
          <a:p>
            <a:pPr>
              <a:buNone/>
            </a:pPr>
            <a:endParaRPr lang="en-US" dirty="0" smtClean="0"/>
          </a:p>
          <a:p>
            <a:pPr>
              <a:buNone/>
            </a:pPr>
            <a:r>
              <a:rPr lang="en-US" dirty="0" smtClean="0"/>
              <a:t>One needs to seek evidence as to whether subjects were not conscious of the stimulus, or were conscious of it for an instant but had no memory of it (because of the “masking” stimulus). (WF, </a:t>
            </a:r>
            <a:r>
              <a:rPr lang="en-US" dirty="0" err="1" smtClean="0"/>
              <a:t>p</a:t>
            </a:r>
            <a:r>
              <a:rPr lang="en-US" dirty="0" smtClean="0"/>
              <a:t>. 89) </a:t>
            </a:r>
          </a:p>
          <a:p>
            <a:pPr>
              <a:buNone/>
            </a:pPr>
            <a:endParaRPr lang="en-US" dirty="0"/>
          </a:p>
        </p:txBody>
      </p:sp>
      <p:pic>
        <p:nvPicPr>
          <p:cNvPr id="4" name="Picture 3"/>
          <p:cNvPicPr>
            <a:picLocks noChangeAspect="1"/>
          </p:cNvPicPr>
          <p:nvPr/>
        </p:nvPicPr>
        <p:blipFill>
          <a:blip r:embed="rId2"/>
          <a:stretch>
            <a:fillRect/>
          </a:stretch>
        </p:blipFill>
        <p:spPr>
          <a:xfrm>
            <a:off x="4512887" y="2617984"/>
            <a:ext cx="2991411" cy="2367195"/>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5630"/>
          </a:xfrm>
        </p:spPr>
        <p:txBody>
          <a:bodyPr/>
          <a:lstStyle/>
          <a:p>
            <a:r>
              <a:rPr lang="en-US" dirty="0" smtClean="0"/>
              <a:t>Critique of Dennett’s HP: Preview</a:t>
            </a:r>
            <a:endParaRPr lang="en-US" dirty="0"/>
          </a:p>
        </p:txBody>
      </p:sp>
      <p:sp>
        <p:nvSpPr>
          <p:cNvPr id="3" name="Content Placeholder 2"/>
          <p:cNvSpPr>
            <a:spLocks noGrp="1"/>
          </p:cNvSpPr>
          <p:nvPr>
            <p:ph idx="1"/>
          </p:nvPr>
        </p:nvSpPr>
        <p:spPr>
          <a:xfrm>
            <a:off x="457200" y="1600200"/>
            <a:ext cx="8229600" cy="5087237"/>
          </a:xfrm>
        </p:spPr>
        <p:txBody>
          <a:bodyPr>
            <a:normAutofit fontScale="77500" lnSpcReduction="20000"/>
          </a:bodyPr>
          <a:lstStyle/>
          <a:p>
            <a:pPr marL="514350" indent="-514350">
              <a:buFont typeface="+mj-lt"/>
              <a:buAutoNum type="arabicPeriod"/>
            </a:pPr>
            <a:r>
              <a:rPr lang="en-US" b="1" dirty="0" smtClean="0">
                <a:solidFill>
                  <a:srgbClr val="69FFFF"/>
                </a:solidFill>
              </a:rPr>
              <a:t>Dennett’s “surprise” argument fails doubly</a:t>
            </a:r>
            <a:r>
              <a:rPr lang="en-US" dirty="0" smtClean="0">
                <a:solidFill>
                  <a:srgbClr val="69FFFF"/>
                </a:solidFill>
              </a:rPr>
              <a:t>: </a:t>
            </a:r>
          </a:p>
          <a:p>
            <a:pPr marL="514350" indent="-514350">
              <a:buNone/>
            </a:pPr>
            <a:r>
              <a:rPr lang="en-US" dirty="0" smtClean="0">
                <a:solidFill>
                  <a:srgbClr val="69FFFF"/>
                </a:solidFill>
              </a:rPr>
              <a:t>      </a:t>
            </a:r>
          </a:p>
          <a:p>
            <a:pPr marL="514350" indent="-514350">
              <a:buNone/>
            </a:pPr>
            <a:r>
              <a:rPr lang="en-US" dirty="0" smtClean="0"/>
              <a:t>      (a) it fails to show we actually have the false introspective beliefs he attributes to us, and </a:t>
            </a:r>
          </a:p>
          <a:p>
            <a:pPr marL="514350" indent="-514350">
              <a:buNone/>
            </a:pPr>
            <a:endParaRPr lang="en-US" dirty="0" smtClean="0"/>
          </a:p>
          <a:p>
            <a:pPr marL="514350" indent="-514350">
              <a:buNone/>
            </a:pPr>
            <a:r>
              <a:rPr lang="en-US" dirty="0" smtClean="0"/>
              <a:t>      (</a:t>
            </a:r>
            <a:r>
              <a:rPr lang="en-US" dirty="0" err="1" smtClean="0"/>
              <a:t>b</a:t>
            </a:r>
            <a:r>
              <a:rPr lang="en-US" dirty="0" smtClean="0"/>
              <a:t>) it fails to show us how to justify his key methodological principle (“no presumed FP authority”) on the basis of recognizing FP fallibility. </a:t>
            </a:r>
          </a:p>
          <a:p>
            <a:pPr marL="514350" indent="-514350">
              <a:buNone/>
            </a:pPr>
            <a:endParaRPr lang="en-US" dirty="0" smtClean="0"/>
          </a:p>
          <a:p>
            <a:pPr marL="514350" indent="-514350">
              <a:buFont typeface="+mj-lt"/>
              <a:buAutoNum type="arabicPeriod" startAt="2"/>
            </a:pPr>
            <a:r>
              <a:rPr lang="en-US" dirty="0" smtClean="0"/>
              <a:t>His examples from experimental psychology </a:t>
            </a:r>
            <a:r>
              <a:rPr lang="en-US" b="1" dirty="0" smtClean="0">
                <a:solidFill>
                  <a:srgbClr val="69FFFF"/>
                </a:solidFill>
              </a:rPr>
              <a:t>don’t show that scientific practice does or needs to presuppose the “no presumed FP authority”</a:t>
            </a:r>
            <a:r>
              <a:rPr lang="en-US" dirty="0" smtClean="0">
                <a:solidFill>
                  <a:srgbClr val="69FFFF"/>
                </a:solidFill>
              </a:rPr>
              <a:t> </a:t>
            </a:r>
            <a:r>
              <a:rPr lang="en-US" dirty="0" smtClean="0"/>
              <a:t>principle essential to HP. Actually, there is reason to believe the opposite.</a:t>
            </a:r>
          </a:p>
          <a:p>
            <a:pPr marL="514350" indent="-51435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Contemporary Philosophy of Consciousness—standard options</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endParaRPr lang="en-US" dirty="0" smtClean="0"/>
          </a:p>
          <a:p>
            <a:pPr marL="514350" indent="-514350">
              <a:buFont typeface="+mj-lt"/>
              <a:buAutoNum type="arabicPeriod"/>
            </a:pPr>
            <a:r>
              <a:rPr lang="en-US" b="1" dirty="0" smtClean="0">
                <a:solidFill>
                  <a:srgbClr val="69FFFF"/>
                </a:solidFill>
              </a:rPr>
              <a:t>Explain consciousness reductively</a:t>
            </a:r>
            <a:r>
              <a:rPr lang="en-US" dirty="0" smtClean="0"/>
              <a:t>. Say how we might reductively explain it.) (Frequent strategy: reductive </a:t>
            </a:r>
            <a:r>
              <a:rPr lang="en-US" dirty="0" err="1" smtClean="0"/>
              <a:t>representationialism</a:t>
            </a:r>
            <a:r>
              <a:rPr lang="en-US" dirty="0" smtClean="0"/>
              <a:t>—“first order” (e.g., </a:t>
            </a:r>
            <a:r>
              <a:rPr lang="en-US" dirty="0" err="1" smtClean="0"/>
              <a:t>Dretske</a:t>
            </a:r>
            <a:r>
              <a:rPr lang="en-US" dirty="0" smtClean="0"/>
              <a:t>, </a:t>
            </a:r>
            <a:r>
              <a:rPr lang="en-US" dirty="0" err="1" smtClean="0"/>
              <a:t>Tye</a:t>
            </a:r>
            <a:r>
              <a:rPr lang="en-US" dirty="0" smtClean="0"/>
              <a:t>, </a:t>
            </a:r>
            <a:r>
              <a:rPr lang="en-US" dirty="0" err="1" smtClean="0"/>
              <a:t>Prinz</a:t>
            </a:r>
            <a:r>
              <a:rPr lang="en-US" dirty="0" smtClean="0"/>
              <a:t>, Hill); “higher-order” (e.g., Rosenthal, </a:t>
            </a:r>
            <a:r>
              <a:rPr lang="en-US" dirty="0" err="1" smtClean="0"/>
              <a:t>Lycan</a:t>
            </a:r>
            <a:r>
              <a:rPr lang="en-US" dirty="0" smtClean="0"/>
              <a:t>, </a:t>
            </a:r>
            <a:r>
              <a:rPr lang="en-US" dirty="0" err="1" smtClean="0"/>
              <a:t>Carruthers</a:t>
            </a:r>
            <a:r>
              <a:rPr lang="en-US" dirty="0" smtClean="0"/>
              <a:t>)</a:t>
            </a:r>
          </a:p>
          <a:p>
            <a:pPr marL="514350" indent="-514350">
              <a:buNone/>
            </a:pPr>
            <a:endParaRPr lang="en-US" dirty="0" smtClean="0"/>
          </a:p>
          <a:p>
            <a:pPr marL="514350" indent="-514350">
              <a:buFont typeface="+mj-lt"/>
              <a:buAutoNum type="arabicPeriod"/>
            </a:pPr>
            <a:r>
              <a:rPr lang="en-US" b="1" dirty="0" smtClean="0">
                <a:solidFill>
                  <a:srgbClr val="69FFFF"/>
                </a:solidFill>
              </a:rPr>
              <a:t>Marginalize</a:t>
            </a:r>
            <a:r>
              <a:rPr lang="en-US" dirty="0" smtClean="0">
                <a:solidFill>
                  <a:srgbClr val="69FFFF"/>
                </a:solidFill>
              </a:rPr>
              <a:t> </a:t>
            </a:r>
            <a:r>
              <a:rPr lang="en-US" dirty="0" smtClean="0"/>
              <a:t>the importance of consciousness. </a:t>
            </a:r>
          </a:p>
          <a:p>
            <a:pPr marL="514350" indent="-514350">
              <a:buNone/>
            </a:pPr>
            <a:endParaRPr lang="en-US" dirty="0" smtClean="0"/>
          </a:p>
          <a:p>
            <a:pPr marL="971550" lvl="1" indent="-514350"/>
            <a:r>
              <a:rPr lang="en-US" dirty="0" smtClean="0"/>
              <a:t>Can be combined with 1. (e.g., Geoff Lee)</a:t>
            </a:r>
          </a:p>
          <a:p>
            <a:pPr marL="971550" lvl="1" indent="-514350"/>
            <a:r>
              <a:rPr lang="en-US" dirty="0" smtClean="0"/>
              <a:t>Or: effort at threat containment. (e.g., Kim)</a:t>
            </a:r>
          </a:p>
          <a:p>
            <a:pPr marL="971550" lvl="1" indent="-514350"/>
            <a:r>
              <a:rPr lang="en-US" dirty="0" smtClean="0"/>
              <a:t>At the extreme: eliminate altogether the troublesome sense of ‘consciousness.’ (e.g., Dennett, Rey)</a:t>
            </a:r>
          </a:p>
          <a:p>
            <a:pPr marL="971550" lvl="1" indent="-514350">
              <a:buNone/>
            </a:pPr>
            <a:endParaRPr lang="en-US" dirty="0" smtClean="0">
              <a:solidFill>
                <a:srgbClr val="B7DEE8"/>
              </a:solidFill>
            </a:endParaRPr>
          </a:p>
          <a:p>
            <a:pPr marL="514350" indent="-514350">
              <a:buFont typeface="+mj-lt"/>
              <a:buAutoNum type="arabicPeriod"/>
            </a:pPr>
            <a:r>
              <a:rPr lang="en-US" b="1" dirty="0" smtClean="0">
                <a:solidFill>
                  <a:srgbClr val="69FFFF"/>
                </a:solidFill>
              </a:rPr>
              <a:t>Show 1 and 2 don’t work</a:t>
            </a:r>
            <a:r>
              <a:rPr lang="en-US" dirty="0" smtClean="0"/>
              <a:t>. Persistence of “hard problem,” “gap,” “mystery.” (e.g., Chalmers, Levine, </a:t>
            </a:r>
            <a:r>
              <a:rPr lang="en-US" dirty="0" err="1" smtClean="0"/>
              <a:t>McGinn</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5630"/>
          </a:xfrm>
        </p:spPr>
        <p:txBody>
          <a:bodyPr/>
          <a:lstStyle/>
          <a:p>
            <a:r>
              <a:rPr lang="en-US" dirty="0" smtClean="0"/>
              <a:t>Critique of Dennett’s HP: Preview</a:t>
            </a:r>
            <a:endParaRPr lang="en-US" dirty="0"/>
          </a:p>
        </p:txBody>
      </p:sp>
      <p:sp>
        <p:nvSpPr>
          <p:cNvPr id="3" name="Content Placeholder 2"/>
          <p:cNvSpPr>
            <a:spLocks noGrp="1"/>
          </p:cNvSpPr>
          <p:nvPr>
            <p:ph idx="1"/>
          </p:nvPr>
        </p:nvSpPr>
        <p:spPr>
          <a:xfrm>
            <a:off x="457200" y="1600200"/>
            <a:ext cx="8229600" cy="5087237"/>
          </a:xfrm>
        </p:spPr>
        <p:txBody>
          <a:bodyPr>
            <a:normAutofit fontScale="85000" lnSpcReduction="20000"/>
          </a:bodyPr>
          <a:lstStyle/>
          <a:p>
            <a:pPr marL="514350" indent="-514350">
              <a:buNone/>
            </a:pPr>
            <a:endParaRPr lang="en-US" dirty="0" smtClean="0"/>
          </a:p>
          <a:p>
            <a:pPr marL="514350" indent="-514350">
              <a:buFont typeface="+mj-lt"/>
              <a:buAutoNum type="arabicPeriod" startAt="3"/>
            </a:pPr>
            <a:r>
              <a:rPr lang="en-US" dirty="0" smtClean="0"/>
              <a:t>The “no presumed FP authority” principle of </a:t>
            </a:r>
            <a:r>
              <a:rPr lang="en-US" b="1" dirty="0" smtClean="0"/>
              <a:t>HP, implies we can grasp the concepts we use to form FP beliefs about experience well enough </a:t>
            </a:r>
            <a:r>
              <a:rPr lang="en-US" dirty="0" smtClean="0"/>
              <a:t>to seek TP evidence to justify them, </a:t>
            </a:r>
            <a:r>
              <a:rPr lang="en-US" b="1" dirty="0" smtClean="0"/>
              <a:t>without assuming we can accurately apply these concepts in the FP case</a:t>
            </a:r>
            <a:r>
              <a:rPr lang="en-US" dirty="0" smtClean="0"/>
              <a:t>. If this is false, the practice of HP </a:t>
            </a:r>
            <a:r>
              <a:rPr lang="en-US" b="1" dirty="0" smtClean="0">
                <a:solidFill>
                  <a:srgbClr val="69FFFF"/>
                </a:solidFill>
              </a:rPr>
              <a:t>undermines our grasp of the very concepts</a:t>
            </a:r>
            <a:r>
              <a:rPr lang="en-US" b="1" dirty="0" smtClean="0">
                <a:solidFill>
                  <a:srgbClr val="B7DEE8"/>
                </a:solidFill>
              </a:rPr>
              <a:t> </a:t>
            </a:r>
            <a:r>
              <a:rPr lang="en-US" dirty="0" smtClean="0"/>
              <a:t>it needs to employ. </a:t>
            </a:r>
          </a:p>
          <a:p>
            <a:pPr marL="514350" indent="-514350">
              <a:buFont typeface="+mj-lt"/>
              <a:buAutoNum type="arabicPeriod" startAt="3"/>
            </a:pPr>
            <a:endParaRPr lang="en-US" dirty="0" smtClean="0"/>
          </a:p>
          <a:p>
            <a:pPr marL="514350" indent="-514350">
              <a:buFont typeface="+mj-lt"/>
              <a:buAutoNum type="arabicPeriod" startAt="3"/>
            </a:pPr>
            <a:r>
              <a:rPr lang="en-US" dirty="0" smtClean="0"/>
              <a:t>By denying any presumption that we can accurately apply concepts of experience in the FP case, </a:t>
            </a:r>
            <a:r>
              <a:rPr lang="en-US" b="1" dirty="0" smtClean="0">
                <a:solidFill>
                  <a:srgbClr val="69FFFF"/>
                </a:solidFill>
              </a:rPr>
              <a:t>HP would, without justification, de-legitimize critical self-examination of beliefs about experience.</a:t>
            </a:r>
            <a:endParaRPr lang="en-US" dirty="0" smtClean="0">
              <a:solidFill>
                <a:srgbClr val="69FFFF"/>
              </a:solidFill>
            </a:endParaRP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72600" cy="1143000"/>
          </a:xfrm>
        </p:spPr>
        <p:txBody>
          <a:bodyPr>
            <a:normAutofit fontScale="90000"/>
          </a:bodyPr>
          <a:lstStyle/>
          <a:p>
            <a:r>
              <a:rPr lang="en-US" dirty="0" smtClean="0"/>
              <a:t>Dennett’s failed argument from surprise</a:t>
            </a:r>
            <a:endParaRPr lang="en-US" dirty="0"/>
          </a:p>
        </p:txBody>
      </p:sp>
      <p:sp>
        <p:nvSpPr>
          <p:cNvPr id="3" name="Content Placeholder 2"/>
          <p:cNvSpPr>
            <a:spLocks noGrp="1"/>
          </p:cNvSpPr>
          <p:nvPr>
            <p:ph idx="1"/>
          </p:nvPr>
        </p:nvSpPr>
        <p:spPr>
          <a:xfrm>
            <a:off x="457200" y="1600200"/>
            <a:ext cx="8229600" cy="5016240"/>
          </a:xfrm>
        </p:spPr>
        <p:txBody>
          <a:bodyPr>
            <a:normAutofit fontScale="85000" lnSpcReduction="10000"/>
          </a:bodyPr>
          <a:lstStyle/>
          <a:p>
            <a:pPr>
              <a:buNone/>
            </a:pPr>
            <a:r>
              <a:rPr lang="en-US" dirty="0" smtClean="0"/>
              <a:t>What exactly does Dennett think surprise in the playing card </a:t>
            </a:r>
            <a:r>
              <a:rPr lang="en-US" dirty="0" smtClean="0"/>
              <a:t>demo </a:t>
            </a:r>
            <a:r>
              <a:rPr lang="en-US" dirty="0" smtClean="0"/>
              <a:t>shows we would have got wrong had we “held forth” on it? Two possible mistakes:</a:t>
            </a:r>
          </a:p>
          <a:p>
            <a:pPr>
              <a:buNone/>
            </a:pPr>
            <a:endParaRPr lang="en-US" dirty="0" smtClean="0"/>
          </a:p>
          <a:p>
            <a:pPr marL="914400" lvl="1" indent="-514350">
              <a:buFont typeface="+mj-lt"/>
              <a:buAutoNum type="alphaLcParenR"/>
            </a:pPr>
            <a:r>
              <a:rPr lang="en-US" dirty="0" smtClean="0"/>
              <a:t>False claims about how well we see shape and colors outside of the focal point </a:t>
            </a:r>
            <a:r>
              <a:rPr lang="en-US" dirty="0" smtClean="0">
                <a:solidFill>
                  <a:srgbClr val="69FFFF"/>
                </a:solidFill>
              </a:rPr>
              <a:t>when staring fixedly</a:t>
            </a:r>
            <a:r>
              <a:rPr lang="en-US" dirty="0" smtClean="0"/>
              <a:t>. </a:t>
            </a:r>
          </a:p>
          <a:p>
            <a:pPr marL="914400" lvl="1" indent="-514350">
              <a:buFont typeface="+mj-lt"/>
              <a:buAutoNum type="alphaLcParenR"/>
            </a:pPr>
            <a:r>
              <a:rPr lang="en-US" dirty="0" smtClean="0"/>
              <a:t>False claims about how much “content” we have in “peripheral visual field” in </a:t>
            </a:r>
            <a:r>
              <a:rPr lang="en-US" i="1" dirty="0" smtClean="0">
                <a:solidFill>
                  <a:srgbClr val="69FFFF"/>
                </a:solidFill>
              </a:rPr>
              <a:t>normal </a:t>
            </a:r>
            <a:r>
              <a:rPr lang="en-US" dirty="0" smtClean="0">
                <a:solidFill>
                  <a:srgbClr val="69FFFF"/>
                </a:solidFill>
              </a:rPr>
              <a:t>(active, saccadic) vision</a:t>
            </a:r>
            <a:r>
              <a:rPr lang="en-US" dirty="0" smtClean="0">
                <a:solidFill>
                  <a:srgbClr val="93CDDD"/>
                </a:solidFill>
              </a:rPr>
              <a:t>.</a:t>
            </a:r>
          </a:p>
          <a:p>
            <a:pPr marL="914400" lvl="1" indent="-514350">
              <a:buNone/>
            </a:pPr>
            <a:endParaRPr lang="en-US" dirty="0" smtClean="0"/>
          </a:p>
          <a:p>
            <a:pPr marL="914400" lvl="1" indent="-514350">
              <a:buNone/>
            </a:pPr>
            <a:r>
              <a:rPr lang="en-US" dirty="0" smtClean="0"/>
              <a:t>It seems that Dennett wants to say he shows we make mistake (</a:t>
            </a:r>
            <a:r>
              <a:rPr lang="en-US" dirty="0" err="1" smtClean="0"/>
              <a:t>b</a:t>
            </a:r>
            <a:r>
              <a:rPr lang="en-US" dirty="0" smtClean="0"/>
              <a:t>) (“people often claim more direct acquaintance with content… than they have”).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72600" cy="1143000"/>
          </a:xfrm>
        </p:spPr>
        <p:txBody>
          <a:bodyPr>
            <a:normAutofit fontScale="90000"/>
          </a:bodyPr>
          <a:lstStyle/>
          <a:p>
            <a:r>
              <a:rPr lang="en-US" dirty="0" smtClean="0"/>
              <a:t>Dennett’s failed argument from surprise</a:t>
            </a:r>
            <a:endParaRPr lang="en-US" dirty="0"/>
          </a:p>
        </p:txBody>
      </p:sp>
      <p:sp>
        <p:nvSpPr>
          <p:cNvPr id="3" name="Content Placeholder 2"/>
          <p:cNvSpPr>
            <a:spLocks noGrp="1"/>
          </p:cNvSpPr>
          <p:nvPr>
            <p:ph idx="1"/>
          </p:nvPr>
        </p:nvSpPr>
        <p:spPr>
          <a:xfrm>
            <a:off x="457200" y="1600200"/>
            <a:ext cx="8229600" cy="5016240"/>
          </a:xfrm>
        </p:spPr>
        <p:txBody>
          <a:bodyPr>
            <a:normAutofit fontScale="62500" lnSpcReduction="20000"/>
          </a:bodyPr>
          <a:lstStyle/>
          <a:p>
            <a:pPr>
              <a:buNone/>
            </a:pPr>
            <a:endParaRPr lang="en-US" dirty="0" smtClean="0"/>
          </a:p>
          <a:p>
            <a:pPr marL="914400" lvl="1" indent="-514350">
              <a:buFont typeface="+mj-lt"/>
              <a:buAutoNum type="alphaLcParenR"/>
            </a:pPr>
            <a:r>
              <a:rPr lang="en-US" dirty="0" smtClean="0"/>
              <a:t>False claims about how well we see shape and colors outside of the focal point </a:t>
            </a:r>
            <a:r>
              <a:rPr lang="en-US" dirty="0" smtClean="0">
                <a:solidFill>
                  <a:srgbClr val="69FFFF"/>
                </a:solidFill>
              </a:rPr>
              <a:t>when staring fixedly</a:t>
            </a:r>
            <a:r>
              <a:rPr lang="en-US" dirty="0" smtClean="0"/>
              <a:t>. </a:t>
            </a:r>
          </a:p>
          <a:p>
            <a:pPr marL="914400" lvl="1" indent="-514350">
              <a:buFont typeface="+mj-lt"/>
              <a:buAutoNum type="alphaLcParenR"/>
            </a:pPr>
            <a:r>
              <a:rPr lang="en-US" dirty="0" smtClean="0"/>
              <a:t>False claims about how much “content” we have in “peripheral visual field” in </a:t>
            </a:r>
            <a:r>
              <a:rPr lang="en-US" i="1" dirty="0" smtClean="0">
                <a:solidFill>
                  <a:srgbClr val="69FFFF"/>
                </a:solidFill>
              </a:rPr>
              <a:t>normal </a:t>
            </a:r>
            <a:r>
              <a:rPr lang="en-US" dirty="0" smtClean="0">
                <a:solidFill>
                  <a:srgbClr val="69FFFF"/>
                </a:solidFill>
              </a:rPr>
              <a:t>(active, saccadic) vision</a:t>
            </a:r>
            <a:r>
              <a:rPr lang="en-US" dirty="0" smtClean="0">
                <a:solidFill>
                  <a:srgbClr val="93CDDD"/>
                </a:solidFill>
              </a:rPr>
              <a:t>.</a:t>
            </a:r>
          </a:p>
          <a:p>
            <a:pPr marL="914400" lvl="1" indent="-514350">
              <a:buNone/>
            </a:pPr>
            <a:endParaRPr lang="en-US" dirty="0" smtClean="0"/>
          </a:p>
          <a:p>
            <a:pPr marL="914400" lvl="1" indent="-514350">
              <a:buNone/>
            </a:pPr>
            <a:r>
              <a:rPr lang="en-US" dirty="0" smtClean="0"/>
              <a:t>It seems that Dennett wants to say he shows we make mistake (</a:t>
            </a:r>
            <a:r>
              <a:rPr lang="en-US" dirty="0" err="1" smtClean="0"/>
              <a:t>b</a:t>
            </a:r>
            <a:r>
              <a:rPr lang="en-US" dirty="0" smtClean="0"/>
              <a:t>). </a:t>
            </a:r>
          </a:p>
          <a:p>
            <a:pPr marL="914400" lvl="1" indent="-514350">
              <a:buNone/>
            </a:pPr>
            <a:endParaRPr lang="en-US" dirty="0" smtClean="0"/>
          </a:p>
          <a:p>
            <a:pPr marL="914400" lvl="1" indent="-514350">
              <a:buNone/>
            </a:pPr>
            <a:r>
              <a:rPr lang="en-US" dirty="0" smtClean="0"/>
              <a:t>But surprise at how poor our </a:t>
            </a:r>
            <a:r>
              <a:rPr lang="en-US" i="1" dirty="0" smtClean="0">
                <a:solidFill>
                  <a:srgbClr val="69FFFF"/>
                </a:solidFill>
              </a:rPr>
              <a:t>peripheral vision is when staring fixedly </a:t>
            </a:r>
            <a:r>
              <a:rPr lang="en-US" dirty="0" smtClean="0"/>
              <a:t>does not  show we have mistaken views about how much </a:t>
            </a:r>
            <a:r>
              <a:rPr lang="en-US" i="1" dirty="0" smtClean="0">
                <a:solidFill>
                  <a:srgbClr val="69FFFF"/>
                </a:solidFill>
              </a:rPr>
              <a:t>we see in normal active vision.</a:t>
            </a:r>
          </a:p>
          <a:p>
            <a:pPr marL="914400" lvl="1" indent="-514350">
              <a:buNone/>
            </a:pPr>
            <a:endParaRPr lang="en-US" dirty="0" smtClean="0"/>
          </a:p>
          <a:p>
            <a:pPr marL="914400" lvl="1" indent="-514350">
              <a:buNone/>
            </a:pPr>
            <a:r>
              <a:rPr lang="en-US" dirty="0" smtClean="0"/>
              <a:t>It’s unclear surprise even shows we previously had mistaken views about (a). To be </a:t>
            </a:r>
            <a:r>
              <a:rPr lang="en-US" b="1" i="1" dirty="0" smtClean="0"/>
              <a:t>surprised that </a:t>
            </a:r>
            <a:r>
              <a:rPr lang="en-US" b="1" i="1" dirty="0" err="1" smtClean="0"/>
              <a:t>p</a:t>
            </a:r>
            <a:r>
              <a:rPr lang="en-US" b="1" i="1" dirty="0" smtClean="0"/>
              <a:t> </a:t>
            </a:r>
            <a:r>
              <a:rPr lang="en-US" dirty="0" smtClean="0"/>
              <a:t>does not necessarily require that you previously </a:t>
            </a:r>
            <a:r>
              <a:rPr lang="en-US" b="1" i="1" dirty="0" smtClean="0">
                <a:solidFill>
                  <a:srgbClr val="69FFFF"/>
                </a:solidFill>
              </a:rPr>
              <a:t>expected that not </a:t>
            </a:r>
            <a:r>
              <a:rPr lang="en-US" b="1" i="1" dirty="0" err="1" smtClean="0">
                <a:solidFill>
                  <a:srgbClr val="69FFFF"/>
                </a:solidFill>
              </a:rPr>
              <a:t>p</a:t>
            </a:r>
            <a:r>
              <a:rPr lang="en-US" dirty="0" smtClean="0"/>
              <a:t>. It might be enough that you </a:t>
            </a:r>
            <a:r>
              <a:rPr lang="en-US" b="1" i="1" dirty="0" smtClean="0">
                <a:solidFill>
                  <a:srgbClr val="69FFFF"/>
                </a:solidFill>
              </a:rPr>
              <a:t>did not expect that </a:t>
            </a:r>
            <a:r>
              <a:rPr lang="en-US" b="1" i="1" dirty="0" err="1" smtClean="0">
                <a:solidFill>
                  <a:srgbClr val="69FFFF"/>
                </a:solidFill>
              </a:rPr>
              <a:t>p</a:t>
            </a:r>
            <a:r>
              <a:rPr lang="en-US" dirty="0" smtClean="0"/>
              <a:t>.</a:t>
            </a:r>
          </a:p>
          <a:p>
            <a:pPr marL="914400" lvl="1" indent="-514350">
              <a:buNone/>
            </a:pPr>
            <a:endParaRPr lang="en-US" dirty="0" smtClean="0"/>
          </a:p>
          <a:p>
            <a:pPr marL="914400" lvl="1" indent="-514350">
              <a:buNone/>
            </a:pPr>
            <a:r>
              <a:rPr lang="en-US" dirty="0" smtClean="0"/>
              <a:t>Also notice: to </a:t>
            </a:r>
            <a:r>
              <a:rPr lang="en-US" b="1" i="1" dirty="0" smtClean="0">
                <a:solidFill>
                  <a:srgbClr val="69FFFF"/>
                </a:solidFill>
              </a:rPr>
              <a:t>disconfirm the alleged error, we rely on introspection</a:t>
            </a:r>
            <a:r>
              <a:rPr lang="en-US" dirty="0" smtClean="0"/>
              <a:t>, and make no apparent commitment to the “no presumed FP authority” principle.</a:t>
            </a:r>
          </a:p>
          <a:p>
            <a:pPr>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Criticism #1 of Dennett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His “simple demonstration” (supposedly) showing the fallibility of introspection, </a:t>
            </a:r>
            <a:r>
              <a:rPr lang="en-US" b="1" dirty="0" smtClean="0">
                <a:solidFill>
                  <a:srgbClr val="69FFFF"/>
                </a:solidFill>
              </a:rPr>
              <a:t>attributes beliefs to us he offers no good reason to think we actually have</a:t>
            </a:r>
            <a:r>
              <a:rPr lang="en-US" dirty="0" smtClean="0"/>
              <a:t>. ((“The visual field seems to naïve reflection to be uniformly detailed and focused….”)</a:t>
            </a:r>
          </a:p>
          <a:p>
            <a:endParaRPr lang="en-US" dirty="0" smtClean="0"/>
          </a:p>
          <a:p>
            <a:r>
              <a:rPr lang="en-US" dirty="0" smtClean="0"/>
              <a:t>Anyway, he doesn’t show to get from demonstrating the </a:t>
            </a:r>
            <a:r>
              <a:rPr lang="en-US" dirty="0" smtClean="0">
                <a:solidFill>
                  <a:srgbClr val="69FFFF"/>
                </a:solidFill>
              </a:rPr>
              <a:t>fallibility </a:t>
            </a:r>
            <a:r>
              <a:rPr lang="en-US" dirty="0" smtClean="0"/>
              <a:t>of introspection, to justifying the </a:t>
            </a:r>
            <a:r>
              <a:rPr lang="en-US" dirty="0" smtClean="0">
                <a:solidFill>
                  <a:srgbClr val="69FFFF"/>
                </a:solidFill>
              </a:rPr>
              <a:t>“no presumed authority” principle</a:t>
            </a:r>
            <a:r>
              <a:rPr lang="en-US" dirty="0" smtClean="0"/>
              <a:t>. This is a big gap in the argument.</a:t>
            </a:r>
          </a:p>
          <a:p>
            <a:endParaRPr lang="en-US" dirty="0" smtClean="0"/>
          </a:p>
          <a:p>
            <a:r>
              <a:rPr lang="en-US" dirty="0" smtClean="0"/>
              <a:t>The kind of “correction” he illustrates seems to </a:t>
            </a:r>
            <a:r>
              <a:rPr lang="en-US" dirty="0" smtClean="0">
                <a:solidFill>
                  <a:srgbClr val="69FFFF"/>
                </a:solidFill>
              </a:rPr>
              <a:t>presume the reliability of introspection. </a:t>
            </a:r>
          </a:p>
          <a:p>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0480" cy="590000"/>
          </a:xfrm>
        </p:spPr>
        <p:txBody>
          <a:bodyPr>
            <a:noAutofit/>
          </a:bodyPr>
          <a:lstStyle/>
          <a:p>
            <a:r>
              <a:rPr lang="en-US" sz="2400" b="1" dirty="0" smtClean="0">
                <a:solidFill>
                  <a:srgbClr val="69FFFF"/>
                </a:solidFill>
              </a:rPr>
              <a:t>Dennett’s failed argument from Visual illusion Research </a:t>
            </a:r>
            <a:endParaRPr lang="en-US" sz="2400" b="1" dirty="0">
              <a:solidFill>
                <a:srgbClr val="69FFFF"/>
              </a:solidFill>
            </a:endParaRPr>
          </a:p>
        </p:txBody>
      </p:sp>
      <p:sp>
        <p:nvSpPr>
          <p:cNvPr id="3" name="Content Placeholder 2"/>
          <p:cNvSpPr>
            <a:spLocks noGrp="1"/>
          </p:cNvSpPr>
          <p:nvPr>
            <p:ph idx="1"/>
          </p:nvPr>
        </p:nvSpPr>
        <p:spPr>
          <a:xfrm>
            <a:off x="457200" y="1175368"/>
            <a:ext cx="8229600" cy="5444519"/>
          </a:xfrm>
        </p:spPr>
        <p:txBody>
          <a:bodyPr>
            <a:normAutofit fontScale="70000" lnSpcReduction="20000"/>
          </a:bodyPr>
          <a:lstStyle/>
          <a:p>
            <a:pPr>
              <a:buNone/>
            </a:pPr>
            <a:r>
              <a:rPr lang="en-US" dirty="0" smtClean="0"/>
              <a:t>When subjects’ say: “That circle looks bigger to me than that one,” don’t researchers accept </a:t>
            </a:r>
            <a:r>
              <a:rPr lang="en-US" i="1" dirty="0" smtClean="0"/>
              <a:t>both</a:t>
            </a:r>
          </a:p>
          <a:p>
            <a:pPr>
              <a:buNone/>
            </a:pPr>
            <a:endParaRPr lang="en-US" dirty="0" smtClean="0"/>
          </a:p>
          <a:p>
            <a:pPr>
              <a:buNone/>
            </a:pPr>
            <a:r>
              <a:rPr lang="en-US" dirty="0" smtClean="0"/>
              <a:t> (</a:t>
            </a:r>
            <a:r>
              <a:rPr lang="en-US" dirty="0" err="1" smtClean="0"/>
              <a:t>i</a:t>
            </a:r>
            <a:r>
              <a:rPr lang="en-US" dirty="0" smtClean="0"/>
              <a:t>) that the subjects </a:t>
            </a:r>
            <a:r>
              <a:rPr lang="en-US" i="1" dirty="0" smtClean="0">
                <a:solidFill>
                  <a:srgbClr val="69FFFF"/>
                </a:solidFill>
              </a:rPr>
              <a:t>believe</a:t>
            </a:r>
            <a:r>
              <a:rPr lang="en-US" dirty="0" smtClean="0">
                <a:solidFill>
                  <a:srgbClr val="69FFFF"/>
                </a:solidFill>
              </a:rPr>
              <a:t> </a:t>
            </a:r>
            <a:r>
              <a:rPr lang="en-US" dirty="0" smtClean="0"/>
              <a:t>that one circle looks bigger than the other, and</a:t>
            </a:r>
          </a:p>
          <a:p>
            <a:pPr>
              <a:buNone/>
            </a:pPr>
            <a:endParaRPr lang="en-US" dirty="0" smtClean="0"/>
          </a:p>
          <a:p>
            <a:pPr>
              <a:buNone/>
            </a:pPr>
            <a:r>
              <a:rPr lang="en-US" dirty="0" smtClean="0"/>
              <a:t>(ii) that it actually does </a:t>
            </a:r>
            <a:r>
              <a:rPr lang="en-US" i="1" dirty="0" smtClean="0">
                <a:solidFill>
                  <a:srgbClr val="69FFFF"/>
                </a:solidFill>
              </a:rPr>
              <a:t>look</a:t>
            </a:r>
            <a:r>
              <a:rPr lang="en-US" dirty="0" smtClean="0">
                <a:solidFill>
                  <a:srgbClr val="69FFFF"/>
                </a:solidFill>
              </a:rPr>
              <a:t> </a:t>
            </a:r>
            <a:r>
              <a:rPr lang="en-US" dirty="0" smtClean="0"/>
              <a:t>bigger to them than the other? </a:t>
            </a:r>
          </a:p>
          <a:p>
            <a:pPr>
              <a:buNone/>
            </a:pPr>
            <a:endParaRPr lang="en-US" dirty="0" smtClean="0"/>
          </a:p>
          <a:p>
            <a:pPr>
              <a:buNone/>
            </a:pPr>
            <a:r>
              <a:rPr lang="en-US" dirty="0" smtClean="0"/>
              <a:t>What is supposed to show researchers accept only (</a:t>
            </a:r>
            <a:r>
              <a:rPr lang="en-US" dirty="0" err="1" smtClean="0"/>
              <a:t>i</a:t>
            </a:r>
            <a:r>
              <a:rPr lang="en-US" dirty="0" smtClean="0"/>
              <a:t>) (the belief report), and then (“</a:t>
            </a:r>
            <a:r>
              <a:rPr lang="en-US" dirty="0" err="1" smtClean="0"/>
              <a:t>heterophenomenologically</a:t>
            </a:r>
            <a:r>
              <a:rPr lang="en-US" dirty="0" smtClean="0"/>
              <a:t>”) seek out third-person evidence of the accuracy of the subjects’ beliefs (about experience)? </a:t>
            </a:r>
          </a:p>
          <a:p>
            <a:pPr>
              <a:buNone/>
            </a:pPr>
            <a:endParaRPr lang="en-US" dirty="0" smtClean="0"/>
          </a:p>
          <a:p>
            <a:pPr>
              <a:buNone/>
            </a:pPr>
            <a:r>
              <a:rPr lang="en-US" dirty="0" smtClean="0"/>
              <a:t>Dennett suggests accepting (ii) would commit researchers to the </a:t>
            </a:r>
            <a:r>
              <a:rPr lang="en-US" i="1" dirty="0" smtClean="0">
                <a:solidFill>
                  <a:srgbClr val="69FFFF"/>
                </a:solidFill>
              </a:rPr>
              <a:t>existence of variously sized circular items in the subjects’ brains (or minds)</a:t>
            </a:r>
            <a:r>
              <a:rPr lang="en-US" dirty="0" smtClean="0"/>
              <a:t>. But this is simply mistaken. </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60480" cy="1562718"/>
          </a:xfrm>
        </p:spPr>
        <p:txBody>
          <a:bodyPr>
            <a:noAutofit/>
          </a:bodyPr>
          <a:lstStyle/>
          <a:p>
            <a:r>
              <a:rPr lang="en-US" sz="3800" b="1" dirty="0" smtClean="0">
                <a:solidFill>
                  <a:srgbClr val="69FFFF"/>
                </a:solidFill>
              </a:rPr>
              <a:t>Dennett’s failed argument from </a:t>
            </a:r>
            <a:br>
              <a:rPr lang="en-US" sz="3800" b="1" dirty="0" smtClean="0">
                <a:solidFill>
                  <a:srgbClr val="69FFFF"/>
                </a:solidFill>
              </a:rPr>
            </a:br>
            <a:r>
              <a:rPr lang="en-US" sz="3800" b="1" dirty="0" smtClean="0">
                <a:solidFill>
                  <a:srgbClr val="69FFFF"/>
                </a:solidFill>
              </a:rPr>
              <a:t>Visual illusion Research </a:t>
            </a:r>
            <a:endParaRPr lang="en-US" sz="3800" b="1" dirty="0">
              <a:solidFill>
                <a:srgbClr val="69FFFF"/>
              </a:solidFill>
            </a:endParaRPr>
          </a:p>
        </p:txBody>
      </p:sp>
      <p:sp>
        <p:nvSpPr>
          <p:cNvPr id="3" name="Content Placeholder 2"/>
          <p:cNvSpPr>
            <a:spLocks noGrp="1"/>
          </p:cNvSpPr>
          <p:nvPr>
            <p:ph idx="1"/>
          </p:nvPr>
        </p:nvSpPr>
        <p:spPr>
          <a:xfrm>
            <a:off x="457200" y="1837356"/>
            <a:ext cx="8229600" cy="4782531"/>
          </a:xfrm>
        </p:spPr>
        <p:txBody>
          <a:bodyPr>
            <a:normAutofit fontScale="85000" lnSpcReduction="10000"/>
          </a:bodyPr>
          <a:lstStyle/>
          <a:p>
            <a:pPr>
              <a:buNone/>
            </a:pPr>
            <a:endParaRPr lang="en-US" dirty="0" smtClean="0"/>
          </a:p>
          <a:p>
            <a:pPr>
              <a:buNone/>
            </a:pPr>
            <a:r>
              <a:rPr lang="en-US" dirty="0" smtClean="0"/>
              <a:t>Further, suppose researchers </a:t>
            </a:r>
            <a:r>
              <a:rPr lang="en-US" b="1" i="1" dirty="0" smtClean="0">
                <a:solidFill>
                  <a:srgbClr val="69FFFF"/>
                </a:solidFill>
              </a:rPr>
              <a:t>don’t </a:t>
            </a:r>
            <a:r>
              <a:rPr lang="en-US" b="1" dirty="0" smtClean="0">
                <a:solidFill>
                  <a:srgbClr val="69FFFF"/>
                </a:solidFill>
              </a:rPr>
              <a:t>accept (ii)</a:t>
            </a:r>
            <a:r>
              <a:rPr lang="en-US" b="1" dirty="0" smtClean="0">
                <a:solidFill>
                  <a:srgbClr val="FFFFFF"/>
                </a:solidFill>
              </a:rPr>
              <a:t>—subjects’ reports that one figure looks bigger to them than the other. </a:t>
            </a:r>
          </a:p>
          <a:p>
            <a:pPr>
              <a:buNone/>
            </a:pPr>
            <a:endParaRPr lang="en-US" b="1" dirty="0" smtClean="0">
              <a:solidFill>
                <a:srgbClr val="69FFFF"/>
              </a:solidFill>
            </a:endParaRPr>
          </a:p>
          <a:p>
            <a:pPr>
              <a:buNone/>
            </a:pPr>
            <a:r>
              <a:rPr lang="en-US" b="1" dirty="0" smtClean="0"/>
              <a:t>Then they simply have </a:t>
            </a:r>
            <a:r>
              <a:rPr lang="en-US" b="1" dirty="0" smtClean="0">
                <a:solidFill>
                  <a:schemeClr val="accent2"/>
                </a:solidFill>
              </a:rPr>
              <a:t>no reason for regarding </a:t>
            </a:r>
            <a:r>
              <a:rPr lang="en-US" b="1" dirty="0" smtClean="0">
                <a:solidFill>
                  <a:srgbClr val="69FFFF"/>
                </a:solidFill>
              </a:rPr>
              <a:t>this as a case of </a:t>
            </a:r>
            <a:r>
              <a:rPr lang="en-US" b="1" i="1" dirty="0" smtClean="0">
                <a:solidFill>
                  <a:srgbClr val="69FFFF"/>
                </a:solidFill>
              </a:rPr>
              <a:t>visual illusion </a:t>
            </a:r>
            <a:r>
              <a:rPr lang="en-US" dirty="0" smtClean="0"/>
              <a:t>(rather than introspective error). </a:t>
            </a:r>
          </a:p>
          <a:p>
            <a:pPr>
              <a:buNone/>
            </a:pPr>
            <a:endParaRPr lang="en-US" dirty="0" smtClean="0"/>
          </a:p>
          <a:p>
            <a:pPr>
              <a:buNone/>
            </a:pPr>
            <a:r>
              <a:rPr lang="en-US" dirty="0" smtClean="0"/>
              <a:t>But if they do accept (ii) on the authority of subjects’ reports, then they </a:t>
            </a:r>
            <a:r>
              <a:rPr lang="en-US" dirty="0" smtClean="0">
                <a:solidFill>
                  <a:srgbClr val="69FFFF"/>
                </a:solidFill>
              </a:rPr>
              <a:t>aren’t </a:t>
            </a:r>
            <a:r>
              <a:rPr lang="en-US" dirty="0" err="1" smtClean="0">
                <a:solidFill>
                  <a:srgbClr val="69FFFF"/>
                </a:solidFill>
              </a:rPr>
              <a:t>heterophenomenologists</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65499"/>
          </a:xfrm>
        </p:spPr>
        <p:txBody>
          <a:bodyPr>
            <a:normAutofit/>
          </a:bodyPr>
          <a:lstStyle/>
          <a:p>
            <a:r>
              <a:rPr lang="en-US" dirty="0" smtClean="0"/>
              <a:t> </a:t>
            </a:r>
            <a:r>
              <a:rPr lang="en-US" sz="2889" dirty="0" smtClean="0"/>
              <a:t>D’s failed argument from </a:t>
            </a:r>
            <a:r>
              <a:rPr lang="en-US" sz="2889" b="1" dirty="0" smtClean="0">
                <a:solidFill>
                  <a:srgbClr val="69FFFF"/>
                </a:solidFill>
              </a:rPr>
              <a:t>the “masking” example</a:t>
            </a:r>
            <a:r>
              <a:rPr lang="en-US" sz="2889" dirty="0" smtClean="0"/>
              <a:t>. </a:t>
            </a:r>
            <a:endParaRPr lang="en-US" sz="2889" dirty="0"/>
          </a:p>
        </p:txBody>
      </p:sp>
      <p:sp>
        <p:nvSpPr>
          <p:cNvPr id="3" name="Content Placeholder 2"/>
          <p:cNvSpPr>
            <a:spLocks noGrp="1"/>
          </p:cNvSpPr>
          <p:nvPr>
            <p:ph idx="1"/>
          </p:nvPr>
        </p:nvSpPr>
        <p:spPr>
          <a:xfrm>
            <a:off x="457200" y="1202388"/>
            <a:ext cx="8229600" cy="5257613"/>
          </a:xfrm>
        </p:spPr>
        <p:txBody>
          <a:bodyPr>
            <a:normAutofit/>
          </a:bodyPr>
          <a:lstStyle/>
          <a:p>
            <a:pPr>
              <a:buNone/>
            </a:pPr>
            <a:endParaRPr lang="en-US" dirty="0" smtClean="0"/>
          </a:p>
          <a:p>
            <a:pPr>
              <a:buNone/>
            </a:pPr>
            <a:r>
              <a:rPr lang="en-US" sz="2500" dirty="0" smtClean="0"/>
              <a:t>Granted: researchers do not (should not) assume that subjects would be correct in denying they were very briefly conscious of a stimulus. </a:t>
            </a:r>
          </a:p>
          <a:p>
            <a:pPr>
              <a:buNone/>
            </a:pPr>
            <a:endParaRPr lang="en-US" sz="2500" b="1" dirty="0" smtClean="0"/>
          </a:p>
          <a:p>
            <a:pPr>
              <a:buNone/>
            </a:pPr>
            <a:r>
              <a:rPr lang="en-US" sz="2500" b="1" dirty="0" smtClean="0"/>
              <a:t>But this can </a:t>
            </a:r>
            <a:r>
              <a:rPr lang="en-US" sz="2500" b="1" dirty="0" smtClean="0">
                <a:solidFill>
                  <a:srgbClr val="69FFFF"/>
                </a:solidFill>
              </a:rPr>
              <a:t>easily be justified </a:t>
            </a:r>
            <a:r>
              <a:rPr lang="en-US" sz="2500" b="1" i="1" dirty="0" smtClean="0">
                <a:solidFill>
                  <a:srgbClr val="69FFFF"/>
                </a:solidFill>
              </a:rPr>
              <a:t>without HP</a:t>
            </a:r>
            <a:r>
              <a:rPr lang="en-US" sz="2500" b="1" dirty="0" smtClean="0"/>
              <a:t>, as follows.</a:t>
            </a:r>
            <a:endParaRPr lang="en-US" sz="2500" dirty="0" smtClean="0"/>
          </a:p>
          <a:p>
            <a:pPr>
              <a:buNone/>
            </a:pPr>
            <a:endParaRPr lang="en-US"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02388"/>
          </a:xfrm>
        </p:spPr>
        <p:txBody>
          <a:bodyPr>
            <a:normAutofit/>
          </a:bodyPr>
          <a:lstStyle/>
          <a:p>
            <a:r>
              <a:rPr lang="en-US" dirty="0" smtClean="0"/>
              <a:t> </a:t>
            </a:r>
            <a:r>
              <a:rPr lang="en-US" sz="2889" dirty="0" smtClean="0"/>
              <a:t>Why we shouldn’t just accept </a:t>
            </a:r>
            <a:br>
              <a:rPr lang="en-US" sz="2889" dirty="0" smtClean="0"/>
            </a:br>
            <a:r>
              <a:rPr lang="en-US" sz="2889" dirty="0" smtClean="0"/>
              <a:t>subjects’ denial of disk experience</a:t>
            </a:r>
            <a:endParaRPr lang="en-US" sz="2889" dirty="0"/>
          </a:p>
        </p:txBody>
      </p:sp>
      <p:sp>
        <p:nvSpPr>
          <p:cNvPr id="3" name="Content Placeholder 2"/>
          <p:cNvSpPr>
            <a:spLocks noGrp="1"/>
          </p:cNvSpPr>
          <p:nvPr>
            <p:ph idx="1"/>
          </p:nvPr>
        </p:nvSpPr>
        <p:spPr>
          <a:xfrm>
            <a:off x="457200" y="1202388"/>
            <a:ext cx="8229600" cy="5257613"/>
          </a:xfrm>
        </p:spPr>
        <p:txBody>
          <a:bodyPr>
            <a:normAutofit fontScale="70000" lnSpcReduction="20000"/>
          </a:bodyPr>
          <a:lstStyle/>
          <a:p>
            <a:pPr>
              <a:buNone/>
            </a:pPr>
            <a:endParaRPr lang="en-US" dirty="0" smtClean="0"/>
          </a:p>
          <a:p>
            <a:pPr>
              <a:buNone/>
            </a:pPr>
            <a:r>
              <a:rPr lang="en-US" b="1" dirty="0" smtClean="0">
                <a:solidFill>
                  <a:srgbClr val="69FFFF"/>
                </a:solidFill>
              </a:rPr>
              <a:t>When there is no masking stimulus, subjects </a:t>
            </a:r>
            <a:r>
              <a:rPr lang="en-US" b="1" i="1" dirty="0" smtClean="0">
                <a:solidFill>
                  <a:srgbClr val="69FFFF"/>
                </a:solidFill>
              </a:rPr>
              <a:t>do</a:t>
            </a:r>
            <a:r>
              <a:rPr lang="en-US" b="1" dirty="0" smtClean="0">
                <a:solidFill>
                  <a:srgbClr val="69FFFF"/>
                </a:solidFill>
              </a:rPr>
              <a:t> report seeing</a:t>
            </a:r>
            <a:r>
              <a:rPr lang="en-US" dirty="0" smtClean="0">
                <a:solidFill>
                  <a:srgbClr val="69FFFF"/>
                </a:solidFill>
              </a:rPr>
              <a:t> the priming stimulus, and we give prima facie credence to their reports </a:t>
            </a:r>
            <a:r>
              <a:rPr lang="en-US" i="1" dirty="0" smtClean="0">
                <a:solidFill>
                  <a:srgbClr val="93CDDD"/>
                </a:solidFill>
              </a:rPr>
              <a:t>then</a:t>
            </a:r>
            <a:r>
              <a:rPr lang="en-US" dirty="0" smtClean="0"/>
              <a:t>—so there </a:t>
            </a:r>
            <a:r>
              <a:rPr lang="en-US" b="1" dirty="0" smtClean="0"/>
              <a:t>is at least </a:t>
            </a:r>
            <a:r>
              <a:rPr lang="en-US" b="1" i="1" dirty="0" smtClean="0"/>
              <a:t>some</a:t>
            </a:r>
            <a:r>
              <a:rPr lang="en-US" b="1" dirty="0" smtClean="0"/>
              <a:t> reason to expect they </a:t>
            </a:r>
            <a:r>
              <a:rPr lang="en-US" b="1" i="1" dirty="0" smtClean="0"/>
              <a:t>would</a:t>
            </a:r>
            <a:r>
              <a:rPr lang="en-US" b="1" dirty="0" smtClean="0"/>
              <a:t> see</a:t>
            </a:r>
            <a:r>
              <a:rPr lang="en-US" dirty="0" smtClean="0"/>
              <a:t> the same stimulus briefly under masking conditions. </a:t>
            </a:r>
          </a:p>
          <a:p>
            <a:pPr>
              <a:buNone/>
            </a:pPr>
            <a:endParaRPr lang="en-US" dirty="0" smtClean="0"/>
          </a:p>
          <a:p>
            <a:pPr>
              <a:buNone/>
            </a:pPr>
            <a:r>
              <a:rPr lang="en-US" dirty="0" smtClean="0"/>
              <a:t>Now the subjects’ denial of seeing the stimulus is </a:t>
            </a:r>
            <a:r>
              <a:rPr lang="en-US" b="1" dirty="0" smtClean="0"/>
              <a:t>based entirely on a </a:t>
            </a:r>
            <a:r>
              <a:rPr lang="en-US" b="1" i="1" dirty="0" smtClean="0"/>
              <a:t>lack of memory</a:t>
            </a:r>
            <a:r>
              <a:rPr lang="en-US" dirty="0" smtClean="0"/>
              <a:t> of having done so—but </a:t>
            </a:r>
            <a:r>
              <a:rPr lang="en-US" b="1" dirty="0" smtClean="0">
                <a:solidFill>
                  <a:srgbClr val="69FFFF"/>
                </a:solidFill>
              </a:rPr>
              <a:t>memory is fallible</a:t>
            </a:r>
            <a:r>
              <a:rPr lang="en-US" dirty="0" smtClean="0">
                <a:solidFill>
                  <a:srgbClr val="69FFFF"/>
                </a:solidFill>
              </a:rPr>
              <a:t>, and the </a:t>
            </a:r>
            <a:r>
              <a:rPr lang="en-US" b="1" dirty="0" smtClean="0">
                <a:solidFill>
                  <a:srgbClr val="69FFFF"/>
                </a:solidFill>
              </a:rPr>
              <a:t>conditions for forming reliable memories are especially poor here</a:t>
            </a:r>
            <a:r>
              <a:rPr lang="en-US" dirty="0" smtClean="0"/>
              <a:t>. For if there is an experience of the disk, it is very brief and it is quickly replaced by something else that captures attention. </a:t>
            </a:r>
          </a:p>
          <a:p>
            <a:pPr>
              <a:buNone/>
            </a:pPr>
            <a:endParaRPr lang="en-US" dirty="0" smtClean="0"/>
          </a:p>
          <a:p>
            <a:pPr>
              <a:buNone/>
            </a:pPr>
            <a:r>
              <a:rPr lang="en-US" dirty="0" smtClean="0"/>
              <a:t>This is reason to be cautious about accepting the truth of subjects’ reports in these particular circumstances. But this reason </a:t>
            </a:r>
            <a:r>
              <a:rPr lang="en-US" b="1" dirty="0" smtClean="0">
                <a:solidFill>
                  <a:srgbClr val="69FFFF"/>
                </a:solidFill>
              </a:rPr>
              <a:t>appeals to the presumption of first-person authority that HP denies.</a:t>
            </a:r>
          </a:p>
          <a:p>
            <a:pPr>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Criticism #2 of Dennett</a:t>
            </a:r>
            <a:endParaRPr lang="en-US" dirty="0"/>
          </a:p>
        </p:txBody>
      </p:sp>
      <p:sp>
        <p:nvSpPr>
          <p:cNvPr id="3" name="Content Placeholder 2"/>
          <p:cNvSpPr>
            <a:spLocks noGrp="1"/>
          </p:cNvSpPr>
          <p:nvPr>
            <p:ph idx="1"/>
          </p:nvPr>
        </p:nvSpPr>
        <p:spPr/>
        <p:txBody>
          <a:bodyPr>
            <a:normAutofit lnSpcReduction="10000"/>
          </a:bodyPr>
          <a:lstStyle/>
          <a:p>
            <a:r>
              <a:rPr lang="en-US" dirty="0" smtClean="0"/>
              <a:t>HP is not in fact, presupposed in the conduct of experimental research on vision.</a:t>
            </a:r>
          </a:p>
          <a:p>
            <a:endParaRPr lang="en-US" dirty="0" smtClean="0"/>
          </a:p>
          <a:p>
            <a:r>
              <a:rPr lang="en-US" dirty="0" err="1" smtClean="0"/>
              <a:t>HP’s</a:t>
            </a:r>
            <a:r>
              <a:rPr lang="en-US" dirty="0" smtClean="0"/>
              <a:t> “no presumed first-person authority” plays no discernible role in the research.</a:t>
            </a:r>
          </a:p>
          <a:p>
            <a:endParaRPr lang="en-US" dirty="0" smtClean="0"/>
          </a:p>
          <a:p>
            <a:r>
              <a:rPr lang="en-US" dirty="0" smtClean="0"/>
              <a:t>On the contrary, a presumption of first-person authority seems to be playing a crucial role in his examples (much as </a:t>
            </a:r>
            <a:r>
              <a:rPr lang="en-US" smtClean="0"/>
              <a:t>Goldman suggests).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Dennett Might Reply</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Even if it’s unclear HP is </a:t>
            </a:r>
            <a:r>
              <a:rPr lang="en-US" i="1" dirty="0" smtClean="0"/>
              <a:t>required</a:t>
            </a:r>
            <a:r>
              <a:rPr lang="en-US" dirty="0" smtClean="0"/>
              <a:t> for legitimate research about  consciousness…</a:t>
            </a:r>
            <a:endParaRPr lang="en-US" i="1" dirty="0" smtClean="0"/>
          </a:p>
          <a:p>
            <a:pPr>
              <a:buNone/>
            </a:pPr>
            <a:endParaRPr lang="en-US" dirty="0" smtClean="0"/>
          </a:p>
          <a:p>
            <a:pPr>
              <a:buNone/>
            </a:pPr>
            <a:r>
              <a:rPr lang="en-US" b="1" dirty="0" smtClean="0">
                <a:solidFill>
                  <a:srgbClr val="69FFFF"/>
                </a:solidFill>
              </a:rPr>
              <a:t>What have we got to lose</a:t>
            </a:r>
            <a:r>
              <a:rPr lang="en-US" dirty="0" smtClean="0"/>
              <a:t>, if we go with it? What harm would it do, to accept HP? Why </a:t>
            </a:r>
            <a:r>
              <a:rPr lang="en-US" i="1" dirty="0" smtClean="0"/>
              <a:t>should </a:t>
            </a:r>
            <a:r>
              <a:rPr lang="en-US" dirty="0" smtClean="0"/>
              <a:t>we grant introspection some “prima facie” authority?</a:t>
            </a:r>
          </a:p>
          <a:p>
            <a:pPr>
              <a:buNone/>
            </a:pPr>
            <a:endParaRPr lang="en-US" dirty="0" smtClean="0"/>
          </a:p>
          <a:p>
            <a:pPr lvl="1">
              <a:buNone/>
            </a:pPr>
            <a:r>
              <a:rPr lang="en-US" dirty="0" smtClean="0"/>
              <a:t>“Why </a:t>
            </a:r>
            <a:r>
              <a:rPr lang="en-US" i="1" dirty="0" smtClean="0"/>
              <a:t>not</a:t>
            </a:r>
            <a:r>
              <a:rPr lang="en-US" dirty="0" smtClean="0"/>
              <a:t> live by the </a:t>
            </a:r>
            <a:r>
              <a:rPr lang="en-US" dirty="0" err="1" smtClean="0"/>
              <a:t>heterophenomenological</a:t>
            </a:r>
            <a:r>
              <a:rPr lang="en-US" dirty="0" smtClean="0"/>
              <a:t> rules?...Nobody has yet pointed to any variety of data that are inaccessible to </a:t>
            </a:r>
            <a:r>
              <a:rPr lang="en-US" dirty="0" err="1" smtClean="0"/>
              <a:t>heterophenomenology</a:t>
            </a:r>
            <a:r>
              <a:rPr lang="en-US" dirty="0" smtClean="0"/>
              <a:t>.” (WF, p.92)</a:t>
            </a:r>
          </a:p>
          <a:p>
            <a:pPr lvl="1">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My project for </a:t>
            </a:r>
            <a:br>
              <a:rPr lang="en-US" dirty="0" smtClean="0"/>
            </a:br>
            <a:r>
              <a:rPr lang="en-US" dirty="0" smtClean="0"/>
              <a:t>the philosophy of consciousness</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r>
              <a:rPr lang="en-US" dirty="0" smtClean="0"/>
              <a:t>Not </a:t>
            </a:r>
            <a:r>
              <a:rPr lang="en-US" i="1" dirty="0" smtClean="0"/>
              <a:t>anti</a:t>
            </a:r>
            <a:r>
              <a:rPr lang="en-US" dirty="0" smtClean="0"/>
              <a:t>reductionist, but </a:t>
            </a:r>
            <a:r>
              <a:rPr lang="en-US" i="1" dirty="0" err="1" smtClean="0"/>
              <a:t>non</a:t>
            </a:r>
            <a:r>
              <a:rPr lang="en-US" dirty="0" err="1" smtClean="0"/>
              <a:t>reductionist</a:t>
            </a:r>
            <a:r>
              <a:rPr lang="en-US" dirty="0" smtClean="0"/>
              <a:t>: my primary focus is neither on defending nor on criticizing attempts to reductively explain consciousness.</a:t>
            </a:r>
          </a:p>
          <a:p>
            <a:pPr>
              <a:buNone/>
            </a:pPr>
            <a:endParaRPr lang="en-US" dirty="0" smtClean="0"/>
          </a:p>
          <a:p>
            <a:r>
              <a:rPr lang="en-US" dirty="0" smtClean="0"/>
              <a:t>Rather: initially bracketing such theories, first ask </a:t>
            </a:r>
            <a:r>
              <a:rPr lang="en-US" b="1" dirty="0" smtClean="0">
                <a:solidFill>
                  <a:srgbClr val="69FFFF"/>
                </a:solidFill>
              </a:rPr>
              <a:t>what can we say about consciousness </a:t>
            </a:r>
            <a:r>
              <a:rPr lang="en-US" dirty="0" smtClean="0"/>
              <a:t>that will help us understand its place in our </a:t>
            </a:r>
            <a:r>
              <a:rPr lang="en-US" b="1" dirty="0" smtClean="0">
                <a:solidFill>
                  <a:srgbClr val="69FFFF"/>
                </a:solidFill>
              </a:rPr>
              <a:t>knowledge, understanding, values and agency</a:t>
            </a:r>
            <a:r>
              <a:rPr lang="en-US" dirty="0" smtClean="0"/>
              <a:t>.</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solidFill>
                  <a:srgbClr val="FFFFFF"/>
                </a:solidFill>
              </a:rPr>
              <a:t>Criticism #3: HP could keep us from grasping  concepts of experience. Thus </a:t>
            </a:r>
            <a:r>
              <a:rPr lang="en-US" sz="3200" b="1" dirty="0" smtClean="0">
                <a:solidFill>
                  <a:srgbClr val="69FFFF"/>
                </a:solidFill>
              </a:rPr>
              <a:t>it could deny us access to </a:t>
            </a:r>
            <a:r>
              <a:rPr lang="en-US" sz="3200" b="1" i="1" dirty="0" smtClean="0">
                <a:solidFill>
                  <a:srgbClr val="69FFFF"/>
                </a:solidFill>
              </a:rPr>
              <a:t>all </a:t>
            </a:r>
            <a:r>
              <a:rPr lang="en-US" sz="3200" b="1" dirty="0" smtClean="0">
                <a:solidFill>
                  <a:srgbClr val="69FFFF"/>
                </a:solidFill>
              </a:rPr>
              <a:t>the data of consciousness</a:t>
            </a:r>
            <a:r>
              <a:rPr lang="en-US" sz="3200" b="1" dirty="0" smtClean="0">
                <a:solidFill>
                  <a:srgbClr val="FFFFFF"/>
                </a:solidFill>
              </a:rPr>
              <a:t>.</a:t>
            </a:r>
            <a:r>
              <a:rPr lang="en-US" sz="3200" dirty="0" smtClean="0">
                <a:solidFill>
                  <a:srgbClr val="FFFFFF"/>
                </a:solidFill>
              </a:rPr>
              <a:t> </a:t>
            </a:r>
            <a:endParaRPr lang="en-US" sz="3200" dirty="0">
              <a:solidFill>
                <a:srgbClr val="FFFFFF"/>
              </a:solidFill>
            </a:endParaRPr>
          </a:p>
        </p:txBody>
      </p:sp>
      <p:sp>
        <p:nvSpPr>
          <p:cNvPr id="3" name="Content Placeholder 2"/>
          <p:cNvSpPr>
            <a:spLocks noGrp="1"/>
          </p:cNvSpPr>
          <p:nvPr>
            <p:ph idx="1"/>
          </p:nvPr>
        </p:nvSpPr>
        <p:spPr>
          <a:xfrm>
            <a:off x="457200" y="1600200"/>
            <a:ext cx="8229600" cy="4992667"/>
          </a:xfrm>
        </p:spPr>
        <p:txBody>
          <a:bodyPr>
            <a:normAutofit fontScale="77500" lnSpcReduction="20000"/>
          </a:bodyPr>
          <a:lstStyle/>
          <a:p>
            <a:pPr>
              <a:buNone/>
            </a:pPr>
            <a:endParaRPr lang="en-US" dirty="0" smtClean="0"/>
          </a:p>
          <a:p>
            <a:pPr>
              <a:buNone/>
            </a:pPr>
            <a:r>
              <a:rPr lang="en-US" dirty="0" smtClean="0"/>
              <a:t>Note HP identifies “</a:t>
            </a:r>
            <a:r>
              <a:rPr lang="en-US" i="1" dirty="0" smtClean="0"/>
              <a:t>what it’s like to have</a:t>
            </a:r>
            <a:r>
              <a:rPr lang="en-US" dirty="0" smtClean="0"/>
              <a:t> an experience” with </a:t>
            </a:r>
            <a:r>
              <a:rPr lang="en-US" i="1" dirty="0" smtClean="0"/>
              <a:t>what a subject believes about </a:t>
            </a:r>
            <a:r>
              <a:rPr lang="en-US" dirty="0" smtClean="0"/>
              <a:t>her own experience. </a:t>
            </a:r>
          </a:p>
          <a:p>
            <a:pPr>
              <a:buNone/>
            </a:pPr>
            <a:endParaRPr lang="en-US" dirty="0" smtClean="0"/>
          </a:p>
          <a:p>
            <a:pPr>
              <a:buNone/>
            </a:pPr>
            <a:r>
              <a:rPr lang="en-US" dirty="0" smtClean="0"/>
              <a:t>But there </a:t>
            </a:r>
            <a:r>
              <a:rPr lang="en-US" dirty="0" smtClean="0">
                <a:solidFill>
                  <a:srgbClr val="69FFFF"/>
                </a:solidFill>
              </a:rPr>
              <a:t>is </a:t>
            </a:r>
            <a:r>
              <a:rPr lang="en-US" b="1" dirty="0" smtClean="0">
                <a:solidFill>
                  <a:srgbClr val="69FFFF"/>
                </a:solidFill>
              </a:rPr>
              <a:t>a difference between, e.g.,  </a:t>
            </a:r>
            <a:r>
              <a:rPr lang="en-US" b="1" i="1" dirty="0" smtClean="0">
                <a:solidFill>
                  <a:srgbClr val="69FFFF"/>
                </a:solidFill>
              </a:rPr>
              <a:t>the way an itch fe</a:t>
            </a:r>
            <a:r>
              <a:rPr lang="en-US" b="1" dirty="0" smtClean="0">
                <a:solidFill>
                  <a:srgbClr val="69FFFF"/>
                </a:solidFill>
              </a:rPr>
              <a:t>els (= what it’s like for one to feel it) and </a:t>
            </a:r>
            <a:r>
              <a:rPr lang="en-US" b="1" i="1" dirty="0" smtClean="0">
                <a:solidFill>
                  <a:srgbClr val="69FFFF"/>
                </a:solidFill>
              </a:rPr>
              <a:t>what you believe about itches</a:t>
            </a:r>
            <a:r>
              <a:rPr lang="en-US" dirty="0" smtClean="0"/>
              <a:t>. The former is the “phenomenology” (phenomenal character) of an itch. </a:t>
            </a:r>
          </a:p>
          <a:p>
            <a:pPr>
              <a:buNone/>
            </a:pPr>
            <a:endParaRPr lang="en-US" dirty="0" smtClean="0"/>
          </a:p>
          <a:p>
            <a:pPr>
              <a:buNone/>
            </a:pPr>
            <a:r>
              <a:rPr lang="en-US" dirty="0" smtClean="0"/>
              <a:t>If you </a:t>
            </a:r>
            <a:r>
              <a:rPr lang="en-US" dirty="0" smtClean="0">
                <a:solidFill>
                  <a:srgbClr val="69FFFF"/>
                </a:solidFill>
              </a:rPr>
              <a:t>don’t get this distinction, you simply don’t get the very idea of consciousness</a:t>
            </a:r>
            <a:r>
              <a:rPr lang="en-US" dirty="0" smtClean="0"/>
              <a:t>. But HP explicitly obliterates the distinction.</a:t>
            </a:r>
            <a:endParaRPr lang="en-US" dirty="0" smtClean="0"/>
          </a:p>
          <a:p>
            <a:pPr>
              <a:buNone/>
            </a:pPr>
            <a:r>
              <a:rPr lang="en-US" dirty="0" smtClean="0"/>
              <a:t>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FFFF"/>
                </a:solidFill>
              </a:rPr>
              <a:t>Criticism #3: HP could keep us from grasping  concepts of experience (consciousness)</a:t>
            </a:r>
            <a:r>
              <a:rPr lang="en-US" sz="3200" dirty="0" smtClean="0">
                <a:solidFill>
                  <a:srgbClr val="FFFFFF"/>
                </a:solidFill>
              </a:rPr>
              <a:t> </a:t>
            </a:r>
            <a:endParaRPr lang="en-US" sz="3200" dirty="0">
              <a:solidFill>
                <a:srgbClr val="FFFFFF"/>
              </a:solidFill>
            </a:endParaRPr>
          </a:p>
        </p:txBody>
      </p:sp>
      <p:sp>
        <p:nvSpPr>
          <p:cNvPr id="3" name="Content Placeholder 2"/>
          <p:cNvSpPr>
            <a:spLocks noGrp="1"/>
          </p:cNvSpPr>
          <p:nvPr>
            <p:ph idx="1"/>
          </p:nvPr>
        </p:nvSpPr>
        <p:spPr>
          <a:xfrm>
            <a:off x="457200" y="1600200"/>
            <a:ext cx="8229600" cy="4992667"/>
          </a:xfrm>
        </p:spPr>
        <p:txBody>
          <a:bodyPr>
            <a:normAutofit fontScale="70000" lnSpcReduction="20000"/>
          </a:bodyPr>
          <a:lstStyle/>
          <a:p>
            <a:pPr>
              <a:buNone/>
            </a:pPr>
            <a:endParaRPr lang="en-US" dirty="0" smtClean="0"/>
          </a:p>
          <a:p>
            <a:pPr>
              <a:buNone/>
            </a:pPr>
            <a:r>
              <a:rPr lang="en-US" dirty="0" smtClean="0"/>
              <a:t>If you </a:t>
            </a:r>
            <a:r>
              <a:rPr lang="en-US" dirty="0" smtClean="0">
                <a:solidFill>
                  <a:srgbClr val="69FFFF"/>
                </a:solidFill>
              </a:rPr>
              <a:t>don’t get the distinction </a:t>
            </a:r>
            <a:r>
              <a:rPr lang="en-US" b="1" dirty="0" smtClean="0">
                <a:solidFill>
                  <a:srgbClr val="69FFFF"/>
                </a:solidFill>
              </a:rPr>
              <a:t>between, e.g.,  </a:t>
            </a:r>
            <a:r>
              <a:rPr lang="en-US" b="1" i="1" dirty="0" smtClean="0">
                <a:solidFill>
                  <a:srgbClr val="69FFFF"/>
                </a:solidFill>
              </a:rPr>
              <a:t>the way an itch fe</a:t>
            </a:r>
            <a:r>
              <a:rPr lang="en-US" b="1" dirty="0" smtClean="0">
                <a:solidFill>
                  <a:srgbClr val="69FFFF"/>
                </a:solidFill>
              </a:rPr>
              <a:t>els</a:t>
            </a:r>
            <a:r>
              <a:rPr lang="en-US" b="1" dirty="0" smtClean="0">
                <a:solidFill>
                  <a:srgbClr val="69FFFF"/>
                </a:solidFill>
              </a:rPr>
              <a:t> </a:t>
            </a:r>
          </a:p>
          <a:p>
            <a:pPr>
              <a:buNone/>
            </a:pPr>
            <a:r>
              <a:rPr lang="en-US" b="1" dirty="0" smtClean="0">
                <a:solidFill>
                  <a:srgbClr val="69FFFF"/>
                </a:solidFill>
              </a:rPr>
              <a:t>     </a:t>
            </a:r>
            <a:r>
              <a:rPr lang="en-US" b="1" dirty="0" smtClean="0">
                <a:solidFill>
                  <a:srgbClr val="69FFFF"/>
                </a:solidFill>
              </a:rPr>
              <a:t>(</a:t>
            </a:r>
            <a:r>
              <a:rPr lang="en-US" b="1" dirty="0" smtClean="0">
                <a:solidFill>
                  <a:srgbClr val="69FFFF"/>
                </a:solidFill>
              </a:rPr>
              <a:t>= what it’s like for one to feel it) and </a:t>
            </a:r>
            <a:r>
              <a:rPr lang="en-US" b="1" i="1" dirty="0" smtClean="0">
                <a:solidFill>
                  <a:srgbClr val="69FFFF"/>
                </a:solidFill>
              </a:rPr>
              <a:t>what you believe about itches</a:t>
            </a:r>
            <a:r>
              <a:rPr lang="en-US" dirty="0" smtClean="0">
                <a:solidFill>
                  <a:srgbClr val="69FFFF"/>
                </a:solidFill>
              </a:rPr>
              <a:t>, you simply don’t get the very idea of consciousness</a:t>
            </a:r>
            <a:r>
              <a:rPr lang="en-US" dirty="0" smtClean="0"/>
              <a:t>. But HP explicitly obliterates the distinction.</a:t>
            </a:r>
          </a:p>
          <a:p>
            <a:pPr>
              <a:buNone/>
            </a:pPr>
            <a:endParaRPr lang="en-US" dirty="0" smtClean="0"/>
          </a:p>
          <a:p>
            <a:pPr>
              <a:buNone/>
            </a:pPr>
            <a:r>
              <a:rPr lang="en-US" dirty="0" smtClean="0"/>
              <a:t>This criticism presupposes I am generally competent in saying “I feel an itch” when I do, and that I can tell my own itches apart from tickles or toothaches and other states that aren’t itches (like beliefs about itches). </a:t>
            </a:r>
          </a:p>
          <a:p>
            <a:pPr>
              <a:buNone/>
            </a:pPr>
            <a:endParaRPr lang="en-US" dirty="0" smtClean="0"/>
          </a:p>
          <a:p>
            <a:pPr>
              <a:buNone/>
            </a:pPr>
            <a:r>
              <a:rPr lang="en-US" dirty="0" smtClean="0"/>
              <a:t>Admittedly, HP asks us not to presuppose this competence. </a:t>
            </a:r>
          </a:p>
          <a:p>
            <a:pPr>
              <a:buNone/>
            </a:pPr>
            <a:endParaRPr lang="en-US" dirty="0" smtClean="0"/>
          </a:p>
          <a:p>
            <a:pPr>
              <a:buNone/>
            </a:pPr>
            <a:r>
              <a:rPr lang="en-US" dirty="0" smtClean="0"/>
              <a:t>But then it prevents our understanding the very notions whose accuracy it pretends to investigate.</a:t>
            </a:r>
          </a:p>
          <a:p>
            <a:pPr>
              <a:buNone/>
            </a:pP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HP risks destroying our grasp of the beliefs it claims to investigate</a:t>
            </a:r>
            <a:endParaRPr lang="en-US" sz="3200" dirty="0"/>
          </a:p>
        </p:txBody>
      </p:sp>
      <p:sp>
        <p:nvSpPr>
          <p:cNvPr id="3" name="Content Placeholder 2"/>
          <p:cNvSpPr>
            <a:spLocks noGrp="1"/>
          </p:cNvSpPr>
          <p:nvPr>
            <p:ph idx="1"/>
          </p:nvPr>
        </p:nvSpPr>
        <p:spPr>
          <a:xfrm>
            <a:off x="457200" y="1770763"/>
            <a:ext cx="8229600" cy="5087237"/>
          </a:xfrm>
        </p:spPr>
        <p:txBody>
          <a:bodyPr>
            <a:normAutofit fontScale="70000" lnSpcReduction="20000"/>
          </a:bodyPr>
          <a:lstStyle/>
          <a:p>
            <a:pPr>
              <a:buNone/>
            </a:pPr>
            <a:endParaRPr lang="en-US" dirty="0" smtClean="0"/>
          </a:p>
          <a:p>
            <a:pPr>
              <a:buNone/>
            </a:pPr>
            <a:r>
              <a:rPr lang="en-US" dirty="0" smtClean="0"/>
              <a:t>This example points to a deeper more general problem with HP. </a:t>
            </a:r>
          </a:p>
          <a:p>
            <a:pPr>
              <a:buNone/>
            </a:pPr>
            <a:endParaRPr lang="en-US" dirty="0" smtClean="0"/>
          </a:p>
          <a:p>
            <a:pPr>
              <a:buNone/>
            </a:pPr>
            <a:r>
              <a:rPr lang="en-US" dirty="0" smtClean="0">
                <a:solidFill>
                  <a:srgbClr val="69FFFF"/>
                </a:solidFill>
              </a:rPr>
              <a:t>HP presupposes</a:t>
            </a:r>
            <a:r>
              <a:rPr lang="en-US" dirty="0" smtClean="0"/>
              <a:t>, without justification, that </a:t>
            </a:r>
            <a:r>
              <a:rPr lang="en-US" dirty="0" smtClean="0">
                <a:solidFill>
                  <a:srgbClr val="69FFFF"/>
                </a:solidFill>
              </a:rPr>
              <a:t>we can understand the concepts</a:t>
            </a:r>
            <a:r>
              <a:rPr lang="en-US" dirty="0" smtClean="0"/>
              <a:t> we use in forming FP beliefs about experience </a:t>
            </a:r>
            <a:r>
              <a:rPr lang="en-US" dirty="0" smtClean="0">
                <a:solidFill>
                  <a:srgbClr val="69FFFF"/>
                </a:solidFill>
              </a:rPr>
              <a:t>well enough to seek TP evidence for these beliefs</a:t>
            </a:r>
            <a:r>
              <a:rPr lang="en-US" dirty="0" smtClean="0"/>
              <a:t>…</a:t>
            </a:r>
          </a:p>
          <a:p>
            <a:pPr>
              <a:buNone/>
            </a:pPr>
            <a:endParaRPr lang="en-US" dirty="0" smtClean="0">
              <a:solidFill>
                <a:srgbClr val="69FFFF"/>
              </a:solidFill>
            </a:endParaRPr>
          </a:p>
          <a:p>
            <a:pPr>
              <a:buNone/>
            </a:pPr>
            <a:r>
              <a:rPr lang="en-US" dirty="0" smtClean="0">
                <a:solidFill>
                  <a:srgbClr val="69FFFF"/>
                </a:solidFill>
              </a:rPr>
              <a:t>    </a:t>
            </a:r>
            <a:r>
              <a:rPr lang="en-US" b="1" dirty="0" smtClean="0">
                <a:solidFill>
                  <a:srgbClr val="69FFFF"/>
                </a:solidFill>
              </a:rPr>
              <a:t>without assuming we can accurately apply these concepts in the </a:t>
            </a:r>
          </a:p>
          <a:p>
            <a:pPr>
              <a:buNone/>
            </a:pPr>
            <a:r>
              <a:rPr lang="en-US" b="1" dirty="0" smtClean="0">
                <a:solidFill>
                  <a:srgbClr val="69FFFF"/>
                </a:solidFill>
              </a:rPr>
              <a:t>    FP case.</a:t>
            </a:r>
          </a:p>
          <a:p>
            <a:pPr>
              <a:buNone/>
            </a:pPr>
            <a:r>
              <a:rPr lang="en-US" dirty="0" smtClean="0"/>
              <a:t> </a:t>
            </a:r>
          </a:p>
          <a:p>
            <a:pPr>
              <a:buNone/>
            </a:pPr>
            <a:r>
              <a:rPr lang="en-US" dirty="0" smtClean="0"/>
              <a:t>But</a:t>
            </a:r>
            <a:r>
              <a:rPr lang="en-US" dirty="0" smtClean="0"/>
              <a:t> to start, </a:t>
            </a:r>
            <a:r>
              <a:rPr lang="en-US" dirty="0" smtClean="0"/>
              <a:t>it is </a:t>
            </a:r>
            <a:r>
              <a:rPr lang="en-US" dirty="0" smtClean="0">
                <a:solidFill>
                  <a:srgbClr val="69FFFF"/>
                </a:solidFill>
              </a:rPr>
              <a:t>strongly counterintuitive </a:t>
            </a:r>
            <a:r>
              <a:rPr lang="en-US" dirty="0" smtClean="0"/>
              <a:t>to suppose that I could understand well enough what I meant by ‘itch’ though I was quite incompetent at correctly telling when I feel an itch.</a:t>
            </a:r>
          </a:p>
          <a:p>
            <a:pPr>
              <a:buNone/>
            </a:pPr>
            <a:endParaRPr lang="en-US" dirty="0" smtClean="0"/>
          </a:p>
          <a:p>
            <a:pPr>
              <a:buNone/>
            </a:pPr>
            <a:endParaRPr lang="en-US" b="1" dirty="0" smtClean="0"/>
          </a:p>
          <a:p>
            <a:pPr>
              <a:buNone/>
            </a:pP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HP risks destroying our grasp of the beliefs it claims to investigate</a:t>
            </a:r>
            <a:endParaRPr lang="en-US" sz="3200" dirty="0"/>
          </a:p>
        </p:txBody>
      </p:sp>
      <p:sp>
        <p:nvSpPr>
          <p:cNvPr id="3" name="Content Placeholder 2"/>
          <p:cNvSpPr>
            <a:spLocks noGrp="1"/>
          </p:cNvSpPr>
          <p:nvPr>
            <p:ph idx="1"/>
          </p:nvPr>
        </p:nvSpPr>
        <p:spPr>
          <a:xfrm>
            <a:off x="457200" y="1600200"/>
            <a:ext cx="8229600" cy="5087237"/>
          </a:xfrm>
        </p:spPr>
        <p:txBody>
          <a:bodyPr>
            <a:normAutofit fontScale="55000" lnSpcReduction="20000"/>
          </a:bodyPr>
          <a:lstStyle/>
          <a:p>
            <a:pPr>
              <a:buNone/>
            </a:pPr>
            <a:r>
              <a:rPr lang="en-US" dirty="0" smtClean="0"/>
              <a:t>Suppose: </a:t>
            </a:r>
            <a:r>
              <a:rPr lang="en-US" dirty="0" smtClean="0"/>
              <a:t>our grasp of the concepts we use in forming FP beliefs about experience depends on our being able to correctly apply these concepts in such </a:t>
            </a:r>
            <a:r>
              <a:rPr lang="en-US" dirty="0" smtClean="0"/>
              <a:t>beliefs.</a:t>
            </a:r>
          </a:p>
          <a:p>
            <a:pPr>
              <a:buNone/>
            </a:pPr>
            <a:endParaRPr lang="en-US" dirty="0" smtClean="0"/>
          </a:p>
          <a:p>
            <a:pPr>
              <a:buNone/>
            </a:pPr>
            <a:r>
              <a:rPr lang="en-US" dirty="0" smtClean="0"/>
              <a:t>Then </a:t>
            </a:r>
            <a:r>
              <a:rPr lang="en-US" dirty="0" smtClean="0"/>
              <a:t>we cannot understand them well enough for inquiry into the truth of such beliefs, unless we assume those beliefs are not massively false</a:t>
            </a:r>
            <a:r>
              <a:rPr lang="en-US" dirty="0" smtClean="0"/>
              <a:t>.</a:t>
            </a:r>
          </a:p>
          <a:p>
            <a:pPr>
              <a:buNone/>
            </a:pPr>
            <a:endParaRPr lang="en-US" dirty="0" smtClean="0"/>
          </a:p>
          <a:p>
            <a:pPr>
              <a:buNone/>
            </a:pPr>
            <a:r>
              <a:rPr lang="en-US" dirty="0" smtClean="0"/>
              <a:t>But HP forbids us from making that assumption. So HP is self-defeating.</a:t>
            </a:r>
          </a:p>
          <a:p>
            <a:pPr>
              <a:buNone/>
            </a:pPr>
            <a:r>
              <a:rPr lang="en-US" dirty="0" smtClean="0"/>
              <a:t> </a:t>
            </a:r>
          </a:p>
          <a:p>
            <a:pPr>
              <a:buNone/>
            </a:pPr>
            <a:r>
              <a:rPr lang="en-US" dirty="0" smtClean="0"/>
              <a:t>Our grasp of these concepts does </a:t>
            </a:r>
            <a:r>
              <a:rPr lang="en-US" i="1" dirty="0" smtClean="0"/>
              <a:t>not </a:t>
            </a:r>
            <a:r>
              <a:rPr lang="en-US" dirty="0" smtClean="0"/>
              <a:t>depend on the accuracy of these beliefs, only if our concepts of experience are </a:t>
            </a:r>
            <a:r>
              <a:rPr lang="en-US" dirty="0" smtClean="0">
                <a:solidFill>
                  <a:srgbClr val="69FFFF"/>
                </a:solidFill>
              </a:rPr>
              <a:t>pure “functional role” concepts. </a:t>
            </a:r>
          </a:p>
          <a:p>
            <a:pPr>
              <a:buNone/>
            </a:pPr>
            <a:endParaRPr lang="en-US" dirty="0" smtClean="0"/>
          </a:p>
          <a:p>
            <a:pPr>
              <a:buNone/>
            </a:pPr>
            <a:r>
              <a:rPr lang="en-US" dirty="0" smtClean="0"/>
              <a:t>But such “conceptual functionalism” </a:t>
            </a:r>
            <a:r>
              <a:rPr lang="en-US" dirty="0" smtClean="0">
                <a:solidFill>
                  <a:srgbClr val="69FFFF"/>
                </a:solidFill>
              </a:rPr>
              <a:t>is, and should be, extremely controversial</a:t>
            </a:r>
            <a:r>
              <a:rPr lang="en-US" dirty="0" smtClean="0"/>
              <a:t>.  It should not be assumed. </a:t>
            </a:r>
          </a:p>
          <a:p>
            <a:pPr>
              <a:buNone/>
            </a:pPr>
            <a:endParaRPr lang="en-US" dirty="0" smtClean="0"/>
          </a:p>
          <a:p>
            <a:pPr>
              <a:buNone/>
            </a:pPr>
            <a:r>
              <a:rPr lang="en-US" dirty="0" smtClean="0"/>
              <a:t>And notice: to assume it would be to </a:t>
            </a:r>
            <a:r>
              <a:rPr lang="en-US" dirty="0" smtClean="0">
                <a:solidFill>
                  <a:srgbClr val="69FFFF"/>
                </a:solidFill>
              </a:rPr>
              <a:t>abandon the “neutrality” Dennett claims for HP </a:t>
            </a:r>
            <a:r>
              <a:rPr lang="en-US" dirty="0" smtClean="0"/>
              <a:t>(about, e.g., “zombies”). For we would in effect presuppose the inconceivability of zombies. </a:t>
            </a:r>
          </a:p>
          <a:p>
            <a:pPr>
              <a:buNone/>
            </a:pPr>
            <a:endParaRPr lang="en-US" b="1" dirty="0" smtClean="0"/>
          </a:p>
          <a:p>
            <a:pPr>
              <a:buNone/>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solidFill>
                  <a:srgbClr val="FFFFFF"/>
                </a:solidFill>
              </a:rPr>
              <a:t>Criticism #4: </a:t>
            </a:r>
            <a:r>
              <a:rPr lang="en-US" sz="3200" b="1" dirty="0" smtClean="0">
                <a:solidFill>
                  <a:srgbClr val="69FFFF"/>
                </a:solidFill>
              </a:rPr>
              <a:t>HP robs us </a:t>
            </a:r>
            <a:r>
              <a:rPr lang="en-US" sz="3200" b="1" dirty="0" smtClean="0">
                <a:solidFill>
                  <a:srgbClr val="FFFFFF"/>
                </a:solidFill>
              </a:rPr>
              <a:t>of the ability to improve and correct our introspection by </a:t>
            </a:r>
            <a:r>
              <a:rPr lang="en-US" sz="3200" b="1" dirty="0" smtClean="0">
                <a:solidFill>
                  <a:srgbClr val="69FFFF"/>
                </a:solidFill>
              </a:rPr>
              <a:t>critical reflection</a:t>
            </a:r>
            <a:r>
              <a:rPr lang="en-US" sz="3200" b="1" dirty="0" smtClean="0">
                <a:solidFill>
                  <a:srgbClr val="FFFFFF"/>
                </a:solidFill>
              </a:rPr>
              <a:t>. </a:t>
            </a:r>
            <a:endParaRPr lang="en-US" sz="3200" dirty="0">
              <a:solidFill>
                <a:srgbClr val="FFFFFF"/>
              </a:solidFill>
            </a:endParaRPr>
          </a:p>
        </p:txBody>
      </p:sp>
      <p:sp>
        <p:nvSpPr>
          <p:cNvPr id="3" name="Content Placeholder 2"/>
          <p:cNvSpPr>
            <a:spLocks noGrp="1"/>
          </p:cNvSpPr>
          <p:nvPr>
            <p:ph idx="1"/>
          </p:nvPr>
        </p:nvSpPr>
        <p:spPr/>
        <p:txBody>
          <a:bodyPr>
            <a:normAutofit fontScale="55000" lnSpcReduction="20000"/>
          </a:bodyPr>
          <a:lstStyle/>
          <a:p>
            <a:pPr>
              <a:buNone/>
            </a:pPr>
            <a:r>
              <a:rPr lang="en-US" dirty="0" smtClean="0"/>
              <a:t>Consider the claim Dennett thinks we erroneously hold: “The visual field [is] uniformly detailed and focused from the center out to the boundaries.”</a:t>
            </a:r>
          </a:p>
          <a:p>
            <a:pPr>
              <a:buNone/>
            </a:pPr>
            <a:endParaRPr lang="en-US" dirty="0" smtClean="0"/>
          </a:p>
          <a:p>
            <a:pPr>
              <a:buNone/>
            </a:pPr>
            <a:r>
              <a:rPr lang="en-US" dirty="0" smtClean="0">
                <a:solidFill>
                  <a:srgbClr val="69FFFF"/>
                </a:solidFill>
              </a:rPr>
              <a:t>How am I supposed to </a:t>
            </a:r>
            <a:r>
              <a:rPr lang="en-US" i="1" dirty="0" smtClean="0">
                <a:solidFill>
                  <a:srgbClr val="69FFFF"/>
                </a:solidFill>
              </a:rPr>
              <a:t>correct </a:t>
            </a:r>
            <a:r>
              <a:rPr lang="en-US" dirty="0" smtClean="0">
                <a:solidFill>
                  <a:srgbClr val="69FFFF"/>
                </a:solidFill>
              </a:rPr>
              <a:t>such an error </a:t>
            </a:r>
            <a:r>
              <a:rPr lang="en-US" dirty="0" smtClean="0"/>
              <a:t>(by, e.g., Dennett’s playing card demonstration) </a:t>
            </a:r>
            <a:r>
              <a:rPr lang="en-US" i="1" dirty="0" smtClean="0">
                <a:solidFill>
                  <a:srgbClr val="69FFFF"/>
                </a:solidFill>
              </a:rPr>
              <a:t>without presuming myself entitled to at least some of my introspective judgments about experience</a:t>
            </a:r>
            <a:r>
              <a:rPr lang="en-US" dirty="0" smtClean="0">
                <a:solidFill>
                  <a:srgbClr val="69FFFF"/>
                </a:solidFill>
              </a:rPr>
              <a:t>? </a:t>
            </a:r>
          </a:p>
          <a:p>
            <a:pPr>
              <a:buNone/>
            </a:pPr>
            <a:endParaRPr lang="en-US" dirty="0" smtClean="0">
              <a:solidFill>
                <a:srgbClr val="69FFFF"/>
              </a:solidFill>
            </a:endParaRPr>
          </a:p>
          <a:p>
            <a:pPr>
              <a:buNone/>
            </a:pPr>
            <a:r>
              <a:rPr lang="en-US" dirty="0" smtClean="0"/>
              <a:t>Mustn’t I presumed I’m warranted in saying, e.g., “I am now looking straight ahead, not at the card”—”The card now looks nearer to the spot I’m looking at”, etc.)</a:t>
            </a:r>
          </a:p>
          <a:p>
            <a:pPr>
              <a:buNone/>
            </a:pPr>
            <a:endParaRPr lang="en-US" dirty="0" smtClean="0"/>
          </a:p>
          <a:p>
            <a:pPr>
              <a:buNone/>
            </a:pPr>
            <a:r>
              <a:rPr lang="en-US" dirty="0" smtClean="0"/>
              <a:t>There is no way to correct alleged errors in some of our first-person judgments about experience through critical self-examination without reliance on other first-person judgments about experience.</a:t>
            </a:r>
          </a:p>
          <a:p>
            <a:pPr>
              <a:buNone/>
            </a:pPr>
            <a:endParaRPr lang="en-US" dirty="0" smtClean="0"/>
          </a:p>
          <a:p>
            <a:pPr>
              <a:buNone/>
            </a:pPr>
            <a:r>
              <a:rPr lang="en-US" dirty="0" smtClean="0"/>
              <a:t> It seems HP, strictly followed, would rob us of critical self-examination of FP beliefs about experience.</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Heterophenomenology</a:t>
            </a:r>
            <a:r>
              <a:rPr lang="en-US" dirty="0" smtClean="0"/>
              <a:t>: </a:t>
            </a:r>
            <a:br>
              <a:rPr lang="en-US" dirty="0" smtClean="0"/>
            </a:br>
            <a:r>
              <a:rPr lang="en-US" dirty="0" smtClean="0"/>
              <a:t>unnecessary and harmful</a:t>
            </a:r>
            <a:endParaRPr lang="en-US" dirty="0"/>
          </a:p>
        </p:txBody>
      </p:sp>
      <p:sp>
        <p:nvSpPr>
          <p:cNvPr id="3" name="Content Placeholder 2"/>
          <p:cNvSpPr>
            <a:spLocks noGrp="1"/>
          </p:cNvSpPr>
          <p:nvPr>
            <p:ph idx="1"/>
          </p:nvPr>
        </p:nvSpPr>
        <p:spPr>
          <a:xfrm>
            <a:off x="457200" y="1742788"/>
            <a:ext cx="8229600" cy="4809672"/>
          </a:xfrm>
        </p:spPr>
        <p:txBody>
          <a:bodyPr>
            <a:normAutofit fontScale="62500" lnSpcReduction="20000"/>
          </a:bodyPr>
          <a:lstStyle/>
          <a:p>
            <a:pPr marL="514350" indent="-514350"/>
            <a:endParaRPr lang="en-US" b="1" dirty="0" smtClean="0">
              <a:solidFill>
                <a:srgbClr val="69FFFF"/>
              </a:solidFill>
            </a:endParaRPr>
          </a:p>
          <a:p>
            <a:pPr marL="514350" indent="-514350"/>
            <a:r>
              <a:rPr lang="en-US" b="1" dirty="0" smtClean="0">
                <a:solidFill>
                  <a:srgbClr val="69FFFF"/>
                </a:solidFill>
              </a:rPr>
              <a:t>UNNEEDED AS RESPONSE TO FALLIBILITY</a:t>
            </a:r>
            <a:r>
              <a:rPr lang="en-US" dirty="0" smtClean="0"/>
              <a:t>. First, the argument for HP rests on dubious and unjustified claims about what introspection erroneously tells us.  Second, to determine whether we really do believe what Dennett says we do, and to correct the errors we make, we can and do rely on first-person reflection without any HP third-person derivation. </a:t>
            </a:r>
          </a:p>
          <a:p>
            <a:pPr marL="514350" indent="-514350"/>
            <a:endParaRPr lang="en-US" dirty="0" smtClean="0"/>
          </a:p>
          <a:p>
            <a:pPr marL="514350" indent="-514350"/>
            <a:r>
              <a:rPr lang="en-US" b="1" dirty="0" smtClean="0">
                <a:solidFill>
                  <a:srgbClr val="69FFFF"/>
                </a:solidFill>
              </a:rPr>
              <a:t>UNNEEDED TO ACCOUNT FOR EXPERIMENTAL PRACTICE</a:t>
            </a:r>
            <a:r>
              <a:rPr lang="en-US" dirty="0" smtClean="0"/>
              <a:t>. Experimental study of consciousness does not require HP’S implicit “no presumed first-person authority”—such a claim plays </a:t>
            </a:r>
            <a:r>
              <a:rPr lang="en-US" i="1" dirty="0" smtClean="0"/>
              <a:t>no essential role in the experimental reasoning. </a:t>
            </a:r>
          </a:p>
          <a:p>
            <a:pPr marL="514350" indent="-514350"/>
            <a:endParaRPr lang="en-US" dirty="0" smtClean="0"/>
          </a:p>
          <a:p>
            <a:pPr marL="514350" indent="-514350"/>
            <a:r>
              <a:rPr lang="en-US" b="1" dirty="0" smtClean="0">
                <a:solidFill>
                  <a:srgbClr val="69FFFF"/>
                </a:solidFill>
              </a:rPr>
              <a:t>POSITIVELY HARMFUL</a:t>
            </a:r>
            <a:r>
              <a:rPr lang="en-US" dirty="0" smtClean="0"/>
              <a:t>. HP (consistently pursued) could harm the study of consciousness by preventing: our understanding the concepts of experience that figure in our first-person beliefs about it; and critical first-person reflection to correct errors in those beliefs.</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the way to an alternative</a:t>
            </a:r>
            <a:endParaRPr lang="en-US" dirty="0"/>
          </a:p>
        </p:txBody>
      </p:sp>
      <p:sp>
        <p:nvSpPr>
          <p:cNvPr id="3" name="Content Placeholder 2"/>
          <p:cNvSpPr>
            <a:spLocks noGrp="1"/>
          </p:cNvSpPr>
          <p:nvPr>
            <p:ph idx="1"/>
          </p:nvPr>
        </p:nvSpPr>
        <p:spPr>
          <a:xfrm>
            <a:off x="457200" y="1600200"/>
            <a:ext cx="8229600" cy="4992667"/>
          </a:xfrm>
        </p:spPr>
        <p:txBody>
          <a:bodyPr>
            <a:normAutofit fontScale="85000" lnSpcReduction="10000"/>
          </a:bodyPr>
          <a:lstStyle/>
          <a:p>
            <a:pPr>
              <a:buNone/>
            </a:pPr>
            <a:r>
              <a:rPr lang="en-US" dirty="0" smtClean="0"/>
              <a:t>Plain, Self-Critical Phenomenology</a:t>
            </a:r>
          </a:p>
          <a:p>
            <a:pPr>
              <a:buFont typeface="Wingdings" charset="2"/>
              <a:buChar char="Ø"/>
            </a:pPr>
            <a:endParaRPr lang="en-US" dirty="0" smtClean="0"/>
          </a:p>
          <a:p>
            <a:pPr>
              <a:buFont typeface="Wingdings" charset="2"/>
              <a:buChar char="Ø"/>
            </a:pPr>
            <a:r>
              <a:rPr lang="en-US" dirty="0" smtClean="0"/>
              <a:t>Rely on first-person judgment about experience in response to</a:t>
            </a:r>
            <a:r>
              <a:rPr lang="en-US" dirty="0" smtClean="0"/>
              <a:t> “</a:t>
            </a:r>
            <a:r>
              <a:rPr lang="en-US" dirty="0" smtClean="0"/>
              <a:t>Socratic” questioning,</a:t>
            </a:r>
          </a:p>
          <a:p>
            <a:pPr>
              <a:buFont typeface="Wingdings" charset="2"/>
              <a:buChar char="Ø"/>
            </a:pPr>
            <a:endParaRPr lang="en-US" dirty="0" smtClean="0"/>
          </a:p>
          <a:p>
            <a:pPr>
              <a:buFont typeface="Wingdings" charset="2"/>
              <a:buChar char="Ø"/>
            </a:pPr>
            <a:r>
              <a:rPr lang="en-US" dirty="0" smtClean="0"/>
              <a:t>While granting that such judgment is fallible, </a:t>
            </a:r>
          </a:p>
          <a:p>
            <a:pPr>
              <a:buFont typeface="Wingdings" charset="2"/>
              <a:buChar char="Ø"/>
            </a:pPr>
            <a:endParaRPr lang="en-US" dirty="0" smtClean="0"/>
          </a:p>
          <a:p>
            <a:pPr>
              <a:buFont typeface="Wingdings" charset="2"/>
              <a:buChar char="Ø"/>
            </a:pPr>
            <a:r>
              <a:rPr lang="en-US" dirty="0" smtClean="0"/>
              <a:t>And seeking rational self-correction,</a:t>
            </a:r>
          </a:p>
          <a:p>
            <a:pPr>
              <a:buFont typeface="Wingdings" charset="2"/>
              <a:buChar char="Ø"/>
            </a:pPr>
            <a:endParaRPr lang="en-US" dirty="0" smtClean="0"/>
          </a:p>
          <a:p>
            <a:pPr>
              <a:buFont typeface="Wingdings" charset="2"/>
              <a:buChar char="Ø"/>
            </a:pPr>
            <a:r>
              <a:rPr lang="en-US" dirty="0" smtClean="0"/>
              <a:t>But without pretending to derive its warrant entirely from observational, third-person evidence.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52120"/>
          </a:xfrm>
        </p:spPr>
        <p:txBody>
          <a:bodyPr>
            <a:normAutofit fontScale="90000"/>
          </a:bodyPr>
          <a:lstStyle/>
          <a:p>
            <a:r>
              <a:rPr lang="en-US" dirty="0" smtClean="0"/>
              <a:t>My research program</a:t>
            </a:r>
            <a:endParaRPr lang="en-US" dirty="0"/>
          </a:p>
        </p:txBody>
      </p:sp>
      <p:sp>
        <p:nvSpPr>
          <p:cNvPr id="3" name="Content Placeholder 2"/>
          <p:cNvSpPr>
            <a:spLocks noGrp="1"/>
          </p:cNvSpPr>
          <p:nvPr>
            <p:ph idx="1"/>
          </p:nvPr>
        </p:nvSpPr>
        <p:spPr>
          <a:xfrm>
            <a:off x="457200" y="1256428"/>
            <a:ext cx="8229600" cy="5241870"/>
          </a:xfrm>
        </p:spPr>
        <p:txBody>
          <a:bodyPr>
            <a:normAutofit fontScale="70000" lnSpcReduction="20000"/>
          </a:bodyPr>
          <a:lstStyle/>
          <a:p>
            <a:pPr>
              <a:buNone/>
            </a:pPr>
            <a:r>
              <a:rPr lang="en-US" dirty="0" smtClean="0"/>
              <a:t> I: substantive, but open </a:t>
            </a:r>
            <a:r>
              <a:rPr lang="en-US" b="1" dirty="0" smtClean="0">
                <a:solidFill>
                  <a:srgbClr val="69FFFF"/>
                </a:solidFill>
              </a:rPr>
              <a:t>identification of topic: consciousness</a:t>
            </a:r>
          </a:p>
          <a:p>
            <a:pPr>
              <a:buNone/>
            </a:pPr>
            <a:endParaRPr lang="en-US" dirty="0" smtClean="0"/>
          </a:p>
          <a:p>
            <a:pPr>
              <a:buNone/>
            </a:pPr>
            <a:r>
              <a:rPr lang="en-US" dirty="0" smtClean="0"/>
              <a:t> II: “</a:t>
            </a:r>
            <a:r>
              <a:rPr lang="en-US" b="1" dirty="0" smtClean="0">
                <a:solidFill>
                  <a:srgbClr val="69FFFF"/>
                </a:solidFill>
              </a:rPr>
              <a:t>phenomenal intentionality” </a:t>
            </a:r>
            <a:r>
              <a:rPr lang="en-US" b="1" dirty="0" smtClean="0"/>
              <a:t>(how experience is related to both sensory object perception and exercise of conceptual capacities) </a:t>
            </a:r>
          </a:p>
          <a:p>
            <a:pPr>
              <a:buNone/>
            </a:pPr>
            <a:endParaRPr lang="en-US" b="1" dirty="0" smtClean="0">
              <a:solidFill>
                <a:srgbClr val="B7DEE8"/>
              </a:solidFill>
            </a:endParaRPr>
          </a:p>
          <a:p>
            <a:pPr>
              <a:buNone/>
            </a:pPr>
            <a:r>
              <a:rPr lang="en-US" b="1" dirty="0" smtClean="0">
                <a:solidFill>
                  <a:srgbClr val="FFFFFF"/>
                </a:solidFill>
              </a:rPr>
              <a:t>III</a:t>
            </a:r>
            <a:r>
              <a:rPr lang="en-US" b="1" dirty="0" smtClean="0">
                <a:solidFill>
                  <a:srgbClr val="69FFFF"/>
                </a:solidFill>
              </a:rPr>
              <a:t>. epistemic significance </a:t>
            </a:r>
            <a:r>
              <a:rPr lang="en-US" dirty="0" smtClean="0"/>
              <a:t>of consciousness (its role in warranting both  sense-perceptual, and introspective judgments)</a:t>
            </a:r>
          </a:p>
          <a:p>
            <a:pPr>
              <a:buNone/>
            </a:pPr>
            <a:endParaRPr lang="en-US" dirty="0" smtClean="0"/>
          </a:p>
          <a:p>
            <a:pPr>
              <a:buNone/>
            </a:pPr>
            <a:r>
              <a:rPr lang="en-US" dirty="0" smtClean="0"/>
              <a:t>IV: consciousness, </a:t>
            </a:r>
            <a:r>
              <a:rPr lang="en-US" b="1" dirty="0" smtClean="0">
                <a:solidFill>
                  <a:srgbClr val="69FFFF"/>
                </a:solidFill>
              </a:rPr>
              <a:t>mind and meaning</a:t>
            </a:r>
          </a:p>
          <a:p>
            <a:pPr>
              <a:buNone/>
            </a:pPr>
            <a:endParaRPr lang="en-US" dirty="0" smtClean="0"/>
          </a:p>
          <a:p>
            <a:pPr>
              <a:buNone/>
            </a:pPr>
            <a:r>
              <a:rPr lang="en-US" dirty="0" smtClean="0"/>
              <a:t>V:</a:t>
            </a:r>
            <a:r>
              <a:rPr lang="en-US" b="1" dirty="0" smtClean="0">
                <a:solidFill>
                  <a:srgbClr val="B7DEE8"/>
                </a:solidFill>
              </a:rPr>
              <a:t>. </a:t>
            </a:r>
            <a:r>
              <a:rPr lang="en-US" b="1" dirty="0" smtClean="0">
                <a:solidFill>
                  <a:srgbClr val="FFFFFF"/>
                </a:solidFill>
              </a:rPr>
              <a:t>consciousness, </a:t>
            </a:r>
            <a:r>
              <a:rPr lang="en-US" b="1" dirty="0" smtClean="0">
                <a:solidFill>
                  <a:srgbClr val="69FFFF"/>
                </a:solidFill>
              </a:rPr>
              <a:t>agency and selfhood</a:t>
            </a:r>
          </a:p>
          <a:p>
            <a:pPr>
              <a:buNone/>
            </a:pPr>
            <a:endParaRPr lang="en-US" b="1" dirty="0" smtClean="0">
              <a:solidFill>
                <a:srgbClr val="B7DEE8"/>
              </a:solidFill>
            </a:endParaRPr>
          </a:p>
          <a:p>
            <a:pPr>
              <a:buNone/>
            </a:pPr>
            <a:r>
              <a:rPr lang="en-US" dirty="0" smtClean="0"/>
              <a:t>VI. consciousness and </a:t>
            </a:r>
            <a:r>
              <a:rPr lang="en-US" b="1" dirty="0" smtClean="0">
                <a:solidFill>
                  <a:srgbClr val="69FFFF"/>
                </a:solidFill>
              </a:rPr>
              <a:t>value</a:t>
            </a:r>
          </a:p>
          <a:p>
            <a:pPr>
              <a:buNone/>
            </a:pPr>
            <a:endParaRPr lang="en-US" dirty="0" smtClean="0"/>
          </a:p>
          <a:p>
            <a:pPr>
              <a:buNone/>
            </a:pPr>
            <a:r>
              <a:rPr lang="en-US" dirty="0" smtClean="0"/>
              <a:t>VII: </a:t>
            </a:r>
            <a:r>
              <a:rPr lang="en-US" b="1" dirty="0" smtClean="0">
                <a:solidFill>
                  <a:srgbClr val="69FFFF"/>
                </a:solidFill>
              </a:rPr>
              <a:t>examination of (causal, </a:t>
            </a:r>
            <a:r>
              <a:rPr lang="en-US" b="1" dirty="0" err="1" smtClean="0">
                <a:solidFill>
                  <a:srgbClr val="69FFFF"/>
                </a:solidFill>
              </a:rPr>
              <a:t>nomological</a:t>
            </a:r>
            <a:r>
              <a:rPr lang="en-US" b="1" dirty="0" smtClean="0">
                <a:solidFill>
                  <a:srgbClr val="69FFFF"/>
                </a:solidFill>
              </a:rPr>
              <a:t>, reductive) frameworks for explaining consciousness</a:t>
            </a:r>
            <a:r>
              <a:rPr lang="en-US" dirty="0" smtClean="0">
                <a:solidFill>
                  <a:srgbClr val="69FFFF"/>
                </a:solidFill>
              </a:rPr>
              <a:t> </a:t>
            </a:r>
            <a:r>
              <a:rPr lang="en-US" dirty="0" smtClean="0"/>
              <a:t>in light of I-VI.</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941260"/>
          </a:xfrm>
        </p:spPr>
        <p:txBody>
          <a:bodyPr>
            <a:noAutofit/>
          </a:bodyPr>
          <a:lstStyle/>
          <a:p>
            <a:r>
              <a:rPr lang="en-US" sz="2800" dirty="0" smtClean="0"/>
              <a:t>Controversial questions we should initially leave open</a:t>
            </a:r>
            <a:endParaRPr lang="en-US" sz="2800" dirty="0"/>
          </a:p>
        </p:txBody>
      </p:sp>
      <p:sp>
        <p:nvSpPr>
          <p:cNvPr id="3" name="Content Placeholder 2"/>
          <p:cNvSpPr>
            <a:spLocks noGrp="1"/>
          </p:cNvSpPr>
          <p:nvPr>
            <p:ph idx="1"/>
          </p:nvPr>
        </p:nvSpPr>
        <p:spPr>
          <a:xfrm>
            <a:off x="457200" y="1215898"/>
            <a:ext cx="8229600" cy="5336439"/>
          </a:xfrm>
        </p:spPr>
        <p:txBody>
          <a:bodyPr>
            <a:normAutofit fontScale="55000" lnSpcReduction="20000"/>
          </a:bodyPr>
          <a:lstStyle/>
          <a:p>
            <a:pPr>
              <a:buNone/>
            </a:pPr>
            <a:endParaRPr lang="en-US" dirty="0" smtClean="0"/>
          </a:p>
          <a:p>
            <a:r>
              <a:rPr lang="en-US" dirty="0" smtClean="0"/>
              <a:t>How </a:t>
            </a:r>
            <a:r>
              <a:rPr lang="en-US" b="1" dirty="0" smtClean="0">
                <a:solidFill>
                  <a:srgbClr val="69FFFF"/>
                </a:solidFill>
              </a:rPr>
              <a:t>RICH OR POOR </a:t>
            </a:r>
            <a:r>
              <a:rPr lang="en-US" dirty="0" smtClean="0"/>
              <a:t>in detail is sensory experience/consciousness?</a:t>
            </a:r>
          </a:p>
          <a:p>
            <a:endParaRPr lang="en-US" dirty="0" smtClean="0"/>
          </a:p>
          <a:p>
            <a:r>
              <a:rPr lang="en-US" dirty="0" smtClean="0"/>
              <a:t>How is it related to </a:t>
            </a:r>
            <a:r>
              <a:rPr lang="en-US" b="1" dirty="0" smtClean="0">
                <a:solidFill>
                  <a:srgbClr val="69FFFF"/>
                </a:solidFill>
              </a:rPr>
              <a:t>ATTENTION</a:t>
            </a:r>
            <a:r>
              <a:rPr lang="en-US" dirty="0" smtClean="0"/>
              <a:t>?</a:t>
            </a:r>
          </a:p>
          <a:p>
            <a:pPr>
              <a:buNone/>
            </a:pPr>
            <a:endParaRPr lang="en-US" dirty="0" smtClean="0"/>
          </a:p>
          <a:p>
            <a:r>
              <a:rPr lang="en-US" dirty="0" smtClean="0"/>
              <a:t>Is sensory experience “</a:t>
            </a:r>
            <a:r>
              <a:rPr lang="en-US" b="1" dirty="0" smtClean="0">
                <a:solidFill>
                  <a:srgbClr val="69FFFF"/>
                </a:solidFill>
              </a:rPr>
              <a:t>INTENTIONAL</a:t>
            </a:r>
            <a:r>
              <a:rPr lang="en-US" dirty="0" smtClean="0"/>
              <a:t>”? “</a:t>
            </a:r>
            <a:r>
              <a:rPr lang="en-US" b="1" dirty="0" smtClean="0">
                <a:solidFill>
                  <a:srgbClr val="69FFFF"/>
                </a:solidFill>
              </a:rPr>
              <a:t>REPRESENTATIONAL</a:t>
            </a:r>
            <a:r>
              <a:rPr lang="en-US" dirty="0" smtClean="0"/>
              <a:t>”?</a:t>
            </a:r>
          </a:p>
          <a:p>
            <a:pPr>
              <a:buNone/>
            </a:pPr>
            <a:endParaRPr lang="en-US" dirty="0" smtClean="0"/>
          </a:p>
          <a:p>
            <a:r>
              <a:rPr lang="en-US" dirty="0" smtClean="0"/>
              <a:t>Does it “</a:t>
            </a:r>
            <a:r>
              <a:rPr lang="en-US" b="1" dirty="0" smtClean="0">
                <a:solidFill>
                  <a:srgbClr val="69FFFF"/>
                </a:solidFill>
              </a:rPr>
              <a:t>REPRESENT HIGHER-LEVEL PROPERTIES</a:t>
            </a:r>
            <a:r>
              <a:rPr lang="en-US" dirty="0" smtClean="0"/>
              <a:t>”? Confined to “lower” or “intermediate level representations”? How is what we experience through the senses related to our grasp of </a:t>
            </a:r>
            <a:r>
              <a:rPr lang="en-US" b="1" dirty="0" smtClean="0">
                <a:solidFill>
                  <a:srgbClr val="69FFFF"/>
                </a:solidFill>
              </a:rPr>
              <a:t>CONCEPTS</a:t>
            </a:r>
            <a:r>
              <a:rPr lang="en-US" dirty="0" smtClean="0"/>
              <a:t>?</a:t>
            </a:r>
          </a:p>
          <a:p>
            <a:endParaRPr lang="en-US" dirty="0" smtClean="0"/>
          </a:p>
          <a:p>
            <a:r>
              <a:rPr lang="en-US" dirty="0" smtClean="0"/>
              <a:t>Is </a:t>
            </a:r>
            <a:r>
              <a:rPr lang="en-US" b="1" i="1" dirty="0" smtClean="0">
                <a:solidFill>
                  <a:srgbClr val="69FFFF"/>
                </a:solidFill>
              </a:rPr>
              <a:t>CONCEPTUAL THOUGHT </a:t>
            </a:r>
            <a:r>
              <a:rPr lang="en-US" b="1" dirty="0" smtClean="0">
                <a:solidFill>
                  <a:srgbClr val="69FFFF"/>
                </a:solidFill>
              </a:rPr>
              <a:t>PHENOMENAL </a:t>
            </a:r>
            <a:r>
              <a:rPr lang="en-US" dirty="0" smtClean="0"/>
              <a:t>in the same way as sense experience?</a:t>
            </a:r>
          </a:p>
          <a:p>
            <a:pPr>
              <a:buNone/>
            </a:pPr>
            <a:endParaRPr lang="en-US" dirty="0" smtClean="0"/>
          </a:p>
          <a:p>
            <a:r>
              <a:rPr lang="en-US" dirty="0" smtClean="0"/>
              <a:t>Is introspection based on “</a:t>
            </a:r>
            <a:r>
              <a:rPr lang="en-US" b="1" dirty="0" smtClean="0">
                <a:solidFill>
                  <a:srgbClr val="69FFFF"/>
                </a:solidFill>
              </a:rPr>
              <a:t>INNER SENSE</a:t>
            </a:r>
            <a:r>
              <a:rPr lang="en-US" dirty="0" smtClean="0"/>
              <a:t>”?</a:t>
            </a:r>
          </a:p>
          <a:p>
            <a:pPr>
              <a:buNone/>
            </a:pPr>
            <a:endParaRPr lang="en-US" dirty="0" smtClean="0"/>
          </a:p>
          <a:p>
            <a:r>
              <a:rPr lang="en-US" dirty="0" smtClean="0"/>
              <a:t>Is consciousness essentially “</a:t>
            </a:r>
            <a:r>
              <a:rPr lang="en-US" b="1" dirty="0" smtClean="0">
                <a:solidFill>
                  <a:srgbClr val="69FFFF"/>
                </a:solidFill>
              </a:rPr>
              <a:t>SELF-REPRESENTATIONAL</a:t>
            </a:r>
            <a:r>
              <a:rPr lang="en-US" dirty="0" smtClean="0"/>
              <a:t>”? Or “</a:t>
            </a:r>
            <a:r>
              <a:rPr lang="en-US" b="1" dirty="0" smtClean="0">
                <a:solidFill>
                  <a:srgbClr val="69FFFF"/>
                </a:solidFill>
              </a:rPr>
              <a:t>SELF-REFLEXIVE</a:t>
            </a:r>
            <a:r>
              <a:rPr lang="en-US" dirty="0" smtClean="0">
                <a:solidFill>
                  <a:srgbClr val="69FFFF"/>
                </a:solidFill>
              </a:rPr>
              <a:t>”?</a:t>
            </a:r>
          </a:p>
          <a:p>
            <a:endParaRPr lang="en-US" dirty="0" smtClean="0"/>
          </a:p>
          <a:p>
            <a:r>
              <a:rPr lang="en-US" dirty="0" smtClean="0"/>
              <a:t>Is there experience/consciousness of </a:t>
            </a:r>
            <a:r>
              <a:rPr lang="en-US" b="1" dirty="0" smtClean="0">
                <a:solidFill>
                  <a:srgbClr val="69FFFF"/>
                </a:solidFill>
              </a:rPr>
              <a:t>AGENCY</a:t>
            </a:r>
            <a:r>
              <a:rPr lang="en-US" dirty="0" smtClean="0"/>
              <a:t>? Of </a:t>
            </a:r>
            <a:r>
              <a:rPr lang="en-US" b="1" dirty="0" smtClean="0">
                <a:solidFill>
                  <a:srgbClr val="69FFFF"/>
                </a:solidFill>
              </a:rPr>
              <a:t>SELF</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2273" y="274638"/>
            <a:ext cx="8514527" cy="860200"/>
          </a:xfrm>
        </p:spPr>
        <p:txBody>
          <a:bodyPr>
            <a:normAutofit fontScale="90000"/>
          </a:bodyPr>
          <a:lstStyle/>
          <a:p>
            <a:r>
              <a:rPr lang="en-US" dirty="0" smtClean="0"/>
              <a:t>My approach: a kind of phenomenology</a:t>
            </a:r>
            <a:endParaRPr lang="en-US" dirty="0"/>
          </a:p>
        </p:txBody>
      </p:sp>
      <p:sp>
        <p:nvSpPr>
          <p:cNvPr id="3" name="Content Placeholder 2"/>
          <p:cNvSpPr>
            <a:spLocks noGrp="1"/>
          </p:cNvSpPr>
          <p:nvPr>
            <p:ph idx="1"/>
          </p:nvPr>
        </p:nvSpPr>
        <p:spPr>
          <a:xfrm>
            <a:off x="457200" y="1310467"/>
            <a:ext cx="8229600" cy="5282399"/>
          </a:xfrm>
        </p:spPr>
        <p:txBody>
          <a:bodyPr>
            <a:normAutofit fontScale="62500" lnSpcReduction="20000"/>
          </a:bodyPr>
          <a:lstStyle/>
          <a:p>
            <a:endParaRPr lang="en-US" i="1" dirty="0" smtClean="0"/>
          </a:p>
          <a:p>
            <a:r>
              <a:rPr lang="en-US" i="1" dirty="0" smtClean="0"/>
              <a:t>Phenomenological Movement</a:t>
            </a:r>
            <a:r>
              <a:rPr lang="en-US" dirty="0" smtClean="0"/>
              <a:t>. What links together, as a matter of intellectual history: Brentano, Husserl, Stein, </a:t>
            </a:r>
            <a:r>
              <a:rPr lang="en-US" dirty="0" err="1" smtClean="0"/>
              <a:t>Scheler</a:t>
            </a:r>
            <a:r>
              <a:rPr lang="en-US" dirty="0" smtClean="0"/>
              <a:t>, Heidegger, Sartre, </a:t>
            </a:r>
            <a:r>
              <a:rPr lang="en-US" dirty="0" err="1" smtClean="0"/>
              <a:t>Gurwitsch</a:t>
            </a:r>
            <a:r>
              <a:rPr lang="en-US" dirty="0" smtClean="0"/>
              <a:t>, </a:t>
            </a:r>
            <a:r>
              <a:rPr lang="en-US" dirty="0" err="1" smtClean="0"/>
              <a:t>Merleau-Ponty</a:t>
            </a:r>
            <a:r>
              <a:rPr lang="en-US" dirty="0" smtClean="0"/>
              <a:t>, &amp;?. </a:t>
            </a:r>
          </a:p>
          <a:p>
            <a:endParaRPr lang="en-US" dirty="0" smtClean="0"/>
          </a:p>
          <a:p>
            <a:r>
              <a:rPr lang="en-US" b="1" dirty="0" smtClean="0">
                <a:solidFill>
                  <a:srgbClr val="69FFFF"/>
                </a:solidFill>
              </a:rPr>
              <a:t>My Version of “</a:t>
            </a:r>
            <a:r>
              <a:rPr lang="en-US" b="1" i="1" dirty="0" smtClean="0">
                <a:solidFill>
                  <a:srgbClr val="69FFFF"/>
                </a:solidFill>
              </a:rPr>
              <a:t>Analytic Phenomenology</a:t>
            </a:r>
            <a:r>
              <a:rPr lang="en-US" b="1" dirty="0" smtClean="0">
                <a:solidFill>
                  <a:srgbClr val="69FFFF"/>
                </a:solidFill>
              </a:rPr>
              <a:t>.” </a:t>
            </a:r>
          </a:p>
          <a:p>
            <a:endParaRPr lang="en-US" dirty="0" smtClean="0"/>
          </a:p>
          <a:p>
            <a:pPr>
              <a:buNone/>
            </a:pPr>
            <a:r>
              <a:rPr lang="en-US" dirty="0" smtClean="0"/>
              <a:t>     A practice of self-critical first-person reflection used to clarify distinctions and show their relevance to theoretical and philosophical issues. </a:t>
            </a:r>
          </a:p>
          <a:p>
            <a:pPr>
              <a:buNone/>
            </a:pPr>
            <a:endParaRPr lang="en-US" dirty="0" smtClean="0"/>
          </a:p>
          <a:p>
            <a:pPr>
              <a:buNone/>
            </a:pPr>
            <a:r>
              <a:rPr lang="en-US" dirty="0" smtClean="0"/>
              <a:t>     Influenced by and arguably continuous with the phenomenological movement, understood historically</a:t>
            </a:r>
          </a:p>
          <a:p>
            <a:pPr>
              <a:buNone/>
            </a:pPr>
            <a:endParaRPr lang="en-US" dirty="0" smtClean="0"/>
          </a:p>
          <a:p>
            <a:pPr>
              <a:buNone/>
            </a:pPr>
            <a:r>
              <a:rPr lang="en-US" dirty="0" smtClean="0"/>
              <a:t>     Responsive to issues and arguments in the contemporary analytic tradition. </a:t>
            </a:r>
          </a:p>
          <a:p>
            <a:pPr>
              <a:buNone/>
            </a:pPr>
            <a:endParaRPr lang="en-US" dirty="0" smtClean="0"/>
          </a:p>
          <a:p>
            <a:pPr>
              <a:buNone/>
            </a:pPr>
            <a:r>
              <a:rPr lang="en-US" dirty="0" smtClean="0"/>
              <a:t>     Contrasts with, e.g., “</a:t>
            </a:r>
            <a:r>
              <a:rPr lang="en-US" dirty="0" err="1" smtClean="0"/>
              <a:t>heterophenomenology</a:t>
            </a:r>
            <a:r>
              <a:rPr lang="en-US" dirty="0" smtClean="0"/>
              <a:t>,” and other approaches characterized by either a disregard for, or rather different use of “introspection”—or, as I prefer, </a:t>
            </a:r>
            <a:r>
              <a:rPr lang="en-US" i="1" dirty="0" smtClean="0"/>
              <a:t>first-person reflection</a:t>
            </a:r>
            <a:r>
              <a:rPr lang="en-US" dirty="0" smtClean="0"/>
              <a: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a:t>
            </a:r>
            <a:r>
              <a:rPr lang="en-US" dirty="0" err="1" smtClean="0"/>
              <a:t>underived</a:t>
            </a:r>
            <a:r>
              <a:rPr lang="en-US" dirty="0" smtClean="0"/>
              <a:t>” and “self-critical” use of “first-person reflection”</a:t>
            </a:r>
            <a:endParaRPr lang="en-US"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b="1" dirty="0" smtClean="0">
                <a:solidFill>
                  <a:srgbClr val="69FFFF"/>
                </a:solidFill>
              </a:rPr>
              <a:t>FIRST</a:t>
            </a:r>
            <a:r>
              <a:rPr lang="en-US" dirty="0" smtClean="0">
                <a:solidFill>
                  <a:srgbClr val="69FFFF"/>
                </a:solidFill>
              </a:rPr>
              <a:t>-</a:t>
            </a:r>
            <a:r>
              <a:rPr lang="en-US" b="1" dirty="0" smtClean="0">
                <a:solidFill>
                  <a:srgbClr val="69FFFF"/>
                </a:solidFill>
              </a:rPr>
              <a:t>PERSON</a:t>
            </a:r>
            <a:r>
              <a:rPr lang="en-US" dirty="0" smtClean="0"/>
              <a:t>: my phenomenology relies on a way of judging about your own attitudes, thought and experience—and a type of warrant in so judging—distinctive of the first-person case, in consideration of real and hypothetical situations. </a:t>
            </a:r>
          </a:p>
          <a:p>
            <a:endParaRPr lang="en-US" dirty="0" smtClean="0"/>
          </a:p>
          <a:p>
            <a:r>
              <a:rPr lang="en-US" b="1" dirty="0" smtClean="0">
                <a:solidFill>
                  <a:srgbClr val="69FFFF"/>
                </a:solidFill>
              </a:rPr>
              <a:t>UNDERIVED</a:t>
            </a:r>
            <a:r>
              <a:rPr lang="en-US" dirty="0" smtClean="0"/>
              <a:t>: It does not assume that the warrant we have for first-person claims about experience is limited to what they can derive from the fact that granting them accuracy best explains “third-person” observational data acquired </a:t>
            </a:r>
            <a:r>
              <a:rPr lang="en-US" i="1" dirty="0" smtClean="0"/>
              <a:t>without </a:t>
            </a:r>
            <a:r>
              <a:rPr lang="en-US" dirty="0" smtClean="0"/>
              <a:t>reliance on first-person reflection.</a:t>
            </a:r>
          </a:p>
          <a:p>
            <a:endParaRPr lang="en-US" dirty="0" smtClean="0"/>
          </a:p>
          <a:p>
            <a:r>
              <a:rPr lang="en-US" b="1" dirty="0" smtClean="0">
                <a:solidFill>
                  <a:srgbClr val="69FFFF"/>
                </a:solidFill>
              </a:rPr>
              <a:t>SELF-CRITICAL</a:t>
            </a:r>
            <a:r>
              <a:rPr lang="en-US" dirty="0" smtClean="0"/>
              <a:t>: it acknowledges the fallibility of first-person judgment about experience, but affirms and tries to strengthen its powers of </a:t>
            </a:r>
            <a:r>
              <a:rPr lang="en-US" i="1" dirty="0" smtClean="0"/>
              <a:t>self</a:t>
            </a:r>
            <a:r>
              <a:rPr lang="en-US" dirty="0" smtClean="0"/>
              <a:t>-correction.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business today</a:t>
            </a:r>
            <a:endParaRPr lang="en-US" dirty="0"/>
          </a:p>
        </p:txBody>
      </p:sp>
      <p:sp>
        <p:nvSpPr>
          <p:cNvPr id="3" name="Content Placeholder 2"/>
          <p:cNvSpPr>
            <a:spLocks noGrp="1"/>
          </p:cNvSpPr>
          <p:nvPr>
            <p:ph idx="1"/>
          </p:nvPr>
        </p:nvSpPr>
        <p:spPr/>
        <p:txBody>
          <a:bodyPr/>
          <a:lstStyle/>
          <a:p>
            <a:r>
              <a:rPr lang="en-US" dirty="0" smtClean="0"/>
              <a:t>Examine a prominent, contrasting approach to the study of consciousness: Dennett’s third-personal “</a:t>
            </a:r>
            <a:r>
              <a:rPr lang="en-US" dirty="0" err="1" smtClean="0"/>
              <a:t>heterophenomenology</a:t>
            </a:r>
            <a:r>
              <a:rPr lang="en-US" dirty="0" smtClean="0"/>
              <a:t>”</a:t>
            </a:r>
          </a:p>
          <a:p>
            <a:endParaRPr lang="en-US" dirty="0" smtClean="0"/>
          </a:p>
          <a:p>
            <a:r>
              <a:rPr lang="en-US" dirty="0" smtClean="0"/>
              <a:t>To clarify and make the case for my alternative “plain” (neither “third-personal” nor “pure”) self-critical phenomenology.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2096</TotalTime>
  <Words>4645</Words>
  <Application>Microsoft Macintosh PowerPoint</Application>
  <PresentationFormat>On-screen Show (4:3)</PresentationFormat>
  <Paragraphs>361</Paragraphs>
  <Slides>46</Slides>
  <Notes>0</Notes>
  <HiddenSlides>0</HiddenSlides>
  <MMClips>0</MMClips>
  <ScaleCrop>false</ScaleCrop>
  <HeadingPairs>
    <vt:vector size="4" baseType="variant">
      <vt:variant>
        <vt:lpstr>Design Template</vt:lpstr>
      </vt:variant>
      <vt:variant>
        <vt:i4>1</vt:i4>
      </vt:variant>
      <vt:variant>
        <vt:lpstr>Slide Titles</vt:lpstr>
      </vt:variant>
      <vt:variant>
        <vt:i4>46</vt:i4>
      </vt:variant>
    </vt:vector>
  </HeadingPairs>
  <TitlesOfParts>
    <vt:vector size="47" baseType="lpstr">
      <vt:lpstr>Office Theme</vt:lpstr>
      <vt:lpstr> For: “Plain” Analytical Phenomenology Against: Dennett’s “Heterophenomenology”  </vt:lpstr>
      <vt:lpstr>Contemporary philosophy of consciousness</vt:lpstr>
      <vt:lpstr>Contemporary Philosophy of Consciousness—standard options</vt:lpstr>
      <vt:lpstr>My project for  the philosophy of consciousness</vt:lpstr>
      <vt:lpstr>My research program</vt:lpstr>
      <vt:lpstr>Controversial questions we should initially leave open</vt:lpstr>
      <vt:lpstr>My approach: a kind of phenomenology</vt:lpstr>
      <vt:lpstr>An “underived” and “self-critical” use of “first-person reflection”</vt:lpstr>
      <vt:lpstr>Main business today</vt:lpstr>
      <vt:lpstr>What is at stake in these methodological disputes:</vt:lpstr>
      <vt:lpstr>What is Dennett’s methodological view?</vt:lpstr>
      <vt:lpstr>An alleged demonstration of introspection’s fallibility :</vt:lpstr>
      <vt:lpstr>The playing card surprise</vt:lpstr>
      <vt:lpstr>The lesson of this surprise?</vt:lpstr>
      <vt:lpstr>Dennett: evidence of fallibility undermines reliance on introspection </vt:lpstr>
      <vt:lpstr>What to do about introspective fallibility/disagreement? Shift to “third-person point of view”</vt:lpstr>
      <vt:lpstr>Dennett’s aim: a “neutral path”?</vt:lpstr>
      <vt:lpstr>To “heterophenomenology”</vt:lpstr>
      <vt:lpstr>Dennett on “first-person authority”</vt:lpstr>
      <vt:lpstr>HP: “Heterophenomenology”: the basic idea</vt:lpstr>
      <vt:lpstr>Dennett’s NO PRESUMED AUTHORITY thesis.  The methodolgical lesson of “Feenoman” </vt:lpstr>
      <vt:lpstr>Dennett’s NO PRESUMED AUTHORITY thesis.  The methodolgical lesson of “Feenoman” </vt:lpstr>
      <vt:lpstr>Crucial thesis of HP: no presumed first-person authority about experience </vt:lpstr>
      <vt:lpstr>We need to distinguish three theses re FP judgment about experience</vt:lpstr>
      <vt:lpstr>Dennett seems to neglect the third</vt:lpstr>
      <vt:lpstr>Why think that HP is presupposed by science?  Dennett’s evidence (“Who’s on First?” (WF) </vt:lpstr>
      <vt:lpstr>Dennett’s evidence that  HP is presupposed by science</vt:lpstr>
      <vt:lpstr>Dennett’s evidence that HP is presupposed by science</vt:lpstr>
      <vt:lpstr>Critique of Dennett’s HP: Preview</vt:lpstr>
      <vt:lpstr>Critique of Dennett’s HP: Preview</vt:lpstr>
      <vt:lpstr>Dennett’s failed argument from surprise</vt:lpstr>
      <vt:lpstr>Dennett’s failed argument from surprise</vt:lpstr>
      <vt:lpstr>So: Criticism #1 of Dennett</vt:lpstr>
      <vt:lpstr>Dennett’s failed argument from Visual illusion Research </vt:lpstr>
      <vt:lpstr>Dennett’s failed argument from  Visual illusion Research </vt:lpstr>
      <vt:lpstr> D’s failed argument from the “masking” example. </vt:lpstr>
      <vt:lpstr> Why we shouldn’t just accept  subjects’ denial of disk experience</vt:lpstr>
      <vt:lpstr>So: Criticism #2 of Dennett</vt:lpstr>
      <vt:lpstr>How Dennett Might Reply</vt:lpstr>
      <vt:lpstr>Criticism #3: HP could keep us from grasping  concepts of experience. Thus it could deny us access to all the data of consciousness. </vt:lpstr>
      <vt:lpstr>Criticism #3: HP could keep us from grasping  concepts of experience (consciousness) </vt:lpstr>
      <vt:lpstr>HP risks destroying our grasp of the beliefs it claims to investigate</vt:lpstr>
      <vt:lpstr>HP risks destroying our grasp of the beliefs it claims to investigate</vt:lpstr>
      <vt:lpstr>Criticism #4: HP robs us of the ability to improve and correct our introspection by critical reflection. </vt:lpstr>
      <vt:lpstr>Heterophenomenology:  unnecessary and harmful</vt:lpstr>
      <vt:lpstr>Points the way to an alternative</vt:lpstr>
    </vt:vector>
  </TitlesOfParts>
  <Company>Rice University Philosophy Department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Dennett:  Heterophenomenology</dc:title>
  <dc:creator>Charles Siewert</dc:creator>
  <cp:lastModifiedBy>Charles Siewert</cp:lastModifiedBy>
  <cp:revision>79</cp:revision>
  <dcterms:created xsi:type="dcterms:W3CDTF">2014-06-11T19:57:16Z</dcterms:created>
  <dcterms:modified xsi:type="dcterms:W3CDTF">2014-06-11T20:13:13Z</dcterms:modified>
</cp:coreProperties>
</file>