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40" autoAdjust="0"/>
  </p:normalViewPr>
  <p:slideViewPr>
    <p:cSldViewPr>
      <p:cViewPr varScale="1">
        <p:scale>
          <a:sx n="67" d="100"/>
          <a:sy n="67" d="100"/>
        </p:scale>
        <p:origin x="-4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9B876-4B48-4ECA-A7A6-6940EFA74491}" type="datetimeFigureOut">
              <a:rPr lang="de-DE" smtClean="0"/>
              <a:t>26.02.2013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31E6-8B1A-4CE5-8638-1310AB7BA2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978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E82D732-49A7-4ECB-ACD5-A2F4E0B32230}" type="datetime1">
              <a:rPr lang="de-DE" smtClean="0"/>
              <a:t>26.02.2013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C416-FCD2-4316-8936-6EECA3323F2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A8FC-4BD1-421C-892D-2B220425E938}" type="datetime1">
              <a:rPr lang="de-DE" smtClean="0"/>
              <a:t>26.02.2013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C416-FCD2-4316-8936-6EECA3323F2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DADF-B39D-4745-BA07-A882608B9460}" type="datetime1">
              <a:rPr lang="de-DE" smtClean="0"/>
              <a:t>26.02.2013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C416-FCD2-4316-8936-6EECA3323F2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F3CF-EE55-4DD3-9857-5697E96C4CA9}" type="datetime1">
              <a:rPr lang="de-DE" smtClean="0"/>
              <a:t>26.02.2013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C416-FCD2-4316-8936-6EECA3323F2E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D0D4-7360-4790-AABF-99D6FA776E92}" type="datetime1">
              <a:rPr lang="de-DE" smtClean="0"/>
              <a:t>26.02.2013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C416-FCD2-4316-8936-6EECA3323F2E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FFCE-3936-4F60-9DDF-4A99EA40CD69}" type="datetime1">
              <a:rPr lang="de-DE" smtClean="0"/>
              <a:t>26.02.2013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C416-FCD2-4316-8936-6EECA3323F2E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E992-85C5-4264-B1C6-7A6CA488EF3E}" type="datetime1">
              <a:rPr lang="de-DE" smtClean="0"/>
              <a:t>26.02.2013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C416-FCD2-4316-8936-6EECA3323F2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E371-C0BE-4537-9A27-A634BDEBE646}" type="datetime1">
              <a:rPr lang="de-DE" smtClean="0"/>
              <a:t>26.02.2013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C416-FCD2-4316-8936-6EECA3323F2E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7A98-E3C8-4536-B392-3BE621A6C4C1}" type="datetime1">
              <a:rPr lang="de-DE" smtClean="0"/>
              <a:t>26.02.2013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C416-FCD2-4316-8936-6EECA3323F2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83EC-941B-4B50-BF49-3CCFFC2B1F5C}" type="datetime1">
              <a:rPr lang="de-DE" smtClean="0"/>
              <a:t>26.02.2013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C416-FCD2-4316-8936-6EECA3323F2E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ED95-85D5-4B10-9B00-01FDD48FA514}" type="datetime1">
              <a:rPr lang="de-DE" smtClean="0"/>
              <a:t>26.02.2013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C416-FCD2-4316-8936-6EECA3323F2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B5091F4-1DD2-4337-AE1D-7F844A0CCAF6}" type="datetime1">
              <a:rPr lang="de-DE" smtClean="0"/>
              <a:t>26.02.2013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BEFC416-FCD2-4316-8936-6EECA3323F2E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75656" y="1196752"/>
            <a:ext cx="6296744" cy="1296144"/>
          </a:xfrm>
        </p:spPr>
        <p:txBody>
          <a:bodyPr>
            <a:normAutofit/>
          </a:bodyPr>
          <a:lstStyle/>
          <a:p>
            <a:r>
              <a:rPr lang="de-AT" sz="1800" dirty="0" smtClean="0"/>
              <a:t>Struktur und jüngere Geschichte des Rechts der Katholischen Kirche</a:t>
            </a:r>
            <a:br>
              <a:rPr lang="de-AT" sz="1800" dirty="0" smtClean="0"/>
            </a:br>
            <a:r>
              <a:rPr lang="de-AT" sz="1800" dirty="0" smtClean="0"/>
              <a:t>I. </a:t>
            </a:r>
            <a:r>
              <a:rPr lang="de-AT" sz="1400" dirty="0" smtClean="0"/>
              <a:t>Die rechtliche Struktur </a:t>
            </a:r>
            <a:endParaRPr lang="de-DE" sz="1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3429000"/>
            <a:ext cx="6440760" cy="2232248"/>
          </a:xfrm>
        </p:spPr>
        <p:txBody>
          <a:bodyPr>
            <a:normAutofit lnSpcReduction="10000"/>
          </a:bodyPr>
          <a:lstStyle/>
          <a:p>
            <a:pPr marL="342900" indent="-342900" algn="just">
              <a:lnSpc>
                <a:spcPct val="100000"/>
              </a:lnSpc>
              <a:buAutoNum type="alphaUcPeriod"/>
            </a:pPr>
            <a:r>
              <a:rPr lang="de-AT" sz="1400" b="1" i="0" dirty="0" smtClean="0"/>
              <a:t>Göttliches Recht: </a:t>
            </a:r>
            <a:r>
              <a:rPr lang="de-AT" sz="1400" i="0" dirty="0" err="1" smtClean="0"/>
              <a:t>ius</a:t>
            </a:r>
            <a:r>
              <a:rPr lang="de-AT" sz="1400" i="0" dirty="0" smtClean="0"/>
              <a:t> </a:t>
            </a:r>
            <a:r>
              <a:rPr lang="de-AT" sz="1400" i="0" dirty="0" err="1" smtClean="0"/>
              <a:t>divinum</a:t>
            </a:r>
            <a:r>
              <a:rPr lang="de-AT" sz="1400" i="0" dirty="0" smtClean="0"/>
              <a:t> </a:t>
            </a:r>
            <a:r>
              <a:rPr lang="de-AT" sz="1400" i="0" dirty="0" err="1" smtClean="0"/>
              <a:t>positivum</a:t>
            </a:r>
            <a:r>
              <a:rPr lang="de-AT" sz="1400" i="0" dirty="0" smtClean="0"/>
              <a:t> und </a:t>
            </a:r>
            <a:r>
              <a:rPr lang="de-AT" sz="1400" i="0" dirty="0" err="1" smtClean="0"/>
              <a:t>ius</a:t>
            </a:r>
            <a:r>
              <a:rPr lang="de-AT" sz="1400" i="0" dirty="0" smtClean="0"/>
              <a:t> </a:t>
            </a:r>
            <a:r>
              <a:rPr lang="de-AT" sz="1400" i="0" dirty="0" err="1" smtClean="0"/>
              <a:t>divinum</a:t>
            </a:r>
            <a:r>
              <a:rPr lang="de-AT" sz="1400" i="0" dirty="0" smtClean="0"/>
              <a:t> </a:t>
            </a:r>
            <a:r>
              <a:rPr lang="de-AT" sz="1400" i="0" dirty="0" err="1" smtClean="0"/>
              <a:t>naturale</a:t>
            </a:r>
            <a:endParaRPr lang="de-AT" sz="1400" i="0" dirty="0" smtClean="0"/>
          </a:p>
          <a:p>
            <a:pPr marL="342900" indent="-342900" algn="just">
              <a:lnSpc>
                <a:spcPct val="100000"/>
              </a:lnSpc>
              <a:buAutoNum type="alphaUcPeriod"/>
            </a:pPr>
            <a:r>
              <a:rPr lang="de-AT" sz="1400" b="1" i="0" dirty="0" smtClean="0"/>
              <a:t>Menschliches Recht (</a:t>
            </a:r>
            <a:r>
              <a:rPr lang="de-AT" sz="1400" b="1" i="0" dirty="0" err="1" smtClean="0"/>
              <a:t>ius</a:t>
            </a:r>
            <a:r>
              <a:rPr lang="de-AT" sz="1400" b="1" i="0" dirty="0" smtClean="0"/>
              <a:t> </a:t>
            </a:r>
            <a:r>
              <a:rPr lang="de-AT" sz="1400" b="1" i="0" dirty="0" err="1" smtClean="0"/>
              <a:t>humanum</a:t>
            </a:r>
            <a:r>
              <a:rPr lang="de-AT" sz="1400" b="1" i="0" dirty="0" smtClean="0"/>
              <a:t>):</a:t>
            </a:r>
          </a:p>
          <a:p>
            <a:pPr marL="342900" indent="-342900" algn="just">
              <a:lnSpc>
                <a:spcPct val="100000"/>
              </a:lnSpc>
              <a:buAutoNum type="arabicPeriod"/>
            </a:pPr>
            <a:r>
              <a:rPr lang="de-AT" sz="1400" i="0" dirty="0" smtClean="0"/>
              <a:t>Das </a:t>
            </a:r>
            <a:r>
              <a:rPr lang="de-AT" sz="1400" i="0" dirty="0" err="1" smtClean="0"/>
              <a:t>ius</a:t>
            </a:r>
            <a:r>
              <a:rPr lang="de-AT" sz="1400" i="0" dirty="0" smtClean="0"/>
              <a:t> universale </a:t>
            </a:r>
          </a:p>
          <a:p>
            <a:pPr marL="342900" indent="-342900" algn="just">
              <a:lnSpc>
                <a:spcPct val="100000"/>
              </a:lnSpc>
              <a:buAutoNum type="arabicPeriod"/>
            </a:pPr>
            <a:r>
              <a:rPr lang="de-AT" sz="1400" i="0" dirty="0" smtClean="0"/>
              <a:t>Das </a:t>
            </a:r>
            <a:r>
              <a:rPr lang="de-AT" sz="1400" i="0" dirty="0" err="1" smtClean="0"/>
              <a:t>ius</a:t>
            </a:r>
            <a:r>
              <a:rPr lang="de-AT" sz="1400" i="0" dirty="0" smtClean="0"/>
              <a:t> universale </a:t>
            </a:r>
            <a:r>
              <a:rPr lang="de-AT" sz="1400" i="0" dirty="0" err="1" smtClean="0"/>
              <a:t>ecclesiarum</a:t>
            </a:r>
            <a:r>
              <a:rPr lang="de-AT" sz="1400" i="0" dirty="0" smtClean="0"/>
              <a:t> </a:t>
            </a:r>
            <a:r>
              <a:rPr lang="de-AT" sz="1400" i="0" dirty="0" err="1" smtClean="0"/>
              <a:t>orientalium</a:t>
            </a:r>
            <a:r>
              <a:rPr lang="de-AT" sz="1400" i="0" dirty="0" smtClean="0"/>
              <a:t>: CCEO 1990</a:t>
            </a:r>
          </a:p>
          <a:p>
            <a:pPr marL="342900" indent="-342900" algn="just">
              <a:lnSpc>
                <a:spcPct val="100000"/>
              </a:lnSpc>
              <a:buAutoNum type="arabicPeriod"/>
            </a:pPr>
            <a:r>
              <a:rPr lang="de-AT" sz="1400" i="0" dirty="0" smtClean="0"/>
              <a:t>Das </a:t>
            </a:r>
            <a:r>
              <a:rPr lang="de-AT" sz="1400" i="0" dirty="0" err="1" smtClean="0"/>
              <a:t>ius</a:t>
            </a:r>
            <a:r>
              <a:rPr lang="de-AT" sz="1400" i="0" dirty="0" smtClean="0"/>
              <a:t> proprium der einzelnen Riten: CIC 1983</a:t>
            </a:r>
          </a:p>
          <a:p>
            <a:pPr marL="342900" indent="-342900" algn="just">
              <a:lnSpc>
                <a:spcPct val="100000"/>
              </a:lnSpc>
              <a:buAutoNum type="arabicPeriod"/>
            </a:pPr>
            <a:r>
              <a:rPr lang="de-AT" sz="1400" i="0" dirty="0" smtClean="0"/>
              <a:t>Das </a:t>
            </a:r>
            <a:r>
              <a:rPr lang="de-AT" sz="1400" i="0" dirty="0" err="1" smtClean="0"/>
              <a:t>ius</a:t>
            </a:r>
            <a:r>
              <a:rPr lang="de-AT" sz="1400" i="0" dirty="0" smtClean="0"/>
              <a:t> </a:t>
            </a:r>
            <a:r>
              <a:rPr lang="de-AT" sz="1400" i="0" dirty="0" err="1" smtClean="0"/>
              <a:t>particulare</a:t>
            </a:r>
            <a:r>
              <a:rPr lang="de-AT" sz="1400" i="0" dirty="0" smtClean="0"/>
              <a:t>: Diözesanrecht</a:t>
            </a:r>
          </a:p>
          <a:p>
            <a:pPr algn="just">
              <a:lnSpc>
                <a:spcPct val="100000"/>
              </a:lnSpc>
            </a:pPr>
            <a:r>
              <a:rPr lang="de-AT" sz="1400" b="1" i="0" dirty="0" smtClean="0"/>
              <a:t>Ritus:</a:t>
            </a:r>
            <a:r>
              <a:rPr lang="de-AT" sz="1400" i="0" dirty="0" smtClean="0"/>
              <a:t> Eine Teilgemeinschaft der Katholischen Kirche mit einer eigenen Rechtsordnung und einer eigenen hierarchischen Spitze (Patriarch),  über die sie mit dem Papst in Verbindung steht.</a:t>
            </a:r>
          </a:p>
          <a:p>
            <a:pPr marL="342900" indent="-342900" algn="just">
              <a:lnSpc>
                <a:spcPct val="100000"/>
              </a:lnSpc>
              <a:buAutoNum type="arabicPeriod"/>
            </a:pPr>
            <a:endParaRPr lang="de-AT" sz="1400" i="0" dirty="0" smtClean="0"/>
          </a:p>
          <a:p>
            <a:pPr algn="just"/>
            <a:endParaRPr lang="de-DE" sz="1400" b="1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C416-FCD2-4316-8936-6EECA3323F2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0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6656784" cy="720080"/>
          </a:xfrm>
        </p:spPr>
        <p:txBody>
          <a:bodyPr>
            <a:normAutofit fontScale="90000"/>
          </a:bodyPr>
          <a:lstStyle/>
          <a:p>
            <a:r>
              <a:rPr lang="de-AT" sz="1800" b="1" dirty="0"/>
              <a:t>Struktur und jüngere Geschichte des Rechts der Katholischen Kirche</a:t>
            </a:r>
            <a:br>
              <a:rPr lang="de-AT" sz="1800" b="1" dirty="0"/>
            </a:br>
            <a:r>
              <a:rPr lang="de-AT" sz="1400" dirty="0"/>
              <a:t>I. Die rechtliche Struktur </a:t>
            </a:r>
            <a:endParaRPr lang="de-DE" sz="1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75656" y="2492896"/>
            <a:ext cx="6296744" cy="302433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AT" sz="1400" b="1" dirty="0" smtClean="0"/>
              <a:t>Riten in der Katholischen Kirche</a:t>
            </a:r>
          </a:p>
          <a:p>
            <a:pPr>
              <a:lnSpc>
                <a:spcPct val="100000"/>
              </a:lnSpc>
            </a:pPr>
            <a:r>
              <a:rPr lang="de-AT" sz="1400" dirty="0" smtClean="0"/>
              <a:t>A</a:t>
            </a:r>
            <a:r>
              <a:rPr lang="de-AT" sz="1400" b="1" dirty="0" smtClean="0"/>
              <a:t>: Lateinischer Ritus</a:t>
            </a:r>
          </a:p>
          <a:p>
            <a:pPr>
              <a:lnSpc>
                <a:spcPct val="100000"/>
              </a:lnSpc>
            </a:pPr>
            <a:r>
              <a:rPr lang="de-AT" sz="1400" dirty="0" smtClean="0"/>
              <a:t>B: </a:t>
            </a:r>
            <a:r>
              <a:rPr lang="de-AT" sz="1400" b="1" dirty="0" smtClean="0"/>
              <a:t>Unierte Ostkirchenriten</a:t>
            </a:r>
          </a:p>
          <a:p>
            <a:pPr>
              <a:lnSpc>
                <a:spcPct val="100000"/>
              </a:lnSpc>
            </a:pPr>
            <a:r>
              <a:rPr lang="de-AT" sz="1400" dirty="0" smtClean="0"/>
              <a:t>B1: Alexandrinische Tradition: koptischer und äthiopischer Ritus</a:t>
            </a:r>
          </a:p>
          <a:p>
            <a:pPr>
              <a:lnSpc>
                <a:spcPct val="100000"/>
              </a:lnSpc>
            </a:pPr>
            <a:r>
              <a:rPr lang="de-AT" sz="1400" dirty="0" smtClean="0"/>
              <a:t>B2: Antiochenische Tradition: </a:t>
            </a:r>
            <a:r>
              <a:rPr lang="de-AT" sz="1400" dirty="0" err="1" smtClean="0"/>
              <a:t>malankaresischer</a:t>
            </a:r>
            <a:r>
              <a:rPr lang="de-AT" sz="1400" dirty="0" smtClean="0"/>
              <a:t>, maronitischer u. syrischer Ritus</a:t>
            </a:r>
          </a:p>
          <a:p>
            <a:pPr>
              <a:lnSpc>
                <a:spcPct val="100000"/>
              </a:lnSpc>
            </a:pPr>
            <a:r>
              <a:rPr lang="de-AT" sz="1400" dirty="0" smtClean="0"/>
              <a:t>B3: Armenische Tradition: armenischer Ritus</a:t>
            </a:r>
          </a:p>
          <a:p>
            <a:pPr>
              <a:lnSpc>
                <a:spcPct val="100000"/>
              </a:lnSpc>
            </a:pPr>
            <a:r>
              <a:rPr lang="de-AT" sz="1400" dirty="0" smtClean="0"/>
              <a:t>B4: Chaldäische (Ostsyrische) Tradition: chaldäischer u. </a:t>
            </a:r>
            <a:r>
              <a:rPr lang="de-AT" sz="1400" dirty="0" err="1" smtClean="0"/>
              <a:t>malabaresischer</a:t>
            </a:r>
            <a:r>
              <a:rPr lang="de-AT" sz="1400" dirty="0" smtClean="0"/>
              <a:t> Ritus</a:t>
            </a:r>
          </a:p>
          <a:p>
            <a:pPr>
              <a:lnSpc>
                <a:spcPct val="100000"/>
              </a:lnSpc>
            </a:pPr>
            <a:r>
              <a:rPr lang="de-AT" sz="1400" dirty="0" smtClean="0"/>
              <a:t>B5: Konstantinopolitanische (Byzantinische) Tradition: albanischer, weißrussischer, bulgarischer, griechischer, griechisch-</a:t>
            </a:r>
            <a:r>
              <a:rPr lang="de-AT" sz="1400" dirty="0" err="1" smtClean="0"/>
              <a:t>melchitischer</a:t>
            </a:r>
            <a:r>
              <a:rPr lang="de-AT" sz="1400" dirty="0" smtClean="0"/>
              <a:t>, </a:t>
            </a:r>
            <a:r>
              <a:rPr lang="de-AT" sz="1400" dirty="0" err="1" smtClean="0"/>
              <a:t>italo</a:t>
            </a:r>
            <a:r>
              <a:rPr lang="de-AT" sz="1400" dirty="0" smtClean="0"/>
              <a:t>-albanischer, rumänischer, russischer, ruthenischer, slowakischer, ukrainischer u. ungarischer Ritus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C416-FCD2-4316-8936-6EECA3323F2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1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6440760" cy="936104"/>
          </a:xfrm>
        </p:spPr>
        <p:txBody>
          <a:bodyPr>
            <a:noAutofit/>
          </a:bodyPr>
          <a:lstStyle/>
          <a:p>
            <a:r>
              <a:rPr lang="de-AT" sz="1800" b="1" dirty="0"/>
              <a:t>Struktur und jüngere Geschichte des Rechts der Katholischen Kirche</a:t>
            </a:r>
            <a:br>
              <a:rPr lang="de-AT" sz="1800" b="1" dirty="0"/>
            </a:br>
            <a:r>
              <a:rPr lang="de-AT" sz="1400" dirty="0"/>
              <a:t>I. </a:t>
            </a:r>
            <a:r>
              <a:rPr lang="de-AT" sz="1400" dirty="0" smtClean="0"/>
              <a:t>Jüngere Geschichte des Kirchlichen Rechts </a:t>
            </a:r>
            <a:endParaRPr lang="de-DE" sz="1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03648" y="2492896"/>
            <a:ext cx="6328792" cy="2903985"/>
          </a:xfrm>
        </p:spPr>
        <p:txBody>
          <a:bodyPr>
            <a:normAutofit lnSpcReduction="10000"/>
          </a:bodyPr>
          <a:lstStyle/>
          <a:p>
            <a:pPr algn="ctr"/>
            <a:r>
              <a:rPr lang="de-AT" sz="1400" b="1" dirty="0" smtClean="0"/>
              <a:t>Der Codex </a:t>
            </a:r>
            <a:r>
              <a:rPr lang="de-AT" sz="1400" b="1" dirty="0" err="1" smtClean="0"/>
              <a:t>Iuris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Canonici</a:t>
            </a:r>
            <a:r>
              <a:rPr lang="de-AT" sz="1400" b="1" dirty="0" smtClean="0"/>
              <a:t> 1917/18</a:t>
            </a:r>
          </a:p>
          <a:p>
            <a:pPr algn="just"/>
            <a:r>
              <a:rPr lang="de-AT" sz="1400" dirty="0" smtClean="0"/>
              <a:t>19. März 1904: </a:t>
            </a:r>
            <a:r>
              <a:rPr lang="de-AT" sz="1400" dirty="0" err="1" smtClean="0"/>
              <a:t>Motu</a:t>
            </a:r>
            <a:r>
              <a:rPr lang="de-AT" sz="1400" dirty="0" smtClean="0"/>
              <a:t> </a:t>
            </a:r>
            <a:r>
              <a:rPr lang="de-AT" sz="1400" dirty="0" err="1" smtClean="0"/>
              <a:t>Proprio</a:t>
            </a:r>
            <a:r>
              <a:rPr lang="de-AT" sz="1400" dirty="0" smtClean="0"/>
              <a:t> </a:t>
            </a:r>
            <a:r>
              <a:rPr lang="de-AT" sz="1400" dirty="0" err="1" smtClean="0"/>
              <a:t>Arduum</a:t>
            </a:r>
            <a:r>
              <a:rPr lang="de-AT" sz="1400" dirty="0" smtClean="0"/>
              <a:t> </a:t>
            </a:r>
            <a:r>
              <a:rPr lang="de-AT" sz="1400" dirty="0" err="1" smtClean="0"/>
              <a:t>sane</a:t>
            </a:r>
            <a:r>
              <a:rPr lang="de-AT" sz="1400" dirty="0" smtClean="0"/>
              <a:t> </a:t>
            </a:r>
            <a:r>
              <a:rPr lang="de-AT" sz="1400" dirty="0" err="1" smtClean="0"/>
              <a:t>munus</a:t>
            </a:r>
            <a:r>
              <a:rPr lang="de-AT" sz="1400" dirty="0" smtClean="0"/>
              <a:t> (Papst Pius X.)</a:t>
            </a:r>
          </a:p>
          <a:p>
            <a:pPr algn="just"/>
            <a:r>
              <a:rPr lang="de-AT" sz="1400" dirty="0" smtClean="0"/>
              <a:t>Kardinalskongregation unter Kardinal Pietro </a:t>
            </a:r>
            <a:r>
              <a:rPr lang="de-AT" sz="1400" dirty="0" err="1" smtClean="0"/>
              <a:t>Gasparri</a:t>
            </a:r>
            <a:endParaRPr lang="de-AT" sz="1400" dirty="0" smtClean="0"/>
          </a:p>
          <a:p>
            <a:pPr algn="just"/>
            <a:r>
              <a:rPr lang="de-AT" sz="1400" dirty="0" err="1" smtClean="0"/>
              <a:t>Collegium</a:t>
            </a:r>
            <a:r>
              <a:rPr lang="de-AT" sz="1400" dirty="0" smtClean="0"/>
              <a:t> </a:t>
            </a:r>
            <a:r>
              <a:rPr lang="de-AT" sz="1400" dirty="0" err="1" smtClean="0"/>
              <a:t>consultorum</a:t>
            </a:r>
            <a:endParaRPr lang="de-AT" sz="1400" dirty="0" smtClean="0"/>
          </a:p>
          <a:p>
            <a:pPr algn="just"/>
            <a:r>
              <a:rPr lang="de-AT" sz="1400" dirty="0" err="1" smtClean="0"/>
              <a:t>Collaboratores</a:t>
            </a:r>
            <a:endParaRPr lang="de-AT" sz="1400" dirty="0" smtClean="0"/>
          </a:p>
          <a:p>
            <a:pPr algn="just"/>
            <a:r>
              <a:rPr lang="de-AT" sz="1400" dirty="0" smtClean="0"/>
              <a:t>Revisionskommission erarbeitet den endgültigen Text</a:t>
            </a:r>
          </a:p>
          <a:p>
            <a:pPr algn="just"/>
            <a:r>
              <a:rPr lang="de-AT" sz="1400" dirty="0" smtClean="0"/>
              <a:t>Papst Benedikt XV. promulgiert mit der Bulle „</a:t>
            </a:r>
            <a:r>
              <a:rPr lang="de-AT" sz="1400" dirty="0" err="1" smtClean="0"/>
              <a:t>Providentissima</a:t>
            </a:r>
            <a:r>
              <a:rPr lang="de-AT" sz="1400" dirty="0" smtClean="0"/>
              <a:t> mater Ecclesia“ am 27. Mai 1917 den CIC, der am 19. Mai 1918 in Kraft trat.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C416-FCD2-4316-8936-6EECA3323F2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27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6400800" cy="1080120"/>
          </a:xfrm>
        </p:spPr>
        <p:txBody>
          <a:bodyPr>
            <a:normAutofit fontScale="90000"/>
          </a:bodyPr>
          <a:lstStyle/>
          <a:p>
            <a:r>
              <a:rPr lang="de-AT" sz="2000" b="1" dirty="0"/>
              <a:t>Struktur und jüngere Geschichte des Rechts der Katholischen Kirche</a:t>
            </a:r>
            <a:br>
              <a:rPr lang="de-AT" sz="2000" b="1" dirty="0"/>
            </a:br>
            <a:r>
              <a:rPr lang="de-AT" sz="1600" dirty="0"/>
              <a:t>I. Jüngere Geschichte des Kirchlichen Rechts 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de-AT" b="1" dirty="0" smtClean="0"/>
              <a:t>Das Werden des CIC 1983</a:t>
            </a:r>
          </a:p>
          <a:p>
            <a:pPr>
              <a:lnSpc>
                <a:spcPct val="100000"/>
              </a:lnSpc>
            </a:pPr>
            <a:r>
              <a:rPr lang="de-AT" dirty="0" smtClean="0"/>
              <a:t>Ansprache vom 25.01.1959: Ankündigung eines Konzils u. </a:t>
            </a:r>
            <a:r>
              <a:rPr lang="de-AT" dirty="0" err="1" smtClean="0"/>
              <a:t>Aggiornamento</a:t>
            </a:r>
            <a:r>
              <a:rPr lang="de-AT" dirty="0" smtClean="0"/>
              <a:t> des CIC, Promulgation eines </a:t>
            </a:r>
            <a:r>
              <a:rPr lang="de-AT" dirty="0" err="1" smtClean="0"/>
              <a:t>ostkirchl</a:t>
            </a:r>
            <a:r>
              <a:rPr lang="de-AT" dirty="0" smtClean="0"/>
              <a:t>. Gesetzbuches</a:t>
            </a:r>
          </a:p>
          <a:p>
            <a:pPr>
              <a:lnSpc>
                <a:spcPct val="100000"/>
              </a:lnSpc>
            </a:pPr>
            <a:r>
              <a:rPr lang="de-AT" dirty="0" smtClean="0"/>
              <a:t>28. März 1963: Die PCI wird umgewandelt in eine PCR</a:t>
            </a:r>
          </a:p>
          <a:p>
            <a:pPr>
              <a:lnSpc>
                <a:spcPct val="100000"/>
              </a:lnSpc>
            </a:pPr>
            <a:r>
              <a:rPr lang="de-AT" dirty="0" smtClean="0"/>
              <a:t>Beginn der Kommissionsarbeit am 20.11.1965</a:t>
            </a:r>
          </a:p>
          <a:p>
            <a:pPr>
              <a:lnSpc>
                <a:spcPct val="100000"/>
              </a:lnSpc>
            </a:pPr>
            <a:r>
              <a:rPr lang="de-AT" dirty="0" smtClean="0"/>
              <a:t>Ausarbeitung von sog. „Schemata“ für die einzelnen Teilbereiche des neuen CIC; Erstellung eines provisorischen Exemplars</a:t>
            </a:r>
          </a:p>
          <a:p>
            <a:pPr>
              <a:lnSpc>
                <a:spcPct val="100000"/>
              </a:lnSpc>
            </a:pPr>
            <a:r>
              <a:rPr lang="de-AT" dirty="0" smtClean="0"/>
              <a:t>Papst Johannes Paul II. promulgiert mit der Konstitution „</a:t>
            </a:r>
            <a:r>
              <a:rPr lang="de-AT" dirty="0" err="1" smtClean="0"/>
              <a:t>Sacrae</a:t>
            </a:r>
            <a:r>
              <a:rPr lang="de-AT" dirty="0" smtClean="0"/>
              <a:t> </a:t>
            </a:r>
            <a:r>
              <a:rPr lang="de-AT" dirty="0" err="1" smtClean="0"/>
              <a:t>disciplinae</a:t>
            </a:r>
            <a:r>
              <a:rPr lang="de-AT" dirty="0" smtClean="0"/>
              <a:t> Leges“ am 25.01.1983 den neuen CIC, der mit 27.11.1983 in Kraft trat.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C416-FCD2-4316-8936-6EECA3323F2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26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6472808" cy="1080120"/>
          </a:xfrm>
        </p:spPr>
        <p:txBody>
          <a:bodyPr>
            <a:normAutofit/>
          </a:bodyPr>
          <a:lstStyle/>
          <a:p>
            <a:r>
              <a:rPr lang="de-AT" sz="1800" b="1" dirty="0"/>
              <a:t>Struktur und jüngere Geschichte des Rechts der Katholischen Kirche</a:t>
            </a:r>
            <a:br>
              <a:rPr lang="de-AT" sz="1800" b="1" dirty="0"/>
            </a:br>
            <a:r>
              <a:rPr lang="de-AT" sz="1400" dirty="0"/>
              <a:t>I. Jüngere Geschichte des Kirchlichen Rechts </a:t>
            </a:r>
            <a:endParaRPr lang="de-DE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de-AT" b="1" dirty="0" smtClean="0"/>
              <a:t>Reformtendenzen im CIC 1983</a:t>
            </a:r>
          </a:p>
          <a:p>
            <a:pPr>
              <a:lnSpc>
                <a:spcPct val="100000"/>
              </a:lnSpc>
            </a:pPr>
            <a:r>
              <a:rPr lang="de-AT" i="1" dirty="0" smtClean="0"/>
              <a:t>1. Aufwertung des Bischofsamtes: </a:t>
            </a:r>
            <a:r>
              <a:rPr lang="de-AT" dirty="0" smtClean="0"/>
              <a:t>Dispensumkehr, Amt des Bischofsvikars, Aufwertung der Bischofskonferenzen</a:t>
            </a:r>
          </a:p>
          <a:p>
            <a:pPr>
              <a:lnSpc>
                <a:spcPct val="100000"/>
              </a:lnSpc>
            </a:pPr>
            <a:r>
              <a:rPr lang="de-AT" i="1" dirty="0" smtClean="0"/>
              <a:t>2. Verstärkte Demokratiebestrebungen in der Kirche: </a:t>
            </a:r>
            <a:r>
              <a:rPr lang="de-AT" dirty="0" smtClean="0"/>
              <a:t>Pfarrgemeinderat</a:t>
            </a:r>
            <a:r>
              <a:rPr lang="de-AT" dirty="0"/>
              <a:t>;</a:t>
            </a:r>
            <a:r>
              <a:rPr lang="de-AT" dirty="0" smtClean="0"/>
              <a:t> Priester-, Pastoral- u. Diözesankirchenrat; Päpstlicher </a:t>
            </a:r>
            <a:r>
              <a:rPr lang="de-AT" dirty="0" err="1" smtClean="0"/>
              <a:t>Laienrat</a:t>
            </a:r>
            <a:r>
              <a:rPr lang="de-AT" dirty="0" smtClean="0"/>
              <a:t> und Bischofssynode</a:t>
            </a:r>
          </a:p>
          <a:p>
            <a:pPr>
              <a:lnSpc>
                <a:spcPct val="100000"/>
              </a:lnSpc>
            </a:pPr>
            <a:r>
              <a:rPr lang="de-AT" i="1" dirty="0" smtClean="0"/>
              <a:t>3. Mitverantwortung aller für die Sendung der Kirche: </a:t>
            </a:r>
            <a:r>
              <a:rPr lang="de-AT" dirty="0" smtClean="0"/>
              <a:t>Laien als Träger von Jurisdiktionsgewalt; Zugang der Frauen zu kirchlichen Funktionen; Beseitigung der klerikalen Sonderprivilegien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C416-FCD2-4316-8936-6EECA3323F2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6472808" cy="1080120"/>
          </a:xfrm>
        </p:spPr>
        <p:txBody>
          <a:bodyPr>
            <a:normAutofit/>
          </a:bodyPr>
          <a:lstStyle/>
          <a:p>
            <a:r>
              <a:rPr lang="de-AT" sz="1800" b="1" dirty="0"/>
              <a:t>Struktur und jüngere Geschichte des Rechts der Katholischen Kirche</a:t>
            </a:r>
            <a:br>
              <a:rPr lang="de-AT" sz="1800" b="1" dirty="0"/>
            </a:br>
            <a:r>
              <a:rPr lang="de-AT" sz="1400" dirty="0"/>
              <a:t>I. Jüngere Geschichte des Kirchlichen Rechts </a:t>
            </a:r>
            <a:endParaRPr lang="de-DE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de-AT" b="1" dirty="0" smtClean="0"/>
              <a:t>Kodifikation und Reform des Rechts der unierten Ostkirchen</a:t>
            </a:r>
          </a:p>
          <a:p>
            <a:pPr>
              <a:lnSpc>
                <a:spcPct val="100000"/>
              </a:lnSpc>
            </a:pPr>
            <a:r>
              <a:rPr lang="de-AT" dirty="0" smtClean="0"/>
              <a:t>Eine </a:t>
            </a:r>
            <a:r>
              <a:rPr lang="de-AT" dirty="0" err="1" smtClean="0"/>
              <a:t>pästliche</a:t>
            </a:r>
            <a:r>
              <a:rPr lang="de-AT" dirty="0" smtClean="0"/>
              <a:t> Kommission erarbeitete seit </a:t>
            </a:r>
            <a:r>
              <a:rPr lang="de-AT" dirty="0"/>
              <a:t>d</a:t>
            </a:r>
            <a:r>
              <a:rPr lang="de-AT" dirty="0" smtClean="0"/>
              <a:t>em 17.07.1935 mehrere Teilpublikationen: Eherecht (1949), </a:t>
            </a:r>
            <a:r>
              <a:rPr lang="de-AT" dirty="0" err="1" smtClean="0"/>
              <a:t>Prozeßrecht</a:t>
            </a:r>
            <a:r>
              <a:rPr lang="de-AT" dirty="0" smtClean="0"/>
              <a:t> (1950), Ordens- u. Vermögensrecht (1952) u. Riten- u. Personenrecht (1957).</a:t>
            </a:r>
          </a:p>
          <a:p>
            <a:pPr>
              <a:lnSpc>
                <a:spcPct val="100000"/>
              </a:lnSpc>
            </a:pPr>
            <a:r>
              <a:rPr lang="de-AT" dirty="0" smtClean="0"/>
              <a:t>25.01.1959: Ankündigung eines CCEO (CICO)</a:t>
            </a:r>
          </a:p>
          <a:p>
            <a:pPr>
              <a:lnSpc>
                <a:spcPct val="100000"/>
              </a:lnSpc>
            </a:pPr>
            <a:r>
              <a:rPr lang="de-AT" dirty="0" smtClean="0"/>
              <a:t>10.06.1972:  Redaktionskommission wird durch eine neue Kommission „</a:t>
            </a:r>
            <a:r>
              <a:rPr lang="de-AT" dirty="0" err="1" smtClean="0"/>
              <a:t>Pontificia</a:t>
            </a:r>
            <a:r>
              <a:rPr lang="de-AT" dirty="0" smtClean="0"/>
              <a:t> </a:t>
            </a:r>
            <a:r>
              <a:rPr lang="de-AT" dirty="0" err="1" smtClean="0"/>
              <a:t>Commissio</a:t>
            </a:r>
            <a:r>
              <a:rPr lang="de-AT" dirty="0" smtClean="0"/>
              <a:t> </a:t>
            </a:r>
            <a:r>
              <a:rPr lang="de-AT" dirty="0" err="1" smtClean="0"/>
              <a:t>Codici</a:t>
            </a:r>
            <a:r>
              <a:rPr lang="de-AT" dirty="0" smtClean="0"/>
              <a:t> </a:t>
            </a:r>
            <a:r>
              <a:rPr lang="de-AT" dirty="0" err="1" smtClean="0"/>
              <a:t>Iuris</a:t>
            </a:r>
            <a:r>
              <a:rPr lang="de-AT" dirty="0" smtClean="0"/>
              <a:t> </a:t>
            </a:r>
            <a:r>
              <a:rPr lang="de-AT" dirty="0" err="1" smtClean="0"/>
              <a:t>Canonicci</a:t>
            </a:r>
            <a:r>
              <a:rPr lang="de-AT" dirty="0" smtClean="0"/>
              <a:t> </a:t>
            </a:r>
            <a:r>
              <a:rPr lang="de-AT" dirty="0" err="1" smtClean="0"/>
              <a:t>recoggnoscendo</a:t>
            </a:r>
            <a:r>
              <a:rPr lang="de-AT" dirty="0" smtClean="0"/>
              <a:t>“ ersetzt (Publikationsorgan „</a:t>
            </a:r>
            <a:r>
              <a:rPr lang="de-AT" dirty="0" err="1" smtClean="0"/>
              <a:t>Nuntia</a:t>
            </a:r>
            <a:r>
              <a:rPr lang="de-AT" dirty="0" smtClean="0"/>
              <a:t>“).</a:t>
            </a:r>
          </a:p>
          <a:p>
            <a:pPr>
              <a:lnSpc>
                <a:spcPct val="100000"/>
              </a:lnSpc>
            </a:pPr>
            <a:r>
              <a:rPr lang="de-AT" dirty="0" smtClean="0"/>
              <a:t>Am 18. Oktober 1990 wurde der CCEO promulgiert und trat am 01.10.1991 in Kraft.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C416-FCD2-4316-8936-6EECA3323F2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66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522</Words>
  <Application>Microsoft Office PowerPoint</Application>
  <PresentationFormat>Bildschirmpräsentation (4:3)</PresentationFormat>
  <Paragraphs>49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Couture</vt:lpstr>
      <vt:lpstr>Struktur und jüngere Geschichte des Rechts der Katholischen Kirche I. Die rechtliche Struktur </vt:lpstr>
      <vt:lpstr>Struktur und jüngere Geschichte des Rechts der Katholischen Kirche I. Die rechtliche Struktur </vt:lpstr>
      <vt:lpstr>Struktur und jüngere Geschichte des Rechts der Katholischen Kirche I. Jüngere Geschichte des Kirchlichen Rechts </vt:lpstr>
      <vt:lpstr>Struktur und jüngere Geschichte des Rechts der Katholischen Kirche I. Jüngere Geschichte des Kirchlichen Rechts </vt:lpstr>
      <vt:lpstr>Struktur und jüngere Geschichte des Rechts der Katholischen Kirche I. Jüngere Geschichte des Kirchlichen Rechts </vt:lpstr>
      <vt:lpstr>Struktur und jüngere Geschichte des Rechts der Katholischen Kirche I. Jüngere Geschichte des Kirchlichen Rechts </vt:lpstr>
    </vt:vector>
  </TitlesOfParts>
  <Company>Universität Salzburg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 und jüngere Geschichte des Rechts der Katholischen Kirche I. Die rechtliche Struktur</dc:title>
  <dc:creator>RINNERTHALER, Alfred</dc:creator>
  <cp:lastModifiedBy>RINNERTHALER, Alfred</cp:lastModifiedBy>
  <cp:revision>16</cp:revision>
  <cp:lastPrinted>2013-02-26T14:11:58Z</cp:lastPrinted>
  <dcterms:created xsi:type="dcterms:W3CDTF">2013-02-26T11:18:48Z</dcterms:created>
  <dcterms:modified xsi:type="dcterms:W3CDTF">2013-02-26T14:20:13Z</dcterms:modified>
</cp:coreProperties>
</file>