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66" r:id="rId2"/>
    <p:sldId id="301" r:id="rId3"/>
    <p:sldId id="304" r:id="rId4"/>
    <p:sldId id="299" r:id="rId5"/>
    <p:sldId id="302" r:id="rId6"/>
    <p:sldId id="285" r:id="rId7"/>
    <p:sldId id="284" r:id="rId8"/>
    <p:sldId id="267" r:id="rId9"/>
    <p:sldId id="286" r:id="rId10"/>
    <p:sldId id="314" r:id="rId11"/>
    <p:sldId id="287" r:id="rId12"/>
    <p:sldId id="313" r:id="rId13"/>
    <p:sldId id="290" r:id="rId14"/>
    <p:sldId id="316" r:id="rId15"/>
    <p:sldId id="289" r:id="rId16"/>
    <p:sldId id="291" r:id="rId17"/>
    <p:sldId id="268" r:id="rId18"/>
    <p:sldId id="282" r:id="rId19"/>
    <p:sldId id="278" r:id="rId20"/>
    <p:sldId id="279" r:id="rId21"/>
    <p:sldId id="280" r:id="rId22"/>
    <p:sldId id="296" r:id="rId23"/>
    <p:sldId id="297" r:id="rId24"/>
    <p:sldId id="298" r:id="rId25"/>
    <p:sldId id="303" r:id="rId26"/>
    <p:sldId id="281" r:id="rId27"/>
    <p:sldId id="283" r:id="rId28"/>
    <p:sldId id="317" r:id="rId29"/>
    <p:sldId id="29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9" autoAdjust="0"/>
    <p:restoredTop sz="94713" autoAdjust="0"/>
  </p:normalViewPr>
  <p:slideViewPr>
    <p:cSldViewPr snapToGrid="0" snapToObjects="1">
      <p:cViewPr>
        <p:scale>
          <a:sx n="99" d="100"/>
          <a:sy n="99" d="100"/>
        </p:scale>
        <p:origin x="-1932"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4" d="100"/>
        <a:sy n="184" d="100"/>
      </p:scale>
      <p:origin x="0" y="21104"/>
    </p:cViewPr>
  </p:sorterViewPr>
  <p:notesViewPr>
    <p:cSldViewPr snapToGrid="0" snapToObjects="1">
      <p:cViewPr varScale="1">
        <p:scale>
          <a:sx n="73" d="100"/>
          <a:sy n="73" d="100"/>
        </p:scale>
        <p:origin x="-34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C1063-B0E3-1044-8109-16B25C76F20A}"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6AFD43B2-AD73-CE48-B706-3DA9383D9AB3}">
      <dgm:prSet phldrT="[Text]" custT="1"/>
      <dgm:spPr/>
      <dgm:t>
        <a:bodyPr/>
        <a:lstStyle/>
        <a:p>
          <a:r>
            <a:rPr lang="en-US" sz="2800" dirty="0" smtClean="0">
              <a:solidFill>
                <a:srgbClr val="FF0000"/>
              </a:solidFill>
              <a:latin typeface="+mn-lt"/>
              <a:cs typeface="+mj-cs"/>
            </a:rPr>
            <a:t>Prohibition In Islamic financial system</a:t>
          </a:r>
          <a:endParaRPr lang="en-US" sz="2800" dirty="0">
            <a:solidFill>
              <a:srgbClr val="FF0000"/>
            </a:solidFill>
          </a:endParaRPr>
        </a:p>
      </dgm:t>
    </dgm:pt>
    <dgm:pt modelId="{A50D7E38-408C-1A45-B4A9-3229358F1E42}" type="parTrans" cxnId="{2856C69A-DC5E-5143-B711-61799276053A}">
      <dgm:prSet/>
      <dgm:spPr/>
      <dgm:t>
        <a:bodyPr/>
        <a:lstStyle/>
        <a:p>
          <a:endParaRPr lang="en-US"/>
        </a:p>
      </dgm:t>
    </dgm:pt>
    <dgm:pt modelId="{0166E864-7FDC-2148-BB4D-C48142BC5AF3}" type="sibTrans" cxnId="{2856C69A-DC5E-5143-B711-61799276053A}">
      <dgm:prSet/>
      <dgm:spPr/>
      <dgm:t>
        <a:bodyPr/>
        <a:lstStyle/>
        <a:p>
          <a:endParaRPr lang="en-US"/>
        </a:p>
      </dgm:t>
    </dgm:pt>
    <dgm:pt modelId="{3BCE52A7-49D3-5642-9829-BFE7CB3C875E}">
      <dgm:prSet phldrT="[Text]" custT="1"/>
      <dgm:spPr/>
      <dgm:t>
        <a:bodyPr/>
        <a:lstStyle/>
        <a:p>
          <a:r>
            <a:rPr lang="en-US" sz="2400" dirty="0" smtClean="0"/>
            <a:t>Riba (Usury)</a:t>
          </a:r>
          <a:endParaRPr lang="en-US" sz="2400" dirty="0"/>
        </a:p>
      </dgm:t>
    </dgm:pt>
    <dgm:pt modelId="{E2E89157-56B7-4543-9E1D-A5FBA36D82B4}" type="parTrans" cxnId="{6A0447F9-D587-0E4B-9573-49A88254BB06}">
      <dgm:prSet/>
      <dgm:spPr/>
      <dgm:t>
        <a:bodyPr/>
        <a:lstStyle/>
        <a:p>
          <a:endParaRPr lang="en-US" dirty="0"/>
        </a:p>
      </dgm:t>
    </dgm:pt>
    <dgm:pt modelId="{B3A1F9EB-0E1A-3B40-8BA1-BA7832DD8F7B}" type="sibTrans" cxnId="{6A0447F9-D587-0E4B-9573-49A88254BB06}">
      <dgm:prSet/>
      <dgm:spPr/>
      <dgm:t>
        <a:bodyPr/>
        <a:lstStyle/>
        <a:p>
          <a:endParaRPr lang="en-US"/>
        </a:p>
      </dgm:t>
    </dgm:pt>
    <dgm:pt modelId="{B8E982A3-EDDE-B440-96B3-1F73DB4AC8D5}">
      <dgm:prSet phldrT="[Text]" custT="1"/>
      <dgm:spPr/>
      <dgm:t>
        <a:bodyPr/>
        <a:lstStyle/>
        <a:p>
          <a:r>
            <a:rPr lang="en-US" sz="2000" dirty="0" smtClean="0"/>
            <a:t>Short Sale </a:t>
          </a:r>
          <a:r>
            <a:rPr lang="en-US" sz="1500" dirty="0" smtClean="0"/>
            <a:t>(Future or goods you do not own)</a:t>
          </a:r>
          <a:endParaRPr lang="en-US" sz="1500" dirty="0"/>
        </a:p>
      </dgm:t>
    </dgm:pt>
    <dgm:pt modelId="{046E18D5-7107-A645-B94C-ACC3E5FBF2B1}" type="parTrans" cxnId="{E39C68D9-8540-2E46-8538-457A6EFBB0F5}">
      <dgm:prSet/>
      <dgm:spPr/>
      <dgm:t>
        <a:bodyPr/>
        <a:lstStyle/>
        <a:p>
          <a:endParaRPr lang="en-US" dirty="0"/>
        </a:p>
      </dgm:t>
    </dgm:pt>
    <dgm:pt modelId="{013C0F54-453A-2943-AABC-89FF4500C1CD}" type="sibTrans" cxnId="{E39C68D9-8540-2E46-8538-457A6EFBB0F5}">
      <dgm:prSet/>
      <dgm:spPr/>
      <dgm:t>
        <a:bodyPr/>
        <a:lstStyle/>
        <a:p>
          <a:endParaRPr lang="en-US"/>
        </a:p>
      </dgm:t>
    </dgm:pt>
    <dgm:pt modelId="{4C2AEAF2-90AB-DE4D-9AAC-D8BEFD2E3522}">
      <dgm:prSet phldrT="[Text]" custT="1"/>
      <dgm:spPr/>
      <dgm:t>
        <a:bodyPr/>
        <a:lstStyle/>
        <a:p>
          <a:r>
            <a:rPr lang="en-US" sz="2000" dirty="0" smtClean="0"/>
            <a:t>Gambling</a:t>
          </a:r>
          <a:endParaRPr lang="en-US" sz="2000" dirty="0"/>
        </a:p>
      </dgm:t>
    </dgm:pt>
    <dgm:pt modelId="{97C24100-4BCC-C648-961F-69126E2E8A3C}" type="parTrans" cxnId="{0E94A822-4393-954A-A4F5-7472FD355841}">
      <dgm:prSet/>
      <dgm:spPr/>
      <dgm:t>
        <a:bodyPr/>
        <a:lstStyle/>
        <a:p>
          <a:endParaRPr lang="en-US" dirty="0"/>
        </a:p>
      </dgm:t>
    </dgm:pt>
    <dgm:pt modelId="{0FAC3E00-E968-3840-9A74-42C61E53440F}" type="sibTrans" cxnId="{0E94A822-4393-954A-A4F5-7472FD355841}">
      <dgm:prSet/>
      <dgm:spPr/>
      <dgm:t>
        <a:bodyPr/>
        <a:lstStyle/>
        <a:p>
          <a:endParaRPr lang="en-US"/>
        </a:p>
      </dgm:t>
    </dgm:pt>
    <dgm:pt modelId="{569A005D-3074-C942-A846-6DE32E33195F}">
      <dgm:prSet phldrT="[Text]" custT="1"/>
      <dgm:spPr/>
      <dgm:t>
        <a:bodyPr/>
        <a:lstStyle/>
        <a:p>
          <a:r>
            <a:rPr lang="en-US" sz="2000" dirty="0" smtClean="0"/>
            <a:t>Gharar </a:t>
          </a:r>
          <a:r>
            <a:rPr lang="en-US" sz="1500" dirty="0" smtClean="0"/>
            <a:t>(Deception, Speculation)</a:t>
          </a:r>
          <a:endParaRPr lang="en-US" sz="1500" dirty="0"/>
        </a:p>
      </dgm:t>
    </dgm:pt>
    <dgm:pt modelId="{1CAFBA04-B0C0-5549-A233-DE53B82F07BB}" type="parTrans" cxnId="{889627D6-8FEA-8041-91C3-54C65756BD80}">
      <dgm:prSet/>
      <dgm:spPr/>
      <dgm:t>
        <a:bodyPr/>
        <a:lstStyle/>
        <a:p>
          <a:endParaRPr lang="en-US" dirty="0"/>
        </a:p>
      </dgm:t>
    </dgm:pt>
    <dgm:pt modelId="{4EAF8638-DB86-224E-8A19-9D5D4BAE0AEB}" type="sibTrans" cxnId="{889627D6-8FEA-8041-91C3-54C65756BD80}">
      <dgm:prSet/>
      <dgm:spPr/>
      <dgm:t>
        <a:bodyPr/>
        <a:lstStyle/>
        <a:p>
          <a:endParaRPr lang="en-US"/>
        </a:p>
      </dgm:t>
    </dgm:pt>
    <dgm:pt modelId="{BCCD7C42-8D9D-174A-919E-530A00D68027}">
      <dgm:prSet custT="1"/>
      <dgm:spPr/>
      <dgm:t>
        <a:bodyPr/>
        <a:lstStyle/>
        <a:p>
          <a:r>
            <a:rPr lang="en-US" sz="1800" dirty="0" smtClean="0"/>
            <a:t>Monopoly</a:t>
          </a:r>
          <a:endParaRPr lang="en-US" sz="1800" dirty="0"/>
        </a:p>
      </dgm:t>
    </dgm:pt>
    <dgm:pt modelId="{2B352228-BC6C-4848-BFE1-9A3C2E51DBDB}" type="parTrans" cxnId="{CCCB3FAC-EF1C-004C-A8D4-488B387F318C}">
      <dgm:prSet/>
      <dgm:spPr/>
      <dgm:t>
        <a:bodyPr/>
        <a:lstStyle/>
        <a:p>
          <a:endParaRPr lang="en-US" dirty="0"/>
        </a:p>
      </dgm:t>
    </dgm:pt>
    <dgm:pt modelId="{82C3F699-8B97-C148-A12A-2B76962A4BA8}" type="sibTrans" cxnId="{CCCB3FAC-EF1C-004C-A8D4-488B387F318C}">
      <dgm:prSet/>
      <dgm:spPr/>
      <dgm:t>
        <a:bodyPr/>
        <a:lstStyle/>
        <a:p>
          <a:endParaRPr lang="en-US"/>
        </a:p>
      </dgm:t>
    </dgm:pt>
    <dgm:pt modelId="{C996DF19-486F-1A40-BBD4-1E625870A762}">
      <dgm:prSet custT="1"/>
      <dgm:spPr/>
      <dgm:t>
        <a:bodyPr/>
        <a:lstStyle/>
        <a:p>
          <a:r>
            <a:rPr lang="en-US" sz="1800" dirty="0" smtClean="0"/>
            <a:t>Money Trading </a:t>
          </a:r>
          <a:r>
            <a:rPr lang="en-US" sz="1400" dirty="0" smtClean="0"/>
            <a:t>(money is payment mechanism) </a:t>
          </a:r>
          <a:endParaRPr lang="en-US" sz="1400" dirty="0"/>
        </a:p>
      </dgm:t>
    </dgm:pt>
    <dgm:pt modelId="{E86011DE-56B8-DB41-AD24-95DAFF3C64AC}" type="parTrans" cxnId="{CCD32E0A-25DA-6848-A205-501CC48B9AA1}">
      <dgm:prSet/>
      <dgm:spPr/>
      <dgm:t>
        <a:bodyPr/>
        <a:lstStyle/>
        <a:p>
          <a:endParaRPr lang="en-US" dirty="0"/>
        </a:p>
      </dgm:t>
    </dgm:pt>
    <dgm:pt modelId="{9792A93C-0A1A-5E4F-83F0-67CC810F44B2}" type="sibTrans" cxnId="{CCD32E0A-25DA-6848-A205-501CC48B9AA1}">
      <dgm:prSet/>
      <dgm:spPr/>
      <dgm:t>
        <a:bodyPr/>
        <a:lstStyle/>
        <a:p>
          <a:endParaRPr lang="en-US"/>
        </a:p>
      </dgm:t>
    </dgm:pt>
    <dgm:pt modelId="{E8C685FD-E651-7B41-AA2E-3EB037AF0F69}">
      <dgm:prSet/>
      <dgm:spPr/>
      <dgm:t>
        <a:bodyPr/>
        <a:lstStyle/>
        <a:p>
          <a:r>
            <a:rPr lang="en-US" dirty="0" smtClean="0"/>
            <a:t>Unfair &amp; Unjust Contracts</a:t>
          </a:r>
          <a:endParaRPr lang="en-US" dirty="0"/>
        </a:p>
      </dgm:t>
    </dgm:pt>
    <dgm:pt modelId="{6961F23B-ED91-654A-B9C2-1EC948FA0268}" type="parTrans" cxnId="{E8F79C88-149D-A74E-95F0-AFA2FB26809C}">
      <dgm:prSet/>
      <dgm:spPr/>
      <dgm:t>
        <a:bodyPr/>
        <a:lstStyle/>
        <a:p>
          <a:endParaRPr lang="en-US" dirty="0"/>
        </a:p>
      </dgm:t>
    </dgm:pt>
    <dgm:pt modelId="{A3911952-1100-E04A-A926-C800C0DE3B0D}" type="sibTrans" cxnId="{E8F79C88-149D-A74E-95F0-AFA2FB26809C}">
      <dgm:prSet/>
      <dgm:spPr/>
      <dgm:t>
        <a:bodyPr/>
        <a:lstStyle/>
        <a:p>
          <a:endParaRPr lang="en-US"/>
        </a:p>
      </dgm:t>
    </dgm:pt>
    <dgm:pt modelId="{BACC0FF3-5992-CA4A-9D4A-9A4B122E07CA}">
      <dgm:prSet/>
      <dgm:spPr/>
      <dgm:t>
        <a:bodyPr/>
        <a:lstStyle/>
        <a:p>
          <a:r>
            <a:rPr lang="en-US" dirty="0" smtClean="0"/>
            <a:t>Unlawful &amp; unethical trade</a:t>
          </a:r>
          <a:endParaRPr lang="en-US" dirty="0"/>
        </a:p>
      </dgm:t>
    </dgm:pt>
    <dgm:pt modelId="{14D9C403-18B9-554D-A5EB-74EE8EEC6660}" type="parTrans" cxnId="{44011F27-8F8E-214C-92BC-C5CCE874CB99}">
      <dgm:prSet/>
      <dgm:spPr/>
      <dgm:t>
        <a:bodyPr/>
        <a:lstStyle/>
        <a:p>
          <a:endParaRPr lang="en-US" dirty="0"/>
        </a:p>
      </dgm:t>
    </dgm:pt>
    <dgm:pt modelId="{68437D30-18ED-2446-8B99-5900435E67A7}" type="sibTrans" cxnId="{44011F27-8F8E-214C-92BC-C5CCE874CB99}">
      <dgm:prSet/>
      <dgm:spPr/>
      <dgm:t>
        <a:bodyPr/>
        <a:lstStyle/>
        <a:p>
          <a:endParaRPr lang="en-US"/>
        </a:p>
      </dgm:t>
    </dgm:pt>
    <dgm:pt modelId="{ADFFC45F-9836-7C49-9136-0DBEF570CAEF}" type="pres">
      <dgm:prSet presAssocID="{91AC1063-B0E3-1044-8109-16B25C76F20A}" presName="Name0" presStyleCnt="0">
        <dgm:presLayoutVars>
          <dgm:chMax val="1"/>
          <dgm:dir/>
          <dgm:animLvl val="ctr"/>
          <dgm:resizeHandles val="exact"/>
        </dgm:presLayoutVars>
      </dgm:prSet>
      <dgm:spPr/>
      <dgm:t>
        <a:bodyPr/>
        <a:lstStyle/>
        <a:p>
          <a:endParaRPr lang="en-US"/>
        </a:p>
      </dgm:t>
    </dgm:pt>
    <dgm:pt modelId="{6A419FD1-C6C2-9642-80AF-222B3646D196}" type="pres">
      <dgm:prSet presAssocID="{6AFD43B2-AD73-CE48-B706-3DA9383D9AB3}" presName="centerShape" presStyleLbl="node0" presStyleIdx="0" presStyleCnt="1" custScaleX="148204" custScaleY="155070"/>
      <dgm:spPr/>
      <dgm:t>
        <a:bodyPr/>
        <a:lstStyle/>
        <a:p>
          <a:endParaRPr lang="en-US"/>
        </a:p>
      </dgm:t>
    </dgm:pt>
    <dgm:pt modelId="{7CB11AA4-1B7D-7145-ADAD-317BC490D4B0}" type="pres">
      <dgm:prSet presAssocID="{E2E89157-56B7-4543-9E1D-A5FBA36D82B4}" presName="parTrans" presStyleLbl="sibTrans2D1" presStyleIdx="0" presStyleCnt="8"/>
      <dgm:spPr/>
      <dgm:t>
        <a:bodyPr/>
        <a:lstStyle/>
        <a:p>
          <a:endParaRPr lang="en-US"/>
        </a:p>
      </dgm:t>
    </dgm:pt>
    <dgm:pt modelId="{D26FD7DB-B874-7F40-9C5F-C93B7F91E56F}" type="pres">
      <dgm:prSet presAssocID="{E2E89157-56B7-4543-9E1D-A5FBA36D82B4}" presName="connectorText" presStyleLbl="sibTrans2D1" presStyleIdx="0" presStyleCnt="8"/>
      <dgm:spPr/>
      <dgm:t>
        <a:bodyPr/>
        <a:lstStyle/>
        <a:p>
          <a:endParaRPr lang="en-US"/>
        </a:p>
      </dgm:t>
    </dgm:pt>
    <dgm:pt modelId="{E5CC32C5-C253-074F-8125-F3FD511E762C}" type="pres">
      <dgm:prSet presAssocID="{3BCE52A7-49D3-5642-9829-BFE7CB3C875E}" presName="node" presStyleLbl="node1" presStyleIdx="0" presStyleCnt="8">
        <dgm:presLayoutVars>
          <dgm:bulletEnabled val="1"/>
        </dgm:presLayoutVars>
      </dgm:prSet>
      <dgm:spPr/>
      <dgm:t>
        <a:bodyPr/>
        <a:lstStyle/>
        <a:p>
          <a:endParaRPr lang="en-US"/>
        </a:p>
      </dgm:t>
    </dgm:pt>
    <dgm:pt modelId="{6418F102-0535-A84D-BB7A-B3EB327856B8}" type="pres">
      <dgm:prSet presAssocID="{046E18D5-7107-A645-B94C-ACC3E5FBF2B1}" presName="parTrans" presStyleLbl="sibTrans2D1" presStyleIdx="1" presStyleCnt="8"/>
      <dgm:spPr/>
      <dgm:t>
        <a:bodyPr/>
        <a:lstStyle/>
        <a:p>
          <a:endParaRPr lang="en-US"/>
        </a:p>
      </dgm:t>
    </dgm:pt>
    <dgm:pt modelId="{D5BE3983-6D0E-664D-88A2-B3748A060E74}" type="pres">
      <dgm:prSet presAssocID="{046E18D5-7107-A645-B94C-ACC3E5FBF2B1}" presName="connectorText" presStyleLbl="sibTrans2D1" presStyleIdx="1" presStyleCnt="8"/>
      <dgm:spPr/>
      <dgm:t>
        <a:bodyPr/>
        <a:lstStyle/>
        <a:p>
          <a:endParaRPr lang="en-US"/>
        </a:p>
      </dgm:t>
    </dgm:pt>
    <dgm:pt modelId="{875FC762-F4EB-FD49-9FE4-C1FE387D0589}" type="pres">
      <dgm:prSet presAssocID="{B8E982A3-EDDE-B440-96B3-1F73DB4AC8D5}" presName="node" presStyleLbl="node1" presStyleIdx="1" presStyleCnt="8">
        <dgm:presLayoutVars>
          <dgm:bulletEnabled val="1"/>
        </dgm:presLayoutVars>
      </dgm:prSet>
      <dgm:spPr/>
      <dgm:t>
        <a:bodyPr/>
        <a:lstStyle/>
        <a:p>
          <a:endParaRPr lang="en-US"/>
        </a:p>
      </dgm:t>
    </dgm:pt>
    <dgm:pt modelId="{EDD24FC7-329B-4D43-A1F8-0A611EE13C5C}" type="pres">
      <dgm:prSet presAssocID="{2B352228-BC6C-4848-BFE1-9A3C2E51DBDB}" presName="parTrans" presStyleLbl="sibTrans2D1" presStyleIdx="2" presStyleCnt="8" custLinFactNeighborX="8869" custLinFactNeighborY="-7651"/>
      <dgm:spPr/>
      <dgm:t>
        <a:bodyPr/>
        <a:lstStyle/>
        <a:p>
          <a:endParaRPr lang="en-US"/>
        </a:p>
      </dgm:t>
    </dgm:pt>
    <dgm:pt modelId="{816C30A3-FD31-F74F-97C0-F3CB2470032D}" type="pres">
      <dgm:prSet presAssocID="{2B352228-BC6C-4848-BFE1-9A3C2E51DBDB}" presName="connectorText" presStyleLbl="sibTrans2D1" presStyleIdx="2" presStyleCnt="8"/>
      <dgm:spPr/>
      <dgm:t>
        <a:bodyPr/>
        <a:lstStyle/>
        <a:p>
          <a:endParaRPr lang="en-US"/>
        </a:p>
      </dgm:t>
    </dgm:pt>
    <dgm:pt modelId="{927ED688-0CCB-3149-981B-D9E3EEFB5B13}" type="pres">
      <dgm:prSet presAssocID="{BCCD7C42-8D9D-174A-919E-530A00D68027}" presName="node" presStyleLbl="node1" presStyleIdx="2" presStyleCnt="8">
        <dgm:presLayoutVars>
          <dgm:bulletEnabled val="1"/>
        </dgm:presLayoutVars>
      </dgm:prSet>
      <dgm:spPr/>
      <dgm:t>
        <a:bodyPr/>
        <a:lstStyle/>
        <a:p>
          <a:endParaRPr lang="en-US"/>
        </a:p>
      </dgm:t>
    </dgm:pt>
    <dgm:pt modelId="{9F519C17-53D2-D048-B279-B3A558C853D6}" type="pres">
      <dgm:prSet presAssocID="{6961F23B-ED91-654A-B9C2-1EC948FA0268}" presName="parTrans" presStyleLbl="sibTrans2D1" presStyleIdx="3" presStyleCnt="8"/>
      <dgm:spPr/>
      <dgm:t>
        <a:bodyPr/>
        <a:lstStyle/>
        <a:p>
          <a:endParaRPr lang="en-US"/>
        </a:p>
      </dgm:t>
    </dgm:pt>
    <dgm:pt modelId="{776ED443-7514-5D4F-BE94-6E54CD0F5498}" type="pres">
      <dgm:prSet presAssocID="{6961F23B-ED91-654A-B9C2-1EC948FA0268}" presName="connectorText" presStyleLbl="sibTrans2D1" presStyleIdx="3" presStyleCnt="8"/>
      <dgm:spPr/>
      <dgm:t>
        <a:bodyPr/>
        <a:lstStyle/>
        <a:p>
          <a:endParaRPr lang="en-US"/>
        </a:p>
      </dgm:t>
    </dgm:pt>
    <dgm:pt modelId="{780DB678-928B-7748-8692-EA1842FAC930}" type="pres">
      <dgm:prSet presAssocID="{E8C685FD-E651-7B41-AA2E-3EB037AF0F69}" presName="node" presStyleLbl="node1" presStyleIdx="3" presStyleCnt="8">
        <dgm:presLayoutVars>
          <dgm:bulletEnabled val="1"/>
        </dgm:presLayoutVars>
      </dgm:prSet>
      <dgm:spPr/>
      <dgm:t>
        <a:bodyPr/>
        <a:lstStyle/>
        <a:p>
          <a:endParaRPr lang="en-US"/>
        </a:p>
      </dgm:t>
    </dgm:pt>
    <dgm:pt modelId="{A6D60488-0903-F640-9607-4CA1F5955672}" type="pres">
      <dgm:prSet presAssocID="{14D9C403-18B9-554D-A5EB-74EE8EEC6660}" presName="parTrans" presStyleLbl="sibTrans2D1" presStyleIdx="4" presStyleCnt="8"/>
      <dgm:spPr/>
      <dgm:t>
        <a:bodyPr/>
        <a:lstStyle/>
        <a:p>
          <a:endParaRPr lang="en-US"/>
        </a:p>
      </dgm:t>
    </dgm:pt>
    <dgm:pt modelId="{94FCF99F-990C-A84F-A608-CC3E2DC4CA18}" type="pres">
      <dgm:prSet presAssocID="{14D9C403-18B9-554D-A5EB-74EE8EEC6660}" presName="connectorText" presStyleLbl="sibTrans2D1" presStyleIdx="4" presStyleCnt="8"/>
      <dgm:spPr/>
      <dgm:t>
        <a:bodyPr/>
        <a:lstStyle/>
        <a:p>
          <a:endParaRPr lang="en-US"/>
        </a:p>
      </dgm:t>
    </dgm:pt>
    <dgm:pt modelId="{B4E2E048-BBDC-3541-9F41-06F25CCFF4D3}" type="pres">
      <dgm:prSet presAssocID="{BACC0FF3-5992-CA4A-9D4A-9A4B122E07CA}" presName="node" presStyleLbl="node1" presStyleIdx="4" presStyleCnt="8">
        <dgm:presLayoutVars>
          <dgm:bulletEnabled val="1"/>
        </dgm:presLayoutVars>
      </dgm:prSet>
      <dgm:spPr/>
      <dgm:t>
        <a:bodyPr/>
        <a:lstStyle/>
        <a:p>
          <a:endParaRPr lang="en-US"/>
        </a:p>
      </dgm:t>
    </dgm:pt>
    <dgm:pt modelId="{EEA0B3BD-A5A0-5442-9A18-73FF960F43B8}" type="pres">
      <dgm:prSet presAssocID="{E86011DE-56B8-DB41-AD24-95DAFF3C64AC}" presName="parTrans" presStyleLbl="sibTrans2D1" presStyleIdx="5" presStyleCnt="8"/>
      <dgm:spPr/>
      <dgm:t>
        <a:bodyPr/>
        <a:lstStyle/>
        <a:p>
          <a:endParaRPr lang="en-US"/>
        </a:p>
      </dgm:t>
    </dgm:pt>
    <dgm:pt modelId="{6975FB37-46CA-3C49-9533-FA5F72C1F631}" type="pres">
      <dgm:prSet presAssocID="{E86011DE-56B8-DB41-AD24-95DAFF3C64AC}" presName="connectorText" presStyleLbl="sibTrans2D1" presStyleIdx="5" presStyleCnt="8"/>
      <dgm:spPr/>
      <dgm:t>
        <a:bodyPr/>
        <a:lstStyle/>
        <a:p>
          <a:endParaRPr lang="en-US"/>
        </a:p>
      </dgm:t>
    </dgm:pt>
    <dgm:pt modelId="{6C4B1357-CC37-8D43-B773-57EFA01D9673}" type="pres">
      <dgm:prSet presAssocID="{C996DF19-486F-1A40-BBD4-1E625870A762}" presName="node" presStyleLbl="node1" presStyleIdx="5" presStyleCnt="8">
        <dgm:presLayoutVars>
          <dgm:bulletEnabled val="1"/>
        </dgm:presLayoutVars>
      </dgm:prSet>
      <dgm:spPr/>
      <dgm:t>
        <a:bodyPr/>
        <a:lstStyle/>
        <a:p>
          <a:endParaRPr lang="en-US"/>
        </a:p>
      </dgm:t>
    </dgm:pt>
    <dgm:pt modelId="{B242E939-3BF7-2B43-8376-5A9CC349DE6D}" type="pres">
      <dgm:prSet presAssocID="{97C24100-4BCC-C648-961F-69126E2E8A3C}" presName="parTrans" presStyleLbl="sibTrans2D1" presStyleIdx="6" presStyleCnt="8"/>
      <dgm:spPr/>
      <dgm:t>
        <a:bodyPr/>
        <a:lstStyle/>
        <a:p>
          <a:endParaRPr lang="en-US"/>
        </a:p>
      </dgm:t>
    </dgm:pt>
    <dgm:pt modelId="{3021BD88-D252-354D-93C2-0D5E6A545575}" type="pres">
      <dgm:prSet presAssocID="{97C24100-4BCC-C648-961F-69126E2E8A3C}" presName="connectorText" presStyleLbl="sibTrans2D1" presStyleIdx="6" presStyleCnt="8"/>
      <dgm:spPr/>
      <dgm:t>
        <a:bodyPr/>
        <a:lstStyle/>
        <a:p>
          <a:endParaRPr lang="en-US"/>
        </a:p>
      </dgm:t>
    </dgm:pt>
    <dgm:pt modelId="{EE53C5F0-FEEE-6D41-AEAE-AF683D9BDAD5}" type="pres">
      <dgm:prSet presAssocID="{4C2AEAF2-90AB-DE4D-9AAC-D8BEFD2E3522}" presName="node" presStyleLbl="node1" presStyleIdx="6" presStyleCnt="8">
        <dgm:presLayoutVars>
          <dgm:bulletEnabled val="1"/>
        </dgm:presLayoutVars>
      </dgm:prSet>
      <dgm:spPr/>
      <dgm:t>
        <a:bodyPr/>
        <a:lstStyle/>
        <a:p>
          <a:endParaRPr lang="en-US"/>
        </a:p>
      </dgm:t>
    </dgm:pt>
    <dgm:pt modelId="{67550E47-4F23-2842-91E3-4092E79B91CA}" type="pres">
      <dgm:prSet presAssocID="{1CAFBA04-B0C0-5549-A233-DE53B82F07BB}" presName="parTrans" presStyleLbl="sibTrans2D1" presStyleIdx="7" presStyleCnt="8"/>
      <dgm:spPr/>
      <dgm:t>
        <a:bodyPr/>
        <a:lstStyle/>
        <a:p>
          <a:endParaRPr lang="en-US"/>
        </a:p>
      </dgm:t>
    </dgm:pt>
    <dgm:pt modelId="{B34FB76C-6397-2B44-AF6F-4465152C367D}" type="pres">
      <dgm:prSet presAssocID="{1CAFBA04-B0C0-5549-A233-DE53B82F07BB}" presName="connectorText" presStyleLbl="sibTrans2D1" presStyleIdx="7" presStyleCnt="8"/>
      <dgm:spPr/>
      <dgm:t>
        <a:bodyPr/>
        <a:lstStyle/>
        <a:p>
          <a:endParaRPr lang="en-US"/>
        </a:p>
      </dgm:t>
    </dgm:pt>
    <dgm:pt modelId="{F47DAD75-5DC2-364F-AD12-050A7CA1E27C}" type="pres">
      <dgm:prSet presAssocID="{569A005D-3074-C942-A846-6DE32E33195F}" presName="node" presStyleLbl="node1" presStyleIdx="7" presStyleCnt="8">
        <dgm:presLayoutVars>
          <dgm:bulletEnabled val="1"/>
        </dgm:presLayoutVars>
      </dgm:prSet>
      <dgm:spPr/>
      <dgm:t>
        <a:bodyPr/>
        <a:lstStyle/>
        <a:p>
          <a:endParaRPr lang="en-US"/>
        </a:p>
      </dgm:t>
    </dgm:pt>
  </dgm:ptLst>
  <dgm:cxnLst>
    <dgm:cxn modelId="{80850E84-7137-1244-BAE4-D5958960A838}" type="presOf" srcId="{4C2AEAF2-90AB-DE4D-9AAC-D8BEFD2E3522}" destId="{EE53C5F0-FEEE-6D41-AEAE-AF683D9BDAD5}" srcOrd="0" destOrd="0" presId="urn:microsoft.com/office/officeart/2005/8/layout/radial5"/>
    <dgm:cxn modelId="{E39C68D9-8540-2E46-8538-457A6EFBB0F5}" srcId="{6AFD43B2-AD73-CE48-B706-3DA9383D9AB3}" destId="{B8E982A3-EDDE-B440-96B3-1F73DB4AC8D5}" srcOrd="1" destOrd="0" parTransId="{046E18D5-7107-A645-B94C-ACC3E5FBF2B1}" sibTransId="{013C0F54-453A-2943-AABC-89FF4500C1CD}"/>
    <dgm:cxn modelId="{5C2A62F7-2D11-5842-B674-39D38CE770ED}" type="presOf" srcId="{14D9C403-18B9-554D-A5EB-74EE8EEC6660}" destId="{A6D60488-0903-F640-9607-4CA1F5955672}" srcOrd="0" destOrd="0" presId="urn:microsoft.com/office/officeart/2005/8/layout/radial5"/>
    <dgm:cxn modelId="{CD91C852-B9C8-6745-9362-648245439439}" type="presOf" srcId="{569A005D-3074-C942-A846-6DE32E33195F}" destId="{F47DAD75-5DC2-364F-AD12-050A7CA1E27C}" srcOrd="0" destOrd="0" presId="urn:microsoft.com/office/officeart/2005/8/layout/radial5"/>
    <dgm:cxn modelId="{7DDDBC9F-88F6-174A-A918-69DA43D2D421}" type="presOf" srcId="{BCCD7C42-8D9D-174A-919E-530A00D68027}" destId="{927ED688-0CCB-3149-981B-D9E3EEFB5B13}" srcOrd="0" destOrd="0" presId="urn:microsoft.com/office/officeart/2005/8/layout/radial5"/>
    <dgm:cxn modelId="{889627D6-8FEA-8041-91C3-54C65756BD80}" srcId="{6AFD43B2-AD73-CE48-B706-3DA9383D9AB3}" destId="{569A005D-3074-C942-A846-6DE32E33195F}" srcOrd="7" destOrd="0" parTransId="{1CAFBA04-B0C0-5549-A233-DE53B82F07BB}" sibTransId="{4EAF8638-DB86-224E-8A19-9D5D4BAE0AEB}"/>
    <dgm:cxn modelId="{F6689929-0C91-0149-84EA-8DBCE5D7CD28}" type="presOf" srcId="{B8E982A3-EDDE-B440-96B3-1F73DB4AC8D5}" destId="{875FC762-F4EB-FD49-9FE4-C1FE387D0589}" srcOrd="0" destOrd="0" presId="urn:microsoft.com/office/officeart/2005/8/layout/radial5"/>
    <dgm:cxn modelId="{4B732C88-31A1-B942-90B6-EE097D44FF32}" type="presOf" srcId="{2B352228-BC6C-4848-BFE1-9A3C2E51DBDB}" destId="{816C30A3-FD31-F74F-97C0-F3CB2470032D}" srcOrd="1" destOrd="0" presId="urn:microsoft.com/office/officeart/2005/8/layout/radial5"/>
    <dgm:cxn modelId="{EEA3D757-E4D5-1642-A3A7-C94CEEDC5220}" type="presOf" srcId="{3BCE52A7-49D3-5642-9829-BFE7CB3C875E}" destId="{E5CC32C5-C253-074F-8125-F3FD511E762C}" srcOrd="0" destOrd="0" presId="urn:microsoft.com/office/officeart/2005/8/layout/radial5"/>
    <dgm:cxn modelId="{EDC212AA-BE9F-454C-AF87-9E05430D0523}" type="presOf" srcId="{6961F23B-ED91-654A-B9C2-1EC948FA0268}" destId="{9F519C17-53D2-D048-B279-B3A558C853D6}" srcOrd="0" destOrd="0" presId="urn:microsoft.com/office/officeart/2005/8/layout/radial5"/>
    <dgm:cxn modelId="{2856C69A-DC5E-5143-B711-61799276053A}" srcId="{91AC1063-B0E3-1044-8109-16B25C76F20A}" destId="{6AFD43B2-AD73-CE48-B706-3DA9383D9AB3}" srcOrd="0" destOrd="0" parTransId="{A50D7E38-408C-1A45-B4A9-3229358F1E42}" sibTransId="{0166E864-7FDC-2148-BB4D-C48142BC5AF3}"/>
    <dgm:cxn modelId="{4D0AD08B-7CAC-9547-8056-FF495F853B99}" type="presOf" srcId="{C996DF19-486F-1A40-BBD4-1E625870A762}" destId="{6C4B1357-CC37-8D43-B773-57EFA01D9673}" srcOrd="0" destOrd="0" presId="urn:microsoft.com/office/officeart/2005/8/layout/radial5"/>
    <dgm:cxn modelId="{9B18AD7E-B6D5-6F44-9CFA-F44804E032D0}" type="presOf" srcId="{14D9C403-18B9-554D-A5EB-74EE8EEC6660}" destId="{94FCF99F-990C-A84F-A608-CC3E2DC4CA18}" srcOrd="1" destOrd="0" presId="urn:microsoft.com/office/officeart/2005/8/layout/radial5"/>
    <dgm:cxn modelId="{27176FB8-E01D-D343-A066-6DCEB01724A5}" type="presOf" srcId="{91AC1063-B0E3-1044-8109-16B25C76F20A}" destId="{ADFFC45F-9836-7C49-9136-0DBEF570CAEF}" srcOrd="0" destOrd="0" presId="urn:microsoft.com/office/officeart/2005/8/layout/radial5"/>
    <dgm:cxn modelId="{74300E06-E28D-D34D-BDB7-D8F6EDB3BA61}" type="presOf" srcId="{E86011DE-56B8-DB41-AD24-95DAFF3C64AC}" destId="{EEA0B3BD-A5A0-5442-9A18-73FF960F43B8}" srcOrd="0" destOrd="0" presId="urn:microsoft.com/office/officeart/2005/8/layout/radial5"/>
    <dgm:cxn modelId="{CCD32E0A-25DA-6848-A205-501CC48B9AA1}" srcId="{6AFD43B2-AD73-CE48-B706-3DA9383D9AB3}" destId="{C996DF19-486F-1A40-BBD4-1E625870A762}" srcOrd="5" destOrd="0" parTransId="{E86011DE-56B8-DB41-AD24-95DAFF3C64AC}" sibTransId="{9792A93C-0A1A-5E4F-83F0-67CC810F44B2}"/>
    <dgm:cxn modelId="{489ACAC5-580B-1449-9053-1B9E59CF511F}" type="presOf" srcId="{1CAFBA04-B0C0-5549-A233-DE53B82F07BB}" destId="{B34FB76C-6397-2B44-AF6F-4465152C367D}" srcOrd="1" destOrd="0" presId="urn:microsoft.com/office/officeart/2005/8/layout/radial5"/>
    <dgm:cxn modelId="{287A3CF8-54BD-7B4C-AD8F-4E7F81140684}" type="presOf" srcId="{E2E89157-56B7-4543-9E1D-A5FBA36D82B4}" destId="{D26FD7DB-B874-7F40-9C5F-C93B7F91E56F}" srcOrd="1" destOrd="0" presId="urn:microsoft.com/office/officeart/2005/8/layout/radial5"/>
    <dgm:cxn modelId="{7CE44624-24DE-1C46-9F4B-99B6F2E58371}" type="presOf" srcId="{97C24100-4BCC-C648-961F-69126E2E8A3C}" destId="{B242E939-3BF7-2B43-8376-5A9CC349DE6D}" srcOrd="0" destOrd="0" presId="urn:microsoft.com/office/officeart/2005/8/layout/radial5"/>
    <dgm:cxn modelId="{A1DBC4DF-2ADE-904B-B230-B2DCD38549A1}" type="presOf" srcId="{E86011DE-56B8-DB41-AD24-95DAFF3C64AC}" destId="{6975FB37-46CA-3C49-9533-FA5F72C1F631}" srcOrd="1" destOrd="0" presId="urn:microsoft.com/office/officeart/2005/8/layout/radial5"/>
    <dgm:cxn modelId="{34807FF5-06A3-B246-9E24-C8CE82015C9B}" type="presOf" srcId="{2B352228-BC6C-4848-BFE1-9A3C2E51DBDB}" destId="{EDD24FC7-329B-4D43-A1F8-0A611EE13C5C}" srcOrd="0" destOrd="0" presId="urn:microsoft.com/office/officeart/2005/8/layout/radial5"/>
    <dgm:cxn modelId="{6A0447F9-D587-0E4B-9573-49A88254BB06}" srcId="{6AFD43B2-AD73-CE48-B706-3DA9383D9AB3}" destId="{3BCE52A7-49D3-5642-9829-BFE7CB3C875E}" srcOrd="0" destOrd="0" parTransId="{E2E89157-56B7-4543-9E1D-A5FBA36D82B4}" sibTransId="{B3A1F9EB-0E1A-3B40-8BA1-BA7832DD8F7B}"/>
    <dgm:cxn modelId="{BAA8B2C2-B835-A441-A4CD-828A68E6358F}" type="presOf" srcId="{97C24100-4BCC-C648-961F-69126E2E8A3C}" destId="{3021BD88-D252-354D-93C2-0D5E6A545575}" srcOrd="1" destOrd="0" presId="urn:microsoft.com/office/officeart/2005/8/layout/radial5"/>
    <dgm:cxn modelId="{665F461B-46CE-A84E-8FA6-076634E81B16}" type="presOf" srcId="{6961F23B-ED91-654A-B9C2-1EC948FA0268}" destId="{776ED443-7514-5D4F-BE94-6E54CD0F5498}" srcOrd="1" destOrd="0" presId="urn:microsoft.com/office/officeart/2005/8/layout/radial5"/>
    <dgm:cxn modelId="{6C99FDBD-DA55-EE41-B8C8-2FC5E9348D3D}" type="presOf" srcId="{6AFD43B2-AD73-CE48-B706-3DA9383D9AB3}" destId="{6A419FD1-C6C2-9642-80AF-222B3646D196}" srcOrd="0" destOrd="0" presId="urn:microsoft.com/office/officeart/2005/8/layout/radial5"/>
    <dgm:cxn modelId="{CCCB3FAC-EF1C-004C-A8D4-488B387F318C}" srcId="{6AFD43B2-AD73-CE48-B706-3DA9383D9AB3}" destId="{BCCD7C42-8D9D-174A-919E-530A00D68027}" srcOrd="2" destOrd="0" parTransId="{2B352228-BC6C-4848-BFE1-9A3C2E51DBDB}" sibTransId="{82C3F699-8B97-C148-A12A-2B76962A4BA8}"/>
    <dgm:cxn modelId="{EC55BED3-B158-864C-B975-30E2F914D6DB}" type="presOf" srcId="{046E18D5-7107-A645-B94C-ACC3E5FBF2B1}" destId="{6418F102-0535-A84D-BB7A-B3EB327856B8}" srcOrd="0" destOrd="0" presId="urn:microsoft.com/office/officeart/2005/8/layout/radial5"/>
    <dgm:cxn modelId="{5BECCC4D-2532-4D42-BD3F-6422D8E4E114}" type="presOf" srcId="{E2E89157-56B7-4543-9E1D-A5FBA36D82B4}" destId="{7CB11AA4-1B7D-7145-ADAD-317BC490D4B0}" srcOrd="0" destOrd="0" presId="urn:microsoft.com/office/officeart/2005/8/layout/radial5"/>
    <dgm:cxn modelId="{97827A50-465D-C340-A77D-EEAA76C8A5E6}" type="presOf" srcId="{E8C685FD-E651-7B41-AA2E-3EB037AF0F69}" destId="{780DB678-928B-7748-8692-EA1842FAC930}" srcOrd="0" destOrd="0" presId="urn:microsoft.com/office/officeart/2005/8/layout/radial5"/>
    <dgm:cxn modelId="{CAC39E07-70C2-7842-B54E-DE3459EFE027}" type="presOf" srcId="{1CAFBA04-B0C0-5549-A233-DE53B82F07BB}" destId="{67550E47-4F23-2842-91E3-4092E79B91CA}" srcOrd="0" destOrd="0" presId="urn:microsoft.com/office/officeart/2005/8/layout/radial5"/>
    <dgm:cxn modelId="{7DF1AB8A-B786-AF4F-AE2A-FB6987702489}" type="presOf" srcId="{BACC0FF3-5992-CA4A-9D4A-9A4B122E07CA}" destId="{B4E2E048-BBDC-3541-9F41-06F25CCFF4D3}" srcOrd="0" destOrd="0" presId="urn:microsoft.com/office/officeart/2005/8/layout/radial5"/>
    <dgm:cxn modelId="{E8F79C88-149D-A74E-95F0-AFA2FB26809C}" srcId="{6AFD43B2-AD73-CE48-B706-3DA9383D9AB3}" destId="{E8C685FD-E651-7B41-AA2E-3EB037AF0F69}" srcOrd="3" destOrd="0" parTransId="{6961F23B-ED91-654A-B9C2-1EC948FA0268}" sibTransId="{A3911952-1100-E04A-A926-C800C0DE3B0D}"/>
    <dgm:cxn modelId="{0E94A822-4393-954A-A4F5-7472FD355841}" srcId="{6AFD43B2-AD73-CE48-B706-3DA9383D9AB3}" destId="{4C2AEAF2-90AB-DE4D-9AAC-D8BEFD2E3522}" srcOrd="6" destOrd="0" parTransId="{97C24100-4BCC-C648-961F-69126E2E8A3C}" sibTransId="{0FAC3E00-E968-3840-9A74-42C61E53440F}"/>
    <dgm:cxn modelId="{44011F27-8F8E-214C-92BC-C5CCE874CB99}" srcId="{6AFD43B2-AD73-CE48-B706-3DA9383D9AB3}" destId="{BACC0FF3-5992-CA4A-9D4A-9A4B122E07CA}" srcOrd="4" destOrd="0" parTransId="{14D9C403-18B9-554D-A5EB-74EE8EEC6660}" sibTransId="{68437D30-18ED-2446-8B99-5900435E67A7}"/>
    <dgm:cxn modelId="{DFFB2C6E-586D-524B-A214-4E0FFF1B808B}" type="presOf" srcId="{046E18D5-7107-A645-B94C-ACC3E5FBF2B1}" destId="{D5BE3983-6D0E-664D-88A2-B3748A060E74}" srcOrd="1" destOrd="0" presId="urn:microsoft.com/office/officeart/2005/8/layout/radial5"/>
    <dgm:cxn modelId="{BFB49901-87C5-CB41-890B-DC636F2F53ED}" type="presParOf" srcId="{ADFFC45F-9836-7C49-9136-0DBEF570CAEF}" destId="{6A419FD1-C6C2-9642-80AF-222B3646D196}" srcOrd="0" destOrd="0" presId="urn:microsoft.com/office/officeart/2005/8/layout/radial5"/>
    <dgm:cxn modelId="{1209FD3E-952F-3D41-A555-9ACCE97A2772}" type="presParOf" srcId="{ADFFC45F-9836-7C49-9136-0DBEF570CAEF}" destId="{7CB11AA4-1B7D-7145-ADAD-317BC490D4B0}" srcOrd="1" destOrd="0" presId="urn:microsoft.com/office/officeart/2005/8/layout/radial5"/>
    <dgm:cxn modelId="{A106A869-5352-1D46-9C3F-2730F60E9EDB}" type="presParOf" srcId="{7CB11AA4-1B7D-7145-ADAD-317BC490D4B0}" destId="{D26FD7DB-B874-7F40-9C5F-C93B7F91E56F}" srcOrd="0" destOrd="0" presId="urn:microsoft.com/office/officeart/2005/8/layout/radial5"/>
    <dgm:cxn modelId="{AC2C7083-C453-D643-BB69-E93F6FE6F922}" type="presParOf" srcId="{ADFFC45F-9836-7C49-9136-0DBEF570CAEF}" destId="{E5CC32C5-C253-074F-8125-F3FD511E762C}" srcOrd="2" destOrd="0" presId="urn:microsoft.com/office/officeart/2005/8/layout/radial5"/>
    <dgm:cxn modelId="{644529A3-E51F-B84F-870C-7B398A3A34B7}" type="presParOf" srcId="{ADFFC45F-9836-7C49-9136-0DBEF570CAEF}" destId="{6418F102-0535-A84D-BB7A-B3EB327856B8}" srcOrd="3" destOrd="0" presId="urn:microsoft.com/office/officeart/2005/8/layout/radial5"/>
    <dgm:cxn modelId="{80BFA654-9C00-7B43-B623-AC4CE758EAAE}" type="presParOf" srcId="{6418F102-0535-A84D-BB7A-B3EB327856B8}" destId="{D5BE3983-6D0E-664D-88A2-B3748A060E74}" srcOrd="0" destOrd="0" presId="urn:microsoft.com/office/officeart/2005/8/layout/radial5"/>
    <dgm:cxn modelId="{50C5E97D-FE9F-FA42-B625-3A32AD4E2CB7}" type="presParOf" srcId="{ADFFC45F-9836-7C49-9136-0DBEF570CAEF}" destId="{875FC762-F4EB-FD49-9FE4-C1FE387D0589}" srcOrd="4" destOrd="0" presId="urn:microsoft.com/office/officeart/2005/8/layout/radial5"/>
    <dgm:cxn modelId="{E15B04EE-7A0E-BA4F-8B97-DE9175CBA876}" type="presParOf" srcId="{ADFFC45F-9836-7C49-9136-0DBEF570CAEF}" destId="{EDD24FC7-329B-4D43-A1F8-0A611EE13C5C}" srcOrd="5" destOrd="0" presId="urn:microsoft.com/office/officeart/2005/8/layout/radial5"/>
    <dgm:cxn modelId="{5336BE44-A823-6047-ABE2-9B9D7212B6A7}" type="presParOf" srcId="{EDD24FC7-329B-4D43-A1F8-0A611EE13C5C}" destId="{816C30A3-FD31-F74F-97C0-F3CB2470032D}" srcOrd="0" destOrd="0" presId="urn:microsoft.com/office/officeart/2005/8/layout/radial5"/>
    <dgm:cxn modelId="{B0EAAE5D-58E7-D746-A67D-30B8A8F535FE}" type="presParOf" srcId="{ADFFC45F-9836-7C49-9136-0DBEF570CAEF}" destId="{927ED688-0CCB-3149-981B-D9E3EEFB5B13}" srcOrd="6" destOrd="0" presId="urn:microsoft.com/office/officeart/2005/8/layout/radial5"/>
    <dgm:cxn modelId="{D2EC1BE9-DAB3-F64C-8A6D-99274A9ED750}" type="presParOf" srcId="{ADFFC45F-9836-7C49-9136-0DBEF570CAEF}" destId="{9F519C17-53D2-D048-B279-B3A558C853D6}" srcOrd="7" destOrd="0" presId="urn:microsoft.com/office/officeart/2005/8/layout/radial5"/>
    <dgm:cxn modelId="{856943AE-54DA-6246-8298-92C890CE83E5}" type="presParOf" srcId="{9F519C17-53D2-D048-B279-B3A558C853D6}" destId="{776ED443-7514-5D4F-BE94-6E54CD0F5498}" srcOrd="0" destOrd="0" presId="urn:microsoft.com/office/officeart/2005/8/layout/radial5"/>
    <dgm:cxn modelId="{9A1B6066-4CF2-604A-8109-F989C88E1105}" type="presParOf" srcId="{ADFFC45F-9836-7C49-9136-0DBEF570CAEF}" destId="{780DB678-928B-7748-8692-EA1842FAC930}" srcOrd="8" destOrd="0" presId="urn:microsoft.com/office/officeart/2005/8/layout/radial5"/>
    <dgm:cxn modelId="{1205367E-0A49-BE4F-A97E-7FB1A271D196}" type="presParOf" srcId="{ADFFC45F-9836-7C49-9136-0DBEF570CAEF}" destId="{A6D60488-0903-F640-9607-4CA1F5955672}" srcOrd="9" destOrd="0" presId="urn:microsoft.com/office/officeart/2005/8/layout/radial5"/>
    <dgm:cxn modelId="{F5636A70-4D6A-734B-B3AC-F86E74DB28B8}" type="presParOf" srcId="{A6D60488-0903-F640-9607-4CA1F5955672}" destId="{94FCF99F-990C-A84F-A608-CC3E2DC4CA18}" srcOrd="0" destOrd="0" presId="urn:microsoft.com/office/officeart/2005/8/layout/radial5"/>
    <dgm:cxn modelId="{44F98617-ACFC-D846-8778-B37B5E6FD81F}" type="presParOf" srcId="{ADFFC45F-9836-7C49-9136-0DBEF570CAEF}" destId="{B4E2E048-BBDC-3541-9F41-06F25CCFF4D3}" srcOrd="10" destOrd="0" presId="urn:microsoft.com/office/officeart/2005/8/layout/radial5"/>
    <dgm:cxn modelId="{ED8457E4-53E1-8943-8890-4796CFE08260}" type="presParOf" srcId="{ADFFC45F-9836-7C49-9136-0DBEF570CAEF}" destId="{EEA0B3BD-A5A0-5442-9A18-73FF960F43B8}" srcOrd="11" destOrd="0" presId="urn:microsoft.com/office/officeart/2005/8/layout/radial5"/>
    <dgm:cxn modelId="{DB407BAF-7266-2C4C-BF27-E32D978C1F84}" type="presParOf" srcId="{EEA0B3BD-A5A0-5442-9A18-73FF960F43B8}" destId="{6975FB37-46CA-3C49-9533-FA5F72C1F631}" srcOrd="0" destOrd="0" presId="urn:microsoft.com/office/officeart/2005/8/layout/radial5"/>
    <dgm:cxn modelId="{8731EEC9-9900-4F4A-927C-21B3A4CAF10D}" type="presParOf" srcId="{ADFFC45F-9836-7C49-9136-0DBEF570CAEF}" destId="{6C4B1357-CC37-8D43-B773-57EFA01D9673}" srcOrd="12" destOrd="0" presId="urn:microsoft.com/office/officeart/2005/8/layout/radial5"/>
    <dgm:cxn modelId="{C7C47454-BFB1-4442-B38B-FCF3022ED2D8}" type="presParOf" srcId="{ADFFC45F-9836-7C49-9136-0DBEF570CAEF}" destId="{B242E939-3BF7-2B43-8376-5A9CC349DE6D}" srcOrd="13" destOrd="0" presId="urn:microsoft.com/office/officeart/2005/8/layout/radial5"/>
    <dgm:cxn modelId="{8308700A-0A8B-2749-AD2B-0602AB895A72}" type="presParOf" srcId="{B242E939-3BF7-2B43-8376-5A9CC349DE6D}" destId="{3021BD88-D252-354D-93C2-0D5E6A545575}" srcOrd="0" destOrd="0" presId="urn:microsoft.com/office/officeart/2005/8/layout/radial5"/>
    <dgm:cxn modelId="{9D9DC2EC-3427-4245-9954-DFAC00F56A94}" type="presParOf" srcId="{ADFFC45F-9836-7C49-9136-0DBEF570CAEF}" destId="{EE53C5F0-FEEE-6D41-AEAE-AF683D9BDAD5}" srcOrd="14" destOrd="0" presId="urn:microsoft.com/office/officeart/2005/8/layout/radial5"/>
    <dgm:cxn modelId="{82074183-6A72-6049-AE1B-3350D12949A3}" type="presParOf" srcId="{ADFFC45F-9836-7C49-9136-0DBEF570CAEF}" destId="{67550E47-4F23-2842-91E3-4092E79B91CA}" srcOrd="15" destOrd="0" presId="urn:microsoft.com/office/officeart/2005/8/layout/radial5"/>
    <dgm:cxn modelId="{4E1A0952-0EE1-5540-93AE-4ED67E5AC9BC}" type="presParOf" srcId="{67550E47-4F23-2842-91E3-4092E79B91CA}" destId="{B34FB76C-6397-2B44-AF6F-4465152C367D}" srcOrd="0" destOrd="0" presId="urn:microsoft.com/office/officeart/2005/8/layout/radial5"/>
    <dgm:cxn modelId="{60CA1E57-06C4-4B4C-8C7D-DCBDF90F1234}" type="presParOf" srcId="{ADFFC45F-9836-7C49-9136-0DBEF570CAEF}" destId="{F47DAD75-5DC2-364F-AD12-050A7CA1E27C}"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AC1063-B0E3-1044-8109-16B25C76F20A}"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6AFD43B2-AD73-CE48-B706-3DA9383D9AB3}">
      <dgm:prSet phldrT="[Text]" custT="1"/>
      <dgm:spPr/>
      <dgm:t>
        <a:bodyPr/>
        <a:lstStyle/>
        <a:p>
          <a:r>
            <a:rPr lang="en-US" sz="2800" dirty="0" smtClean="0">
              <a:solidFill>
                <a:srgbClr val="FF0000"/>
              </a:solidFill>
              <a:latin typeface="+mn-lt"/>
              <a:cs typeface="+mj-cs"/>
            </a:rPr>
            <a:t>Shari'ah Compliant Products</a:t>
          </a:r>
          <a:endParaRPr lang="en-US" sz="2800" dirty="0">
            <a:solidFill>
              <a:srgbClr val="FF0000"/>
            </a:solidFill>
          </a:endParaRPr>
        </a:p>
      </dgm:t>
    </dgm:pt>
    <dgm:pt modelId="{A50D7E38-408C-1A45-B4A9-3229358F1E42}" type="parTrans" cxnId="{2856C69A-DC5E-5143-B711-61799276053A}">
      <dgm:prSet/>
      <dgm:spPr/>
      <dgm:t>
        <a:bodyPr/>
        <a:lstStyle/>
        <a:p>
          <a:endParaRPr lang="en-US"/>
        </a:p>
      </dgm:t>
    </dgm:pt>
    <dgm:pt modelId="{0166E864-7FDC-2148-BB4D-C48142BC5AF3}" type="sibTrans" cxnId="{2856C69A-DC5E-5143-B711-61799276053A}">
      <dgm:prSet/>
      <dgm:spPr/>
      <dgm:t>
        <a:bodyPr/>
        <a:lstStyle/>
        <a:p>
          <a:endParaRPr lang="en-US"/>
        </a:p>
      </dgm:t>
    </dgm:pt>
    <dgm:pt modelId="{3BCE52A7-49D3-5642-9829-BFE7CB3C875E}">
      <dgm:prSet phldrT="[Text]" custT="1"/>
      <dgm:spPr/>
      <dgm:t>
        <a:bodyPr/>
        <a:lstStyle/>
        <a:p>
          <a:r>
            <a:rPr lang="en-US" sz="1600" dirty="0" smtClean="0">
              <a:latin typeface="Calibri" charset="0"/>
              <a:ea typeface="ＭＳ Ｐゴシック" charset="0"/>
            </a:rPr>
            <a:t>Products that exchangeable for money</a:t>
          </a:r>
          <a:r>
            <a:rPr lang="en-US" sz="1600" dirty="0" smtClean="0"/>
            <a:t>)</a:t>
          </a:r>
          <a:endParaRPr lang="en-US" sz="1600" dirty="0"/>
        </a:p>
      </dgm:t>
    </dgm:pt>
    <dgm:pt modelId="{E2E89157-56B7-4543-9E1D-A5FBA36D82B4}" type="parTrans" cxnId="{6A0447F9-D587-0E4B-9573-49A88254BB06}">
      <dgm:prSet/>
      <dgm:spPr/>
      <dgm:t>
        <a:bodyPr/>
        <a:lstStyle/>
        <a:p>
          <a:endParaRPr lang="en-US" dirty="0"/>
        </a:p>
      </dgm:t>
    </dgm:pt>
    <dgm:pt modelId="{B3A1F9EB-0E1A-3B40-8BA1-BA7832DD8F7B}" type="sibTrans" cxnId="{6A0447F9-D587-0E4B-9573-49A88254BB06}">
      <dgm:prSet/>
      <dgm:spPr/>
      <dgm:t>
        <a:bodyPr/>
        <a:lstStyle/>
        <a:p>
          <a:endParaRPr lang="en-US"/>
        </a:p>
      </dgm:t>
    </dgm:pt>
    <dgm:pt modelId="{B8E982A3-EDDE-B440-96B3-1F73DB4AC8D5}">
      <dgm:prSet phldrT="[Text]" custT="1"/>
      <dgm:spPr/>
      <dgm:t>
        <a:bodyPr/>
        <a:lstStyle/>
        <a:p>
          <a:r>
            <a:rPr lang="en-US" sz="2000" dirty="0" smtClean="0">
              <a:latin typeface="Calibri" charset="0"/>
              <a:ea typeface="ＭＳ Ｐゴシック" charset="0"/>
            </a:rPr>
            <a:t>Products are not prohibited in Islam</a:t>
          </a:r>
          <a:endParaRPr lang="en-US" sz="1500" dirty="0"/>
        </a:p>
      </dgm:t>
    </dgm:pt>
    <dgm:pt modelId="{046E18D5-7107-A645-B94C-ACC3E5FBF2B1}" type="parTrans" cxnId="{E39C68D9-8540-2E46-8538-457A6EFBB0F5}">
      <dgm:prSet/>
      <dgm:spPr/>
      <dgm:t>
        <a:bodyPr/>
        <a:lstStyle/>
        <a:p>
          <a:endParaRPr lang="en-US" dirty="0"/>
        </a:p>
      </dgm:t>
    </dgm:pt>
    <dgm:pt modelId="{013C0F54-453A-2943-AABC-89FF4500C1CD}" type="sibTrans" cxnId="{E39C68D9-8540-2E46-8538-457A6EFBB0F5}">
      <dgm:prSet/>
      <dgm:spPr/>
      <dgm:t>
        <a:bodyPr/>
        <a:lstStyle/>
        <a:p>
          <a:endParaRPr lang="en-US"/>
        </a:p>
      </dgm:t>
    </dgm:pt>
    <dgm:pt modelId="{4C2AEAF2-90AB-DE4D-9AAC-D8BEFD2E3522}">
      <dgm:prSet phldrT="[Text]" custT="1"/>
      <dgm:spPr/>
      <dgm:t>
        <a:bodyPr/>
        <a:lstStyle/>
        <a:p>
          <a:r>
            <a:rPr lang="en-US" sz="1600" dirty="0" smtClean="0">
              <a:latin typeface="Calibri" charset="0"/>
              <a:ea typeface="ＭＳ Ｐゴシック" charset="0"/>
            </a:rPr>
            <a:t>Products that are not monopolized by one party</a:t>
          </a:r>
          <a:endParaRPr lang="en-US" sz="1600" dirty="0"/>
        </a:p>
      </dgm:t>
    </dgm:pt>
    <dgm:pt modelId="{97C24100-4BCC-C648-961F-69126E2E8A3C}" type="parTrans" cxnId="{0E94A822-4393-954A-A4F5-7472FD355841}">
      <dgm:prSet/>
      <dgm:spPr/>
      <dgm:t>
        <a:bodyPr/>
        <a:lstStyle/>
        <a:p>
          <a:endParaRPr lang="en-US" dirty="0"/>
        </a:p>
      </dgm:t>
    </dgm:pt>
    <dgm:pt modelId="{0FAC3E00-E968-3840-9A74-42C61E53440F}" type="sibTrans" cxnId="{0E94A822-4393-954A-A4F5-7472FD355841}">
      <dgm:prSet/>
      <dgm:spPr/>
      <dgm:t>
        <a:bodyPr/>
        <a:lstStyle/>
        <a:p>
          <a:endParaRPr lang="en-US"/>
        </a:p>
      </dgm:t>
    </dgm:pt>
    <dgm:pt modelId="{BCCD7C42-8D9D-174A-919E-530A00D68027}">
      <dgm:prSet custT="1"/>
      <dgm:spPr/>
      <dgm:t>
        <a:bodyPr/>
        <a:lstStyle/>
        <a:p>
          <a:r>
            <a:rPr lang="en-US" sz="1800" dirty="0" smtClean="0">
              <a:latin typeface="Calibri" charset="0"/>
              <a:ea typeface="ＭＳ Ｐゴシック" charset="0"/>
            </a:rPr>
            <a:t>Products are not traded under duress</a:t>
          </a:r>
          <a:endParaRPr lang="en-US" sz="1800" dirty="0"/>
        </a:p>
      </dgm:t>
    </dgm:pt>
    <dgm:pt modelId="{2B352228-BC6C-4848-BFE1-9A3C2E51DBDB}" type="parTrans" cxnId="{CCCB3FAC-EF1C-004C-A8D4-488B387F318C}">
      <dgm:prSet/>
      <dgm:spPr/>
      <dgm:t>
        <a:bodyPr/>
        <a:lstStyle/>
        <a:p>
          <a:endParaRPr lang="en-US" dirty="0"/>
        </a:p>
      </dgm:t>
    </dgm:pt>
    <dgm:pt modelId="{82C3F699-8B97-C148-A12A-2B76962A4BA8}" type="sibTrans" cxnId="{CCCB3FAC-EF1C-004C-A8D4-488B387F318C}">
      <dgm:prSet/>
      <dgm:spPr/>
      <dgm:t>
        <a:bodyPr/>
        <a:lstStyle/>
        <a:p>
          <a:endParaRPr lang="en-US"/>
        </a:p>
      </dgm:t>
    </dgm:pt>
    <dgm:pt modelId="{C996DF19-486F-1A40-BBD4-1E625870A762}">
      <dgm:prSet custT="1"/>
      <dgm:spPr/>
      <dgm:t>
        <a:bodyPr/>
        <a:lstStyle/>
        <a:p>
          <a:r>
            <a:rPr lang="en-US" sz="1800" dirty="0" smtClean="0">
              <a:latin typeface="Calibri" charset="0"/>
              <a:ea typeface="ＭＳ Ｐゴシック" charset="0"/>
            </a:rPr>
            <a:t>Products are traded in the open market </a:t>
          </a:r>
          <a:endParaRPr lang="en-US" sz="1400" dirty="0"/>
        </a:p>
      </dgm:t>
    </dgm:pt>
    <dgm:pt modelId="{E86011DE-56B8-DB41-AD24-95DAFF3C64AC}" type="parTrans" cxnId="{CCD32E0A-25DA-6848-A205-501CC48B9AA1}">
      <dgm:prSet/>
      <dgm:spPr/>
      <dgm:t>
        <a:bodyPr/>
        <a:lstStyle/>
        <a:p>
          <a:endParaRPr lang="en-US" dirty="0"/>
        </a:p>
      </dgm:t>
    </dgm:pt>
    <dgm:pt modelId="{9792A93C-0A1A-5E4F-83F0-67CC810F44B2}" type="sibTrans" cxnId="{CCD32E0A-25DA-6848-A205-501CC48B9AA1}">
      <dgm:prSet/>
      <dgm:spPr/>
      <dgm:t>
        <a:bodyPr/>
        <a:lstStyle/>
        <a:p>
          <a:endParaRPr lang="en-US"/>
        </a:p>
      </dgm:t>
    </dgm:pt>
    <dgm:pt modelId="{E8C685FD-E651-7B41-AA2E-3EB037AF0F69}">
      <dgm:prSet/>
      <dgm:spPr/>
      <dgm:t>
        <a:bodyPr/>
        <a:lstStyle/>
        <a:p>
          <a:r>
            <a:rPr lang="en-US" dirty="0" smtClean="0">
              <a:latin typeface="Calibri" charset="0"/>
              <a:ea typeface="ＭＳ Ｐゴシック" charset="0"/>
            </a:rPr>
            <a:t>Products that are free from Riba </a:t>
          </a:r>
          <a:endParaRPr lang="en-US" dirty="0"/>
        </a:p>
      </dgm:t>
    </dgm:pt>
    <dgm:pt modelId="{6961F23B-ED91-654A-B9C2-1EC948FA0268}" type="parTrans" cxnId="{E8F79C88-149D-A74E-95F0-AFA2FB26809C}">
      <dgm:prSet/>
      <dgm:spPr/>
      <dgm:t>
        <a:bodyPr/>
        <a:lstStyle/>
        <a:p>
          <a:endParaRPr lang="en-US" dirty="0"/>
        </a:p>
      </dgm:t>
    </dgm:pt>
    <dgm:pt modelId="{A3911952-1100-E04A-A926-C800C0DE3B0D}" type="sibTrans" cxnId="{E8F79C88-149D-A74E-95F0-AFA2FB26809C}">
      <dgm:prSet/>
      <dgm:spPr/>
      <dgm:t>
        <a:bodyPr/>
        <a:lstStyle/>
        <a:p>
          <a:endParaRPr lang="en-US"/>
        </a:p>
      </dgm:t>
    </dgm:pt>
    <dgm:pt modelId="{ADFFC45F-9836-7C49-9136-0DBEF570CAEF}" type="pres">
      <dgm:prSet presAssocID="{91AC1063-B0E3-1044-8109-16B25C76F20A}" presName="Name0" presStyleCnt="0">
        <dgm:presLayoutVars>
          <dgm:chMax val="1"/>
          <dgm:dir/>
          <dgm:animLvl val="ctr"/>
          <dgm:resizeHandles val="exact"/>
        </dgm:presLayoutVars>
      </dgm:prSet>
      <dgm:spPr/>
      <dgm:t>
        <a:bodyPr/>
        <a:lstStyle/>
        <a:p>
          <a:endParaRPr lang="en-US"/>
        </a:p>
      </dgm:t>
    </dgm:pt>
    <dgm:pt modelId="{6A419FD1-C6C2-9642-80AF-222B3646D196}" type="pres">
      <dgm:prSet presAssocID="{6AFD43B2-AD73-CE48-B706-3DA9383D9AB3}" presName="centerShape" presStyleLbl="node0" presStyleIdx="0" presStyleCnt="1" custScaleX="148204" custScaleY="155070"/>
      <dgm:spPr/>
      <dgm:t>
        <a:bodyPr/>
        <a:lstStyle/>
        <a:p>
          <a:endParaRPr lang="en-US"/>
        </a:p>
      </dgm:t>
    </dgm:pt>
    <dgm:pt modelId="{7CB11AA4-1B7D-7145-ADAD-317BC490D4B0}" type="pres">
      <dgm:prSet presAssocID="{E2E89157-56B7-4543-9E1D-A5FBA36D82B4}" presName="parTrans" presStyleLbl="sibTrans2D1" presStyleIdx="0" presStyleCnt="6"/>
      <dgm:spPr/>
      <dgm:t>
        <a:bodyPr/>
        <a:lstStyle/>
        <a:p>
          <a:endParaRPr lang="en-US"/>
        </a:p>
      </dgm:t>
    </dgm:pt>
    <dgm:pt modelId="{D26FD7DB-B874-7F40-9C5F-C93B7F91E56F}" type="pres">
      <dgm:prSet presAssocID="{E2E89157-56B7-4543-9E1D-A5FBA36D82B4}" presName="connectorText" presStyleLbl="sibTrans2D1" presStyleIdx="0" presStyleCnt="6"/>
      <dgm:spPr/>
      <dgm:t>
        <a:bodyPr/>
        <a:lstStyle/>
        <a:p>
          <a:endParaRPr lang="en-US"/>
        </a:p>
      </dgm:t>
    </dgm:pt>
    <dgm:pt modelId="{E5CC32C5-C253-074F-8125-F3FD511E762C}" type="pres">
      <dgm:prSet presAssocID="{3BCE52A7-49D3-5642-9829-BFE7CB3C875E}" presName="node" presStyleLbl="node1" presStyleIdx="0" presStyleCnt="6">
        <dgm:presLayoutVars>
          <dgm:bulletEnabled val="1"/>
        </dgm:presLayoutVars>
      </dgm:prSet>
      <dgm:spPr/>
      <dgm:t>
        <a:bodyPr/>
        <a:lstStyle/>
        <a:p>
          <a:endParaRPr lang="en-US"/>
        </a:p>
      </dgm:t>
    </dgm:pt>
    <dgm:pt modelId="{6418F102-0535-A84D-BB7A-B3EB327856B8}" type="pres">
      <dgm:prSet presAssocID="{046E18D5-7107-A645-B94C-ACC3E5FBF2B1}" presName="parTrans" presStyleLbl="sibTrans2D1" presStyleIdx="1" presStyleCnt="6"/>
      <dgm:spPr/>
      <dgm:t>
        <a:bodyPr/>
        <a:lstStyle/>
        <a:p>
          <a:endParaRPr lang="en-US"/>
        </a:p>
      </dgm:t>
    </dgm:pt>
    <dgm:pt modelId="{D5BE3983-6D0E-664D-88A2-B3748A060E74}" type="pres">
      <dgm:prSet presAssocID="{046E18D5-7107-A645-B94C-ACC3E5FBF2B1}" presName="connectorText" presStyleLbl="sibTrans2D1" presStyleIdx="1" presStyleCnt="6"/>
      <dgm:spPr/>
      <dgm:t>
        <a:bodyPr/>
        <a:lstStyle/>
        <a:p>
          <a:endParaRPr lang="en-US"/>
        </a:p>
      </dgm:t>
    </dgm:pt>
    <dgm:pt modelId="{875FC762-F4EB-FD49-9FE4-C1FE387D0589}" type="pres">
      <dgm:prSet presAssocID="{B8E982A3-EDDE-B440-96B3-1F73DB4AC8D5}" presName="node" presStyleLbl="node1" presStyleIdx="1" presStyleCnt="6">
        <dgm:presLayoutVars>
          <dgm:bulletEnabled val="1"/>
        </dgm:presLayoutVars>
      </dgm:prSet>
      <dgm:spPr/>
      <dgm:t>
        <a:bodyPr/>
        <a:lstStyle/>
        <a:p>
          <a:endParaRPr lang="en-US"/>
        </a:p>
      </dgm:t>
    </dgm:pt>
    <dgm:pt modelId="{EDD24FC7-329B-4D43-A1F8-0A611EE13C5C}" type="pres">
      <dgm:prSet presAssocID="{2B352228-BC6C-4848-BFE1-9A3C2E51DBDB}" presName="parTrans" presStyleLbl="sibTrans2D1" presStyleIdx="2" presStyleCnt="6" custLinFactNeighborX="8869" custLinFactNeighborY="-7651"/>
      <dgm:spPr/>
      <dgm:t>
        <a:bodyPr/>
        <a:lstStyle/>
        <a:p>
          <a:endParaRPr lang="en-US"/>
        </a:p>
      </dgm:t>
    </dgm:pt>
    <dgm:pt modelId="{816C30A3-FD31-F74F-97C0-F3CB2470032D}" type="pres">
      <dgm:prSet presAssocID="{2B352228-BC6C-4848-BFE1-9A3C2E51DBDB}" presName="connectorText" presStyleLbl="sibTrans2D1" presStyleIdx="2" presStyleCnt="6"/>
      <dgm:spPr/>
      <dgm:t>
        <a:bodyPr/>
        <a:lstStyle/>
        <a:p>
          <a:endParaRPr lang="en-US"/>
        </a:p>
      </dgm:t>
    </dgm:pt>
    <dgm:pt modelId="{927ED688-0CCB-3149-981B-D9E3EEFB5B13}" type="pres">
      <dgm:prSet presAssocID="{BCCD7C42-8D9D-174A-919E-530A00D68027}" presName="node" presStyleLbl="node1" presStyleIdx="2" presStyleCnt="6">
        <dgm:presLayoutVars>
          <dgm:bulletEnabled val="1"/>
        </dgm:presLayoutVars>
      </dgm:prSet>
      <dgm:spPr/>
      <dgm:t>
        <a:bodyPr/>
        <a:lstStyle/>
        <a:p>
          <a:endParaRPr lang="en-US"/>
        </a:p>
      </dgm:t>
    </dgm:pt>
    <dgm:pt modelId="{9F519C17-53D2-D048-B279-B3A558C853D6}" type="pres">
      <dgm:prSet presAssocID="{6961F23B-ED91-654A-B9C2-1EC948FA0268}" presName="parTrans" presStyleLbl="sibTrans2D1" presStyleIdx="3" presStyleCnt="6"/>
      <dgm:spPr/>
      <dgm:t>
        <a:bodyPr/>
        <a:lstStyle/>
        <a:p>
          <a:endParaRPr lang="en-US"/>
        </a:p>
      </dgm:t>
    </dgm:pt>
    <dgm:pt modelId="{776ED443-7514-5D4F-BE94-6E54CD0F5498}" type="pres">
      <dgm:prSet presAssocID="{6961F23B-ED91-654A-B9C2-1EC948FA0268}" presName="connectorText" presStyleLbl="sibTrans2D1" presStyleIdx="3" presStyleCnt="6"/>
      <dgm:spPr/>
      <dgm:t>
        <a:bodyPr/>
        <a:lstStyle/>
        <a:p>
          <a:endParaRPr lang="en-US"/>
        </a:p>
      </dgm:t>
    </dgm:pt>
    <dgm:pt modelId="{780DB678-928B-7748-8692-EA1842FAC930}" type="pres">
      <dgm:prSet presAssocID="{E8C685FD-E651-7B41-AA2E-3EB037AF0F69}" presName="node" presStyleLbl="node1" presStyleIdx="3" presStyleCnt="6">
        <dgm:presLayoutVars>
          <dgm:bulletEnabled val="1"/>
        </dgm:presLayoutVars>
      </dgm:prSet>
      <dgm:spPr/>
      <dgm:t>
        <a:bodyPr/>
        <a:lstStyle/>
        <a:p>
          <a:endParaRPr lang="en-US"/>
        </a:p>
      </dgm:t>
    </dgm:pt>
    <dgm:pt modelId="{EEA0B3BD-A5A0-5442-9A18-73FF960F43B8}" type="pres">
      <dgm:prSet presAssocID="{E86011DE-56B8-DB41-AD24-95DAFF3C64AC}" presName="parTrans" presStyleLbl="sibTrans2D1" presStyleIdx="4" presStyleCnt="6"/>
      <dgm:spPr/>
      <dgm:t>
        <a:bodyPr/>
        <a:lstStyle/>
        <a:p>
          <a:endParaRPr lang="en-US"/>
        </a:p>
      </dgm:t>
    </dgm:pt>
    <dgm:pt modelId="{6975FB37-46CA-3C49-9533-FA5F72C1F631}" type="pres">
      <dgm:prSet presAssocID="{E86011DE-56B8-DB41-AD24-95DAFF3C64AC}" presName="connectorText" presStyleLbl="sibTrans2D1" presStyleIdx="4" presStyleCnt="6"/>
      <dgm:spPr/>
      <dgm:t>
        <a:bodyPr/>
        <a:lstStyle/>
        <a:p>
          <a:endParaRPr lang="en-US"/>
        </a:p>
      </dgm:t>
    </dgm:pt>
    <dgm:pt modelId="{6C4B1357-CC37-8D43-B773-57EFA01D9673}" type="pres">
      <dgm:prSet presAssocID="{C996DF19-486F-1A40-BBD4-1E625870A762}" presName="node" presStyleLbl="node1" presStyleIdx="4" presStyleCnt="6">
        <dgm:presLayoutVars>
          <dgm:bulletEnabled val="1"/>
        </dgm:presLayoutVars>
      </dgm:prSet>
      <dgm:spPr/>
      <dgm:t>
        <a:bodyPr/>
        <a:lstStyle/>
        <a:p>
          <a:endParaRPr lang="en-US"/>
        </a:p>
      </dgm:t>
    </dgm:pt>
    <dgm:pt modelId="{B242E939-3BF7-2B43-8376-5A9CC349DE6D}" type="pres">
      <dgm:prSet presAssocID="{97C24100-4BCC-C648-961F-69126E2E8A3C}" presName="parTrans" presStyleLbl="sibTrans2D1" presStyleIdx="5" presStyleCnt="6"/>
      <dgm:spPr/>
      <dgm:t>
        <a:bodyPr/>
        <a:lstStyle/>
        <a:p>
          <a:endParaRPr lang="en-US"/>
        </a:p>
      </dgm:t>
    </dgm:pt>
    <dgm:pt modelId="{3021BD88-D252-354D-93C2-0D5E6A545575}" type="pres">
      <dgm:prSet presAssocID="{97C24100-4BCC-C648-961F-69126E2E8A3C}" presName="connectorText" presStyleLbl="sibTrans2D1" presStyleIdx="5" presStyleCnt="6"/>
      <dgm:spPr/>
      <dgm:t>
        <a:bodyPr/>
        <a:lstStyle/>
        <a:p>
          <a:endParaRPr lang="en-US"/>
        </a:p>
      </dgm:t>
    </dgm:pt>
    <dgm:pt modelId="{EE53C5F0-FEEE-6D41-AEAE-AF683D9BDAD5}" type="pres">
      <dgm:prSet presAssocID="{4C2AEAF2-90AB-DE4D-9AAC-D8BEFD2E3522}" presName="node" presStyleLbl="node1" presStyleIdx="5" presStyleCnt="6">
        <dgm:presLayoutVars>
          <dgm:bulletEnabled val="1"/>
        </dgm:presLayoutVars>
      </dgm:prSet>
      <dgm:spPr/>
      <dgm:t>
        <a:bodyPr/>
        <a:lstStyle/>
        <a:p>
          <a:endParaRPr lang="en-US"/>
        </a:p>
      </dgm:t>
    </dgm:pt>
  </dgm:ptLst>
  <dgm:cxnLst>
    <dgm:cxn modelId="{307490BF-6836-F547-9264-A28A55BC9907}" type="presOf" srcId="{B8E982A3-EDDE-B440-96B3-1F73DB4AC8D5}" destId="{875FC762-F4EB-FD49-9FE4-C1FE387D0589}" srcOrd="0" destOrd="0" presId="urn:microsoft.com/office/officeart/2005/8/layout/radial5"/>
    <dgm:cxn modelId="{4D397611-A1AF-DC4C-8D69-4E93568AC824}" type="presOf" srcId="{2B352228-BC6C-4848-BFE1-9A3C2E51DBDB}" destId="{816C30A3-FD31-F74F-97C0-F3CB2470032D}" srcOrd="1" destOrd="0" presId="urn:microsoft.com/office/officeart/2005/8/layout/radial5"/>
    <dgm:cxn modelId="{E39C68D9-8540-2E46-8538-457A6EFBB0F5}" srcId="{6AFD43B2-AD73-CE48-B706-3DA9383D9AB3}" destId="{B8E982A3-EDDE-B440-96B3-1F73DB4AC8D5}" srcOrd="1" destOrd="0" parTransId="{046E18D5-7107-A645-B94C-ACC3E5FBF2B1}" sibTransId="{013C0F54-453A-2943-AABC-89FF4500C1CD}"/>
    <dgm:cxn modelId="{E941BE8B-6C5F-0E49-A568-7BC08340CF75}" type="presOf" srcId="{91AC1063-B0E3-1044-8109-16B25C76F20A}" destId="{ADFFC45F-9836-7C49-9136-0DBEF570CAEF}" srcOrd="0" destOrd="0" presId="urn:microsoft.com/office/officeart/2005/8/layout/radial5"/>
    <dgm:cxn modelId="{5F502389-BE8D-2B46-8B0F-4C4AA9E9B6CA}" type="presOf" srcId="{E8C685FD-E651-7B41-AA2E-3EB037AF0F69}" destId="{780DB678-928B-7748-8692-EA1842FAC930}" srcOrd="0" destOrd="0" presId="urn:microsoft.com/office/officeart/2005/8/layout/radial5"/>
    <dgm:cxn modelId="{A571D1D7-4130-0A4D-BF61-EF4EC3C7CA33}" type="presOf" srcId="{E86011DE-56B8-DB41-AD24-95DAFF3C64AC}" destId="{EEA0B3BD-A5A0-5442-9A18-73FF960F43B8}" srcOrd="0" destOrd="0" presId="urn:microsoft.com/office/officeart/2005/8/layout/radial5"/>
    <dgm:cxn modelId="{CB63767E-DFA2-2B4D-B1CF-16952637CF92}" type="presOf" srcId="{6961F23B-ED91-654A-B9C2-1EC948FA0268}" destId="{9F519C17-53D2-D048-B279-B3A558C853D6}" srcOrd="0" destOrd="0" presId="urn:microsoft.com/office/officeart/2005/8/layout/radial5"/>
    <dgm:cxn modelId="{736BB6FE-C526-8945-9481-A506C85EF766}" type="presOf" srcId="{046E18D5-7107-A645-B94C-ACC3E5FBF2B1}" destId="{6418F102-0535-A84D-BB7A-B3EB327856B8}" srcOrd="0" destOrd="0" presId="urn:microsoft.com/office/officeart/2005/8/layout/radial5"/>
    <dgm:cxn modelId="{6A0447F9-D587-0E4B-9573-49A88254BB06}" srcId="{6AFD43B2-AD73-CE48-B706-3DA9383D9AB3}" destId="{3BCE52A7-49D3-5642-9829-BFE7CB3C875E}" srcOrd="0" destOrd="0" parTransId="{E2E89157-56B7-4543-9E1D-A5FBA36D82B4}" sibTransId="{B3A1F9EB-0E1A-3B40-8BA1-BA7832DD8F7B}"/>
    <dgm:cxn modelId="{B6D81B52-388B-0345-A794-F64AC712E528}" type="presOf" srcId="{2B352228-BC6C-4848-BFE1-9A3C2E51DBDB}" destId="{EDD24FC7-329B-4D43-A1F8-0A611EE13C5C}" srcOrd="0" destOrd="0" presId="urn:microsoft.com/office/officeart/2005/8/layout/radial5"/>
    <dgm:cxn modelId="{E8F79C88-149D-A74E-95F0-AFA2FB26809C}" srcId="{6AFD43B2-AD73-CE48-B706-3DA9383D9AB3}" destId="{E8C685FD-E651-7B41-AA2E-3EB037AF0F69}" srcOrd="3" destOrd="0" parTransId="{6961F23B-ED91-654A-B9C2-1EC948FA0268}" sibTransId="{A3911952-1100-E04A-A926-C800C0DE3B0D}"/>
    <dgm:cxn modelId="{0F43B14D-41D8-CD4A-A2CB-62742FEC1658}" type="presOf" srcId="{C996DF19-486F-1A40-BBD4-1E625870A762}" destId="{6C4B1357-CC37-8D43-B773-57EFA01D9673}" srcOrd="0" destOrd="0" presId="urn:microsoft.com/office/officeart/2005/8/layout/radial5"/>
    <dgm:cxn modelId="{2856C69A-DC5E-5143-B711-61799276053A}" srcId="{91AC1063-B0E3-1044-8109-16B25C76F20A}" destId="{6AFD43B2-AD73-CE48-B706-3DA9383D9AB3}" srcOrd="0" destOrd="0" parTransId="{A50D7E38-408C-1A45-B4A9-3229358F1E42}" sibTransId="{0166E864-7FDC-2148-BB4D-C48142BC5AF3}"/>
    <dgm:cxn modelId="{2DF0D37A-8E3C-2A4D-94A5-D18C2270C265}" type="presOf" srcId="{E2E89157-56B7-4543-9E1D-A5FBA36D82B4}" destId="{D26FD7DB-B874-7F40-9C5F-C93B7F91E56F}" srcOrd="1" destOrd="0" presId="urn:microsoft.com/office/officeart/2005/8/layout/radial5"/>
    <dgm:cxn modelId="{FFE69CD2-69B5-6949-B63A-CCCE4EFC5210}" type="presOf" srcId="{97C24100-4BCC-C648-961F-69126E2E8A3C}" destId="{3021BD88-D252-354D-93C2-0D5E6A545575}" srcOrd="1" destOrd="0" presId="urn:microsoft.com/office/officeart/2005/8/layout/radial5"/>
    <dgm:cxn modelId="{F6C71566-0318-0349-8E7F-6380EB970DD5}" type="presOf" srcId="{4C2AEAF2-90AB-DE4D-9AAC-D8BEFD2E3522}" destId="{EE53C5F0-FEEE-6D41-AEAE-AF683D9BDAD5}" srcOrd="0" destOrd="0" presId="urn:microsoft.com/office/officeart/2005/8/layout/radial5"/>
    <dgm:cxn modelId="{C2A32B50-A64B-CF4A-AF34-AB19542249D8}" type="presOf" srcId="{BCCD7C42-8D9D-174A-919E-530A00D68027}" destId="{927ED688-0CCB-3149-981B-D9E3EEFB5B13}" srcOrd="0" destOrd="0" presId="urn:microsoft.com/office/officeart/2005/8/layout/radial5"/>
    <dgm:cxn modelId="{DEC28E8F-A389-B943-935B-F396524DFEFD}" type="presOf" srcId="{046E18D5-7107-A645-B94C-ACC3E5FBF2B1}" destId="{D5BE3983-6D0E-664D-88A2-B3748A060E74}" srcOrd="1" destOrd="0" presId="urn:microsoft.com/office/officeart/2005/8/layout/radial5"/>
    <dgm:cxn modelId="{CCD32E0A-25DA-6848-A205-501CC48B9AA1}" srcId="{6AFD43B2-AD73-CE48-B706-3DA9383D9AB3}" destId="{C996DF19-486F-1A40-BBD4-1E625870A762}" srcOrd="4" destOrd="0" parTransId="{E86011DE-56B8-DB41-AD24-95DAFF3C64AC}" sibTransId="{9792A93C-0A1A-5E4F-83F0-67CC810F44B2}"/>
    <dgm:cxn modelId="{88B2C4E7-475E-7E4D-BFBB-B12EBE4006BA}" type="presOf" srcId="{6AFD43B2-AD73-CE48-B706-3DA9383D9AB3}" destId="{6A419FD1-C6C2-9642-80AF-222B3646D196}" srcOrd="0" destOrd="0" presId="urn:microsoft.com/office/officeart/2005/8/layout/radial5"/>
    <dgm:cxn modelId="{26B1042F-7EEB-644E-AB43-CEF2D0478E3F}" type="presOf" srcId="{97C24100-4BCC-C648-961F-69126E2E8A3C}" destId="{B242E939-3BF7-2B43-8376-5A9CC349DE6D}" srcOrd="0" destOrd="0" presId="urn:microsoft.com/office/officeart/2005/8/layout/radial5"/>
    <dgm:cxn modelId="{B8AB57AE-F8E6-3949-A56C-9B32A09296AC}" type="presOf" srcId="{3BCE52A7-49D3-5642-9829-BFE7CB3C875E}" destId="{E5CC32C5-C253-074F-8125-F3FD511E762C}" srcOrd="0" destOrd="0" presId="urn:microsoft.com/office/officeart/2005/8/layout/radial5"/>
    <dgm:cxn modelId="{AF872410-714D-6547-AA3C-9E4B42595B85}" type="presOf" srcId="{E86011DE-56B8-DB41-AD24-95DAFF3C64AC}" destId="{6975FB37-46CA-3C49-9533-FA5F72C1F631}" srcOrd="1" destOrd="0" presId="urn:microsoft.com/office/officeart/2005/8/layout/radial5"/>
    <dgm:cxn modelId="{CCCB3FAC-EF1C-004C-A8D4-488B387F318C}" srcId="{6AFD43B2-AD73-CE48-B706-3DA9383D9AB3}" destId="{BCCD7C42-8D9D-174A-919E-530A00D68027}" srcOrd="2" destOrd="0" parTransId="{2B352228-BC6C-4848-BFE1-9A3C2E51DBDB}" sibTransId="{82C3F699-8B97-C148-A12A-2B76962A4BA8}"/>
    <dgm:cxn modelId="{4E969FAE-6245-8944-9F8C-888FD7CD269B}" type="presOf" srcId="{E2E89157-56B7-4543-9E1D-A5FBA36D82B4}" destId="{7CB11AA4-1B7D-7145-ADAD-317BC490D4B0}" srcOrd="0" destOrd="0" presId="urn:microsoft.com/office/officeart/2005/8/layout/radial5"/>
    <dgm:cxn modelId="{0E94A822-4393-954A-A4F5-7472FD355841}" srcId="{6AFD43B2-AD73-CE48-B706-3DA9383D9AB3}" destId="{4C2AEAF2-90AB-DE4D-9AAC-D8BEFD2E3522}" srcOrd="5" destOrd="0" parTransId="{97C24100-4BCC-C648-961F-69126E2E8A3C}" sibTransId="{0FAC3E00-E968-3840-9A74-42C61E53440F}"/>
    <dgm:cxn modelId="{49C52265-6345-0843-A2BA-7FCD24C1D7C8}" type="presOf" srcId="{6961F23B-ED91-654A-B9C2-1EC948FA0268}" destId="{776ED443-7514-5D4F-BE94-6E54CD0F5498}" srcOrd="1" destOrd="0" presId="urn:microsoft.com/office/officeart/2005/8/layout/radial5"/>
    <dgm:cxn modelId="{38FBB51B-6EF8-5441-861D-39543E3258E7}" type="presParOf" srcId="{ADFFC45F-9836-7C49-9136-0DBEF570CAEF}" destId="{6A419FD1-C6C2-9642-80AF-222B3646D196}" srcOrd="0" destOrd="0" presId="urn:microsoft.com/office/officeart/2005/8/layout/radial5"/>
    <dgm:cxn modelId="{CC131B89-2BE7-FC4C-9AA3-3D9031840562}" type="presParOf" srcId="{ADFFC45F-9836-7C49-9136-0DBEF570CAEF}" destId="{7CB11AA4-1B7D-7145-ADAD-317BC490D4B0}" srcOrd="1" destOrd="0" presId="urn:microsoft.com/office/officeart/2005/8/layout/radial5"/>
    <dgm:cxn modelId="{CC034D49-1865-954D-A7DC-DDF21988138D}" type="presParOf" srcId="{7CB11AA4-1B7D-7145-ADAD-317BC490D4B0}" destId="{D26FD7DB-B874-7F40-9C5F-C93B7F91E56F}" srcOrd="0" destOrd="0" presId="urn:microsoft.com/office/officeart/2005/8/layout/radial5"/>
    <dgm:cxn modelId="{3D03565D-0380-5840-B67B-9D3EA0C4B627}" type="presParOf" srcId="{ADFFC45F-9836-7C49-9136-0DBEF570CAEF}" destId="{E5CC32C5-C253-074F-8125-F3FD511E762C}" srcOrd="2" destOrd="0" presId="urn:microsoft.com/office/officeart/2005/8/layout/radial5"/>
    <dgm:cxn modelId="{10C2828C-0624-2747-8A17-A812C2778703}" type="presParOf" srcId="{ADFFC45F-9836-7C49-9136-0DBEF570CAEF}" destId="{6418F102-0535-A84D-BB7A-B3EB327856B8}" srcOrd="3" destOrd="0" presId="urn:microsoft.com/office/officeart/2005/8/layout/radial5"/>
    <dgm:cxn modelId="{027F9C99-C93D-2F47-9E61-E67BE480C555}" type="presParOf" srcId="{6418F102-0535-A84D-BB7A-B3EB327856B8}" destId="{D5BE3983-6D0E-664D-88A2-B3748A060E74}" srcOrd="0" destOrd="0" presId="urn:microsoft.com/office/officeart/2005/8/layout/radial5"/>
    <dgm:cxn modelId="{8E7D909B-1298-FB43-88B4-0F49FB63AEB2}" type="presParOf" srcId="{ADFFC45F-9836-7C49-9136-0DBEF570CAEF}" destId="{875FC762-F4EB-FD49-9FE4-C1FE387D0589}" srcOrd="4" destOrd="0" presId="urn:microsoft.com/office/officeart/2005/8/layout/radial5"/>
    <dgm:cxn modelId="{E4C973A3-3D68-AD46-B8D2-846F1D2FF9A9}" type="presParOf" srcId="{ADFFC45F-9836-7C49-9136-0DBEF570CAEF}" destId="{EDD24FC7-329B-4D43-A1F8-0A611EE13C5C}" srcOrd="5" destOrd="0" presId="urn:microsoft.com/office/officeart/2005/8/layout/radial5"/>
    <dgm:cxn modelId="{10099CA8-96A4-AB49-A2E1-AE8820E2860C}" type="presParOf" srcId="{EDD24FC7-329B-4D43-A1F8-0A611EE13C5C}" destId="{816C30A3-FD31-F74F-97C0-F3CB2470032D}" srcOrd="0" destOrd="0" presId="urn:microsoft.com/office/officeart/2005/8/layout/radial5"/>
    <dgm:cxn modelId="{DC909ADD-A530-C647-A876-BA24EEEC17F6}" type="presParOf" srcId="{ADFFC45F-9836-7C49-9136-0DBEF570CAEF}" destId="{927ED688-0CCB-3149-981B-D9E3EEFB5B13}" srcOrd="6" destOrd="0" presId="urn:microsoft.com/office/officeart/2005/8/layout/radial5"/>
    <dgm:cxn modelId="{12508939-FD9B-E44F-9595-D48782B8D1E2}" type="presParOf" srcId="{ADFFC45F-9836-7C49-9136-0DBEF570CAEF}" destId="{9F519C17-53D2-D048-B279-B3A558C853D6}" srcOrd="7" destOrd="0" presId="urn:microsoft.com/office/officeart/2005/8/layout/radial5"/>
    <dgm:cxn modelId="{9D7F9F6D-E252-2942-85FA-14E3A01374F1}" type="presParOf" srcId="{9F519C17-53D2-D048-B279-B3A558C853D6}" destId="{776ED443-7514-5D4F-BE94-6E54CD0F5498}" srcOrd="0" destOrd="0" presId="urn:microsoft.com/office/officeart/2005/8/layout/radial5"/>
    <dgm:cxn modelId="{461E6610-D79B-F040-9349-8E1B24D6EC20}" type="presParOf" srcId="{ADFFC45F-9836-7C49-9136-0DBEF570CAEF}" destId="{780DB678-928B-7748-8692-EA1842FAC930}" srcOrd="8" destOrd="0" presId="urn:microsoft.com/office/officeart/2005/8/layout/radial5"/>
    <dgm:cxn modelId="{149283A4-1749-0347-A925-FF418005AB51}" type="presParOf" srcId="{ADFFC45F-9836-7C49-9136-0DBEF570CAEF}" destId="{EEA0B3BD-A5A0-5442-9A18-73FF960F43B8}" srcOrd="9" destOrd="0" presId="urn:microsoft.com/office/officeart/2005/8/layout/radial5"/>
    <dgm:cxn modelId="{B32C5AB4-D888-2443-8BFD-37DFAA0DF315}" type="presParOf" srcId="{EEA0B3BD-A5A0-5442-9A18-73FF960F43B8}" destId="{6975FB37-46CA-3C49-9533-FA5F72C1F631}" srcOrd="0" destOrd="0" presId="urn:microsoft.com/office/officeart/2005/8/layout/radial5"/>
    <dgm:cxn modelId="{8FA21178-AB0A-4041-872D-7B78DFD34976}" type="presParOf" srcId="{ADFFC45F-9836-7C49-9136-0DBEF570CAEF}" destId="{6C4B1357-CC37-8D43-B773-57EFA01D9673}" srcOrd="10" destOrd="0" presId="urn:microsoft.com/office/officeart/2005/8/layout/radial5"/>
    <dgm:cxn modelId="{0550845A-4305-2948-B2E8-A46228C74D6C}" type="presParOf" srcId="{ADFFC45F-9836-7C49-9136-0DBEF570CAEF}" destId="{B242E939-3BF7-2B43-8376-5A9CC349DE6D}" srcOrd="11" destOrd="0" presId="urn:microsoft.com/office/officeart/2005/8/layout/radial5"/>
    <dgm:cxn modelId="{C02195A1-2259-184B-8F76-1BDD5FD50ADE}" type="presParOf" srcId="{B242E939-3BF7-2B43-8376-5A9CC349DE6D}" destId="{3021BD88-D252-354D-93C2-0D5E6A545575}" srcOrd="0" destOrd="0" presId="urn:microsoft.com/office/officeart/2005/8/layout/radial5"/>
    <dgm:cxn modelId="{6A6B547C-9EE6-1C48-8A14-7821136D7931}" type="presParOf" srcId="{ADFFC45F-9836-7C49-9136-0DBEF570CAEF}" destId="{EE53C5F0-FEEE-6D41-AEAE-AF683D9BDAD5}"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FA214-C5E2-8842-B54A-BF164219873D}"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F3C5579D-6C3B-3A48-99A9-84F4BF2C06A7}">
      <dgm:prSet phldrT="[Text]" custT="1"/>
      <dgm:spPr/>
      <dgm:t>
        <a:bodyPr/>
        <a:lstStyle/>
        <a:p>
          <a:r>
            <a:rPr lang="en-US" sz="2400" dirty="0" smtClean="0">
              <a:solidFill>
                <a:srgbClr val="008000"/>
              </a:solidFill>
              <a:ea typeface="+mj-ea"/>
              <a:cs typeface="+mj-cs"/>
            </a:rPr>
            <a:t>Islamic finance contracts (Tools)</a:t>
          </a:r>
          <a:endParaRPr lang="en-US" sz="2400" dirty="0">
            <a:solidFill>
              <a:srgbClr val="008000"/>
            </a:solidFill>
          </a:endParaRPr>
        </a:p>
      </dgm:t>
    </dgm:pt>
    <dgm:pt modelId="{9E671004-5100-DB43-BB8B-87894578673A}" type="parTrans" cxnId="{3F620022-5294-B54A-B059-28472E9F7065}">
      <dgm:prSet/>
      <dgm:spPr/>
      <dgm:t>
        <a:bodyPr/>
        <a:lstStyle/>
        <a:p>
          <a:endParaRPr lang="en-US"/>
        </a:p>
      </dgm:t>
    </dgm:pt>
    <dgm:pt modelId="{35DEE0FD-9642-E541-AE6D-382FEE8ACC4F}" type="sibTrans" cxnId="{3F620022-5294-B54A-B059-28472E9F7065}">
      <dgm:prSet/>
      <dgm:spPr/>
      <dgm:t>
        <a:bodyPr/>
        <a:lstStyle/>
        <a:p>
          <a:endParaRPr lang="en-US"/>
        </a:p>
      </dgm:t>
    </dgm:pt>
    <dgm:pt modelId="{194B91FA-7D14-8445-AB49-97C778FB0F6F}">
      <dgm:prSet phldrT="[Text]"/>
      <dgm:spPr/>
      <dgm:t>
        <a:bodyPr/>
        <a:lstStyle/>
        <a:p>
          <a:r>
            <a:rPr lang="en-US" dirty="0" smtClean="0">
              <a:solidFill>
                <a:srgbClr val="FF0000"/>
              </a:solidFill>
            </a:rPr>
            <a:t>Musharakh</a:t>
          </a:r>
          <a:endParaRPr lang="en-US" dirty="0">
            <a:solidFill>
              <a:srgbClr val="FF0000"/>
            </a:solidFill>
          </a:endParaRPr>
        </a:p>
      </dgm:t>
    </dgm:pt>
    <dgm:pt modelId="{177352C9-A60A-F744-9EB8-9809CF6BBA40}" type="parTrans" cxnId="{374006D0-85F2-2542-BF3C-2786EC4B2982}">
      <dgm:prSet/>
      <dgm:spPr/>
      <dgm:t>
        <a:bodyPr/>
        <a:lstStyle/>
        <a:p>
          <a:endParaRPr lang="en-US" dirty="0"/>
        </a:p>
      </dgm:t>
    </dgm:pt>
    <dgm:pt modelId="{36571390-BC35-9749-891D-F68420AA534D}" type="sibTrans" cxnId="{374006D0-85F2-2542-BF3C-2786EC4B2982}">
      <dgm:prSet/>
      <dgm:spPr/>
      <dgm:t>
        <a:bodyPr/>
        <a:lstStyle/>
        <a:p>
          <a:endParaRPr lang="en-US"/>
        </a:p>
      </dgm:t>
    </dgm:pt>
    <dgm:pt modelId="{21C4364A-A46A-AA4E-9145-C83DFEFACE2C}">
      <dgm:prSet phldrT="[Text]" custT="1"/>
      <dgm:spPr/>
      <dgm:t>
        <a:bodyPr/>
        <a:lstStyle/>
        <a:p>
          <a:r>
            <a:rPr lang="en-US" sz="1000" b="1" dirty="0" smtClean="0">
              <a:solidFill>
                <a:srgbClr val="FF0000"/>
              </a:solidFill>
            </a:rPr>
            <a:t>Mudarabah</a:t>
          </a:r>
          <a:endParaRPr lang="en-US" sz="1000" b="1" dirty="0">
            <a:solidFill>
              <a:srgbClr val="FF0000"/>
            </a:solidFill>
          </a:endParaRPr>
        </a:p>
      </dgm:t>
    </dgm:pt>
    <dgm:pt modelId="{BBFC607E-B5C6-9444-92DB-988D1E2AAA7F}" type="parTrans" cxnId="{42FE67C9-F306-BC4D-807A-1DD43E762E8A}">
      <dgm:prSet/>
      <dgm:spPr/>
      <dgm:t>
        <a:bodyPr/>
        <a:lstStyle/>
        <a:p>
          <a:endParaRPr lang="en-US" dirty="0"/>
        </a:p>
      </dgm:t>
    </dgm:pt>
    <dgm:pt modelId="{FD15AC18-6012-424D-AA76-C5EC25F52840}" type="sibTrans" cxnId="{42FE67C9-F306-BC4D-807A-1DD43E762E8A}">
      <dgm:prSet/>
      <dgm:spPr/>
      <dgm:t>
        <a:bodyPr/>
        <a:lstStyle/>
        <a:p>
          <a:endParaRPr lang="en-US"/>
        </a:p>
      </dgm:t>
    </dgm:pt>
    <dgm:pt modelId="{87C075BD-CC4D-AE47-86FF-512BA3804307}">
      <dgm:prSet phldrT="[Text]"/>
      <dgm:spPr/>
      <dgm:t>
        <a:bodyPr/>
        <a:lstStyle/>
        <a:p>
          <a:r>
            <a:rPr lang="en-US" dirty="0" smtClean="0">
              <a:solidFill>
                <a:srgbClr val="FF0000"/>
              </a:solidFill>
            </a:rPr>
            <a:t>Murabaha</a:t>
          </a:r>
          <a:endParaRPr lang="en-US" dirty="0">
            <a:solidFill>
              <a:srgbClr val="FF0000"/>
            </a:solidFill>
          </a:endParaRPr>
        </a:p>
      </dgm:t>
    </dgm:pt>
    <dgm:pt modelId="{77CD05ED-00FB-5F40-B98C-BDF6475E17FE}" type="parTrans" cxnId="{224F98C6-D43E-1742-A9A6-00D1B30DFDB3}">
      <dgm:prSet/>
      <dgm:spPr/>
      <dgm:t>
        <a:bodyPr/>
        <a:lstStyle/>
        <a:p>
          <a:endParaRPr lang="en-US" dirty="0"/>
        </a:p>
      </dgm:t>
    </dgm:pt>
    <dgm:pt modelId="{FBD37B22-8792-7542-B611-ABE3BA0F59AC}" type="sibTrans" cxnId="{224F98C6-D43E-1742-A9A6-00D1B30DFDB3}">
      <dgm:prSet/>
      <dgm:spPr/>
      <dgm:t>
        <a:bodyPr/>
        <a:lstStyle/>
        <a:p>
          <a:endParaRPr lang="en-US"/>
        </a:p>
      </dgm:t>
    </dgm:pt>
    <dgm:pt modelId="{12FA4168-5362-1046-A0C8-44C1098A81AE}">
      <dgm:prSet phldrT="[Text]"/>
      <dgm:spPr/>
      <dgm:t>
        <a:bodyPr/>
        <a:lstStyle/>
        <a:p>
          <a:r>
            <a:rPr lang="en-US" dirty="0" smtClean="0">
              <a:solidFill>
                <a:srgbClr val="FF0000"/>
              </a:solidFill>
            </a:rPr>
            <a:t>Ijara Contracts, etc.</a:t>
          </a:r>
          <a:endParaRPr lang="en-US" dirty="0">
            <a:solidFill>
              <a:srgbClr val="FF0000"/>
            </a:solidFill>
          </a:endParaRPr>
        </a:p>
      </dgm:t>
    </dgm:pt>
    <dgm:pt modelId="{2C577D49-98DA-C04C-ABC7-F15297FA789C}" type="parTrans" cxnId="{BD81E1A9-9B11-1048-A5D3-34FC068C237B}">
      <dgm:prSet/>
      <dgm:spPr/>
      <dgm:t>
        <a:bodyPr/>
        <a:lstStyle/>
        <a:p>
          <a:endParaRPr lang="en-US" dirty="0"/>
        </a:p>
      </dgm:t>
    </dgm:pt>
    <dgm:pt modelId="{4DA4B103-CCB8-5A46-9329-6699EE784D2D}" type="sibTrans" cxnId="{BD81E1A9-9B11-1048-A5D3-34FC068C237B}">
      <dgm:prSet/>
      <dgm:spPr/>
      <dgm:t>
        <a:bodyPr/>
        <a:lstStyle/>
        <a:p>
          <a:endParaRPr lang="en-US"/>
        </a:p>
      </dgm:t>
    </dgm:pt>
    <dgm:pt modelId="{9F32979D-A8DB-2B46-A02D-A5AFCBF5B3A7}">
      <dgm:prSet custT="1"/>
      <dgm:spPr/>
      <dgm:t>
        <a:bodyPr/>
        <a:lstStyle/>
        <a:p>
          <a:r>
            <a:rPr lang="en-US" sz="1600" dirty="0" smtClean="0">
              <a:solidFill>
                <a:srgbClr val="FF0000"/>
              </a:solidFill>
            </a:rPr>
            <a:t>Salam</a:t>
          </a:r>
          <a:endParaRPr lang="en-US" sz="1600" dirty="0">
            <a:solidFill>
              <a:srgbClr val="FF0000"/>
            </a:solidFill>
          </a:endParaRPr>
        </a:p>
      </dgm:t>
    </dgm:pt>
    <dgm:pt modelId="{089630A8-5E17-234E-B0A1-21927AB10852}" type="parTrans" cxnId="{EF1E84E5-C94F-954E-AA10-D734A419B083}">
      <dgm:prSet/>
      <dgm:spPr/>
      <dgm:t>
        <a:bodyPr/>
        <a:lstStyle/>
        <a:p>
          <a:endParaRPr lang="en-US" dirty="0"/>
        </a:p>
      </dgm:t>
    </dgm:pt>
    <dgm:pt modelId="{CFAAF66D-EA0F-4A4E-AB30-686FDBD83BFC}" type="sibTrans" cxnId="{EF1E84E5-C94F-954E-AA10-D734A419B083}">
      <dgm:prSet/>
      <dgm:spPr/>
      <dgm:t>
        <a:bodyPr/>
        <a:lstStyle/>
        <a:p>
          <a:endParaRPr lang="en-US"/>
        </a:p>
      </dgm:t>
    </dgm:pt>
    <dgm:pt modelId="{E579ACC1-337D-3547-9CBA-FE305B0BD11A}">
      <dgm:prSet/>
      <dgm:spPr/>
      <dgm:t>
        <a:bodyPr/>
        <a:lstStyle/>
        <a:p>
          <a:r>
            <a:rPr lang="en-US" dirty="0" smtClean="0">
              <a:solidFill>
                <a:srgbClr val="FF0000"/>
              </a:solidFill>
            </a:rPr>
            <a:t>Istisna'a</a:t>
          </a:r>
          <a:endParaRPr lang="en-US" dirty="0">
            <a:solidFill>
              <a:srgbClr val="FF0000"/>
            </a:solidFill>
          </a:endParaRPr>
        </a:p>
      </dgm:t>
    </dgm:pt>
    <dgm:pt modelId="{B43706B5-686A-6841-B295-415DFAF4016E}" type="parTrans" cxnId="{97B27106-3E65-5D4A-A026-526251D3A15B}">
      <dgm:prSet/>
      <dgm:spPr/>
      <dgm:t>
        <a:bodyPr/>
        <a:lstStyle/>
        <a:p>
          <a:endParaRPr lang="en-US" dirty="0"/>
        </a:p>
      </dgm:t>
    </dgm:pt>
    <dgm:pt modelId="{AF09CC72-06D4-6A4E-82B1-96303855E9E3}" type="sibTrans" cxnId="{97B27106-3E65-5D4A-A026-526251D3A15B}">
      <dgm:prSet/>
      <dgm:spPr/>
      <dgm:t>
        <a:bodyPr/>
        <a:lstStyle/>
        <a:p>
          <a:endParaRPr lang="en-US"/>
        </a:p>
      </dgm:t>
    </dgm:pt>
    <dgm:pt modelId="{6A35ACC1-96D6-7245-9790-3CBB1D06735F}">
      <dgm:prSet/>
      <dgm:spPr/>
      <dgm:t>
        <a:bodyPr/>
        <a:lstStyle/>
        <a:p>
          <a:r>
            <a:rPr lang="en-US" dirty="0" smtClean="0"/>
            <a:t>Bai be Thaman Ajil</a:t>
          </a:r>
          <a:endParaRPr lang="en-US" dirty="0"/>
        </a:p>
      </dgm:t>
    </dgm:pt>
    <dgm:pt modelId="{8D2CED98-52A5-7444-BF58-1CF963A4C14B}" type="parTrans" cxnId="{6353D3E8-5E9D-7046-8518-B5D56AE4B5D8}">
      <dgm:prSet/>
      <dgm:spPr/>
      <dgm:t>
        <a:bodyPr/>
        <a:lstStyle/>
        <a:p>
          <a:endParaRPr lang="en-US" dirty="0"/>
        </a:p>
      </dgm:t>
    </dgm:pt>
    <dgm:pt modelId="{2B46CB7F-0845-AA49-A800-A6B96FEE8634}" type="sibTrans" cxnId="{6353D3E8-5E9D-7046-8518-B5D56AE4B5D8}">
      <dgm:prSet/>
      <dgm:spPr/>
      <dgm:t>
        <a:bodyPr/>
        <a:lstStyle/>
        <a:p>
          <a:endParaRPr lang="en-US"/>
        </a:p>
      </dgm:t>
    </dgm:pt>
    <dgm:pt modelId="{56E47290-EB70-5A4D-B893-806692259DC7}">
      <dgm:prSet custT="1"/>
      <dgm:spPr/>
      <dgm:t>
        <a:bodyPr/>
        <a:lstStyle/>
        <a:p>
          <a:r>
            <a:rPr lang="en-US" sz="1600" dirty="0" smtClean="0">
              <a:solidFill>
                <a:srgbClr val="FF0000"/>
              </a:solidFill>
            </a:rPr>
            <a:t>Sukuk</a:t>
          </a:r>
          <a:endParaRPr lang="en-US" sz="1600" dirty="0">
            <a:solidFill>
              <a:srgbClr val="FF0000"/>
            </a:solidFill>
          </a:endParaRPr>
        </a:p>
      </dgm:t>
    </dgm:pt>
    <dgm:pt modelId="{D8BB4E9C-2133-9647-B2CC-EAC2A9B1ABB2}" type="parTrans" cxnId="{41C57FD7-4459-1B45-89A8-7D936897A90D}">
      <dgm:prSet/>
      <dgm:spPr/>
      <dgm:t>
        <a:bodyPr/>
        <a:lstStyle/>
        <a:p>
          <a:endParaRPr lang="en-US" dirty="0"/>
        </a:p>
      </dgm:t>
    </dgm:pt>
    <dgm:pt modelId="{B38BA83E-350E-BF4B-845A-9751554BEDA8}" type="sibTrans" cxnId="{41C57FD7-4459-1B45-89A8-7D936897A90D}">
      <dgm:prSet/>
      <dgm:spPr/>
      <dgm:t>
        <a:bodyPr/>
        <a:lstStyle/>
        <a:p>
          <a:endParaRPr lang="en-US"/>
        </a:p>
      </dgm:t>
    </dgm:pt>
    <dgm:pt modelId="{ED76DFDD-AF94-814F-8F62-4119996DE4D5}">
      <dgm:prSet/>
      <dgm:spPr/>
      <dgm:t>
        <a:bodyPr/>
        <a:lstStyle/>
        <a:p>
          <a:r>
            <a:rPr lang="en-US" dirty="0" smtClean="0"/>
            <a:t>Arbun</a:t>
          </a:r>
          <a:endParaRPr lang="en-US" dirty="0"/>
        </a:p>
      </dgm:t>
    </dgm:pt>
    <dgm:pt modelId="{A9DF7CFA-7009-A646-A405-610BD6F44514}" type="parTrans" cxnId="{CDF53BCB-B44F-844C-9160-BD3F15973AEA}">
      <dgm:prSet/>
      <dgm:spPr/>
      <dgm:t>
        <a:bodyPr/>
        <a:lstStyle/>
        <a:p>
          <a:endParaRPr lang="en-US" dirty="0"/>
        </a:p>
      </dgm:t>
    </dgm:pt>
    <dgm:pt modelId="{6CA2D42E-7853-974E-9770-713E80F0EB6A}" type="sibTrans" cxnId="{CDF53BCB-B44F-844C-9160-BD3F15973AEA}">
      <dgm:prSet/>
      <dgm:spPr/>
      <dgm:t>
        <a:bodyPr/>
        <a:lstStyle/>
        <a:p>
          <a:endParaRPr lang="en-US"/>
        </a:p>
      </dgm:t>
    </dgm:pt>
    <dgm:pt modelId="{91610AC2-7F6C-7742-BBB1-5573124F61BA}">
      <dgm:prSet/>
      <dgm:spPr/>
      <dgm:t>
        <a:bodyPr/>
        <a:lstStyle/>
        <a:p>
          <a:r>
            <a:rPr lang="en-US" dirty="0" smtClean="0"/>
            <a:t>Qard Hassan</a:t>
          </a:r>
          <a:endParaRPr lang="en-US" dirty="0"/>
        </a:p>
      </dgm:t>
    </dgm:pt>
    <dgm:pt modelId="{582C7AA3-C9A2-3A41-AEEF-E2B089990D4C}" type="parTrans" cxnId="{1FB58D3E-CD79-3445-A3AD-BEB659EFA162}">
      <dgm:prSet/>
      <dgm:spPr/>
      <dgm:t>
        <a:bodyPr/>
        <a:lstStyle/>
        <a:p>
          <a:endParaRPr lang="en-US" dirty="0"/>
        </a:p>
      </dgm:t>
    </dgm:pt>
    <dgm:pt modelId="{0083D16F-E0A2-4F44-AF60-F6B451DFD5DF}" type="sibTrans" cxnId="{1FB58D3E-CD79-3445-A3AD-BEB659EFA162}">
      <dgm:prSet/>
      <dgm:spPr/>
      <dgm:t>
        <a:bodyPr/>
        <a:lstStyle/>
        <a:p>
          <a:endParaRPr lang="en-US"/>
        </a:p>
      </dgm:t>
    </dgm:pt>
    <dgm:pt modelId="{5C32C88E-9164-5B4D-B55E-5A71D27CE85C}">
      <dgm:prSet/>
      <dgm:spPr/>
      <dgm:t>
        <a:bodyPr/>
        <a:lstStyle/>
        <a:p>
          <a:r>
            <a:rPr lang="en-US" dirty="0" smtClean="0"/>
            <a:t>Tawarruq</a:t>
          </a:r>
          <a:endParaRPr lang="en-US" dirty="0"/>
        </a:p>
      </dgm:t>
    </dgm:pt>
    <dgm:pt modelId="{F3510919-6F6A-4545-A040-13EA9F34734F}" type="parTrans" cxnId="{A58D715B-6302-2C4C-ABF2-95CD700DB57F}">
      <dgm:prSet/>
      <dgm:spPr/>
      <dgm:t>
        <a:bodyPr/>
        <a:lstStyle/>
        <a:p>
          <a:endParaRPr lang="en-US" dirty="0"/>
        </a:p>
      </dgm:t>
    </dgm:pt>
    <dgm:pt modelId="{D0E4F04D-BF61-4B45-8F9D-E53B0DFF1EF0}" type="sibTrans" cxnId="{A58D715B-6302-2C4C-ABF2-95CD700DB57F}">
      <dgm:prSet/>
      <dgm:spPr/>
      <dgm:t>
        <a:bodyPr/>
        <a:lstStyle/>
        <a:p>
          <a:endParaRPr lang="en-US"/>
        </a:p>
      </dgm:t>
    </dgm:pt>
    <dgm:pt modelId="{38B1966A-C7E1-374A-95BE-9E6A0871E501}">
      <dgm:prSet custT="1"/>
      <dgm:spPr/>
      <dgm:t>
        <a:bodyPr/>
        <a:lstStyle/>
        <a:p>
          <a:r>
            <a:rPr lang="en-US" sz="1300" smtClean="0">
              <a:solidFill>
                <a:schemeClr val="bg1"/>
              </a:solidFill>
            </a:rPr>
            <a:t>Home Financing</a:t>
          </a:r>
          <a:endParaRPr lang="en-US" sz="1300" dirty="0">
            <a:solidFill>
              <a:schemeClr val="bg1"/>
            </a:solidFill>
          </a:endParaRPr>
        </a:p>
      </dgm:t>
    </dgm:pt>
    <dgm:pt modelId="{01BEDCC4-2E5C-C345-87CD-4B0F68ABA8DF}" type="parTrans" cxnId="{91E66384-A6BE-DF4C-AE4B-4633B7A8D053}">
      <dgm:prSet/>
      <dgm:spPr/>
      <dgm:t>
        <a:bodyPr/>
        <a:lstStyle/>
        <a:p>
          <a:endParaRPr lang="en-US" dirty="0"/>
        </a:p>
      </dgm:t>
    </dgm:pt>
    <dgm:pt modelId="{13224B56-3DAA-5548-AF0A-C70F8B17A09C}" type="sibTrans" cxnId="{91E66384-A6BE-DF4C-AE4B-4633B7A8D053}">
      <dgm:prSet/>
      <dgm:spPr/>
      <dgm:t>
        <a:bodyPr/>
        <a:lstStyle/>
        <a:p>
          <a:endParaRPr lang="en-US"/>
        </a:p>
      </dgm:t>
    </dgm:pt>
    <dgm:pt modelId="{F3D692F4-8051-9B49-A1ED-078A56EE5E3C}">
      <dgm:prSet/>
      <dgm:spPr/>
      <dgm:t>
        <a:bodyPr/>
        <a:lstStyle/>
        <a:p>
          <a:r>
            <a:rPr lang="en-US" dirty="0" smtClean="0"/>
            <a:t>Musaqaa</a:t>
          </a:r>
          <a:endParaRPr lang="en-US" dirty="0"/>
        </a:p>
      </dgm:t>
    </dgm:pt>
    <dgm:pt modelId="{92D9FD80-4CEF-264F-A018-2E76729AD427}" type="parTrans" cxnId="{5423906C-F7A7-F146-B767-5F0D780E16AC}">
      <dgm:prSet/>
      <dgm:spPr/>
      <dgm:t>
        <a:bodyPr/>
        <a:lstStyle/>
        <a:p>
          <a:endParaRPr lang="en-US" dirty="0"/>
        </a:p>
      </dgm:t>
    </dgm:pt>
    <dgm:pt modelId="{B549A02E-7A14-E042-8137-8D4673ED0DC4}" type="sibTrans" cxnId="{5423906C-F7A7-F146-B767-5F0D780E16AC}">
      <dgm:prSet/>
      <dgm:spPr/>
      <dgm:t>
        <a:bodyPr/>
        <a:lstStyle/>
        <a:p>
          <a:endParaRPr lang="en-US"/>
        </a:p>
      </dgm:t>
    </dgm:pt>
    <dgm:pt modelId="{6C68BA68-AF34-4148-BF83-469D262E2BB1}">
      <dgm:prSet/>
      <dgm:spPr/>
      <dgm:t>
        <a:bodyPr/>
        <a:lstStyle/>
        <a:p>
          <a:r>
            <a:rPr lang="en-US" dirty="0" smtClean="0"/>
            <a:t>Muzara</a:t>
          </a:r>
          <a:endParaRPr lang="en-US" dirty="0"/>
        </a:p>
      </dgm:t>
    </dgm:pt>
    <dgm:pt modelId="{A6D34AD2-2349-1A4A-A061-982D8F0448AB}" type="parTrans" cxnId="{6CDA51AF-B2A8-734D-BB47-B1A5CB17C98A}">
      <dgm:prSet/>
      <dgm:spPr/>
      <dgm:t>
        <a:bodyPr/>
        <a:lstStyle/>
        <a:p>
          <a:endParaRPr lang="en-US" dirty="0"/>
        </a:p>
      </dgm:t>
    </dgm:pt>
    <dgm:pt modelId="{65109DB0-4FAA-224E-B7BA-3F6D3EAA20E0}" type="sibTrans" cxnId="{6CDA51AF-B2A8-734D-BB47-B1A5CB17C98A}">
      <dgm:prSet/>
      <dgm:spPr/>
      <dgm:t>
        <a:bodyPr/>
        <a:lstStyle/>
        <a:p>
          <a:endParaRPr lang="en-US"/>
        </a:p>
      </dgm:t>
    </dgm:pt>
    <dgm:pt modelId="{C6228C4E-A679-CF48-A34E-0B886DD457FB}">
      <dgm:prSet/>
      <dgm:spPr/>
      <dgm:t>
        <a:bodyPr/>
        <a:lstStyle/>
        <a:p>
          <a:r>
            <a:rPr lang="en-US" dirty="0" smtClean="0"/>
            <a:t>Ijara Wa Iqtina </a:t>
          </a:r>
          <a:endParaRPr lang="en-US" dirty="0"/>
        </a:p>
      </dgm:t>
    </dgm:pt>
    <dgm:pt modelId="{17B98960-0750-0641-9D17-0E0DFA403E52}" type="parTrans" cxnId="{DC17F965-614B-8E4B-9931-E538BFC30D73}">
      <dgm:prSet/>
      <dgm:spPr/>
      <dgm:t>
        <a:bodyPr/>
        <a:lstStyle/>
        <a:p>
          <a:endParaRPr lang="en-US" dirty="0"/>
        </a:p>
      </dgm:t>
    </dgm:pt>
    <dgm:pt modelId="{B44129D7-7C8E-C243-91F1-E46D5D6BD10A}" type="sibTrans" cxnId="{DC17F965-614B-8E4B-9931-E538BFC30D73}">
      <dgm:prSet/>
      <dgm:spPr/>
      <dgm:t>
        <a:bodyPr/>
        <a:lstStyle/>
        <a:p>
          <a:endParaRPr lang="en-US"/>
        </a:p>
      </dgm:t>
    </dgm:pt>
    <dgm:pt modelId="{0D44E810-8A22-5E42-AE4B-A7DAE0CCAD20}" type="pres">
      <dgm:prSet presAssocID="{7AAFA214-C5E2-8842-B54A-BF164219873D}" presName="Name0" presStyleCnt="0">
        <dgm:presLayoutVars>
          <dgm:chMax val="1"/>
          <dgm:dir/>
          <dgm:animLvl val="ctr"/>
          <dgm:resizeHandles val="exact"/>
        </dgm:presLayoutVars>
      </dgm:prSet>
      <dgm:spPr/>
      <dgm:t>
        <a:bodyPr/>
        <a:lstStyle/>
        <a:p>
          <a:endParaRPr lang="en-US"/>
        </a:p>
      </dgm:t>
    </dgm:pt>
    <dgm:pt modelId="{9C5CDD70-788C-1A48-A429-26531C67F585}" type="pres">
      <dgm:prSet presAssocID="{F3C5579D-6C3B-3A48-99A9-84F4BF2C06A7}" presName="centerShape" presStyleLbl="node0" presStyleIdx="0" presStyleCnt="1" custScaleX="320842" custScaleY="270917" custLinFactNeighborX="-4428" custLinFactNeighborY="1804"/>
      <dgm:spPr/>
      <dgm:t>
        <a:bodyPr/>
        <a:lstStyle/>
        <a:p>
          <a:endParaRPr lang="en-US"/>
        </a:p>
      </dgm:t>
    </dgm:pt>
    <dgm:pt modelId="{2C17673B-5957-EB49-8D79-2A378BB51B1B}" type="pres">
      <dgm:prSet presAssocID="{BBFC607E-B5C6-9444-92DB-988D1E2AAA7F}" presName="parTrans" presStyleLbl="sibTrans2D1" presStyleIdx="0" presStyleCnt="15"/>
      <dgm:spPr/>
      <dgm:t>
        <a:bodyPr/>
        <a:lstStyle/>
        <a:p>
          <a:endParaRPr lang="en-US"/>
        </a:p>
      </dgm:t>
    </dgm:pt>
    <dgm:pt modelId="{96523449-5DC6-C945-816F-BFFB51CECE0B}" type="pres">
      <dgm:prSet presAssocID="{BBFC607E-B5C6-9444-92DB-988D1E2AAA7F}" presName="connectorText" presStyleLbl="sibTrans2D1" presStyleIdx="0" presStyleCnt="15"/>
      <dgm:spPr/>
      <dgm:t>
        <a:bodyPr/>
        <a:lstStyle/>
        <a:p>
          <a:endParaRPr lang="en-US"/>
        </a:p>
      </dgm:t>
    </dgm:pt>
    <dgm:pt modelId="{5D392319-F542-B84B-A3BB-43F05CBC4106}" type="pres">
      <dgm:prSet presAssocID="{21C4364A-A46A-AA4E-9145-C83DFEFACE2C}" presName="node" presStyleLbl="node1" presStyleIdx="0" presStyleCnt="15" custRadScaleRad="97743" custRadScaleInc="-41803">
        <dgm:presLayoutVars>
          <dgm:bulletEnabled val="1"/>
        </dgm:presLayoutVars>
      </dgm:prSet>
      <dgm:spPr/>
      <dgm:t>
        <a:bodyPr/>
        <a:lstStyle/>
        <a:p>
          <a:endParaRPr lang="en-US"/>
        </a:p>
      </dgm:t>
    </dgm:pt>
    <dgm:pt modelId="{ECE2132E-DC92-1845-BB17-8F4D63F2AF42}" type="pres">
      <dgm:prSet presAssocID="{177352C9-A60A-F744-9EB8-9809CF6BBA40}" presName="parTrans" presStyleLbl="sibTrans2D1" presStyleIdx="1" presStyleCnt="15"/>
      <dgm:spPr/>
      <dgm:t>
        <a:bodyPr/>
        <a:lstStyle/>
        <a:p>
          <a:endParaRPr lang="en-US"/>
        </a:p>
      </dgm:t>
    </dgm:pt>
    <dgm:pt modelId="{02D513A4-72D7-3D46-BFBB-1A2ADCAF1FF2}" type="pres">
      <dgm:prSet presAssocID="{177352C9-A60A-F744-9EB8-9809CF6BBA40}" presName="connectorText" presStyleLbl="sibTrans2D1" presStyleIdx="1" presStyleCnt="15"/>
      <dgm:spPr/>
      <dgm:t>
        <a:bodyPr/>
        <a:lstStyle/>
        <a:p>
          <a:endParaRPr lang="en-US"/>
        </a:p>
      </dgm:t>
    </dgm:pt>
    <dgm:pt modelId="{AD70B7E7-BE88-5544-8660-7B4DBD99AA89}" type="pres">
      <dgm:prSet presAssocID="{194B91FA-7D14-8445-AB49-97C778FB0F6F}" presName="node" presStyleLbl="node1" presStyleIdx="1" presStyleCnt="15" custRadScaleRad="93321" custRadScaleInc="-33990">
        <dgm:presLayoutVars>
          <dgm:bulletEnabled val="1"/>
        </dgm:presLayoutVars>
      </dgm:prSet>
      <dgm:spPr/>
      <dgm:t>
        <a:bodyPr/>
        <a:lstStyle/>
        <a:p>
          <a:endParaRPr lang="en-US"/>
        </a:p>
      </dgm:t>
    </dgm:pt>
    <dgm:pt modelId="{D46154C6-77C0-3245-9E13-1057BFF248AA}" type="pres">
      <dgm:prSet presAssocID="{77CD05ED-00FB-5F40-B98C-BDF6475E17FE}" presName="parTrans" presStyleLbl="sibTrans2D1" presStyleIdx="2" presStyleCnt="15"/>
      <dgm:spPr/>
      <dgm:t>
        <a:bodyPr/>
        <a:lstStyle/>
        <a:p>
          <a:endParaRPr lang="en-US"/>
        </a:p>
      </dgm:t>
    </dgm:pt>
    <dgm:pt modelId="{CB05F55E-EB90-4644-9621-6512F96FE4FD}" type="pres">
      <dgm:prSet presAssocID="{77CD05ED-00FB-5F40-B98C-BDF6475E17FE}" presName="connectorText" presStyleLbl="sibTrans2D1" presStyleIdx="2" presStyleCnt="15"/>
      <dgm:spPr/>
      <dgm:t>
        <a:bodyPr/>
        <a:lstStyle/>
        <a:p>
          <a:endParaRPr lang="en-US"/>
        </a:p>
      </dgm:t>
    </dgm:pt>
    <dgm:pt modelId="{7277569B-5D13-3148-9547-FB4902701C34}" type="pres">
      <dgm:prSet presAssocID="{87C075BD-CC4D-AE47-86FF-512BA3804307}" presName="node" presStyleLbl="node1" presStyleIdx="2" presStyleCnt="15" custRadScaleRad="91042" custRadScaleInc="-17060">
        <dgm:presLayoutVars>
          <dgm:bulletEnabled val="1"/>
        </dgm:presLayoutVars>
      </dgm:prSet>
      <dgm:spPr/>
      <dgm:t>
        <a:bodyPr/>
        <a:lstStyle/>
        <a:p>
          <a:endParaRPr lang="en-US"/>
        </a:p>
      </dgm:t>
    </dgm:pt>
    <dgm:pt modelId="{ABCD95F0-4044-DA4D-8F76-AEAB105D3E98}" type="pres">
      <dgm:prSet presAssocID="{2C577D49-98DA-C04C-ABC7-F15297FA789C}" presName="parTrans" presStyleLbl="sibTrans2D1" presStyleIdx="3" presStyleCnt="15"/>
      <dgm:spPr/>
      <dgm:t>
        <a:bodyPr/>
        <a:lstStyle/>
        <a:p>
          <a:endParaRPr lang="en-US"/>
        </a:p>
      </dgm:t>
    </dgm:pt>
    <dgm:pt modelId="{3C962327-BA1F-5F40-BAE6-473D50440C6D}" type="pres">
      <dgm:prSet presAssocID="{2C577D49-98DA-C04C-ABC7-F15297FA789C}" presName="connectorText" presStyleLbl="sibTrans2D1" presStyleIdx="3" presStyleCnt="15"/>
      <dgm:spPr/>
      <dgm:t>
        <a:bodyPr/>
        <a:lstStyle/>
        <a:p>
          <a:endParaRPr lang="en-US"/>
        </a:p>
      </dgm:t>
    </dgm:pt>
    <dgm:pt modelId="{BCF6BEA1-2D61-2642-AE1E-F388E89719A1}" type="pres">
      <dgm:prSet presAssocID="{12FA4168-5362-1046-A0C8-44C1098A81AE}" presName="node" presStyleLbl="node1" presStyleIdx="3" presStyleCnt="15" custRadScaleRad="90444" custRadScaleInc="3677">
        <dgm:presLayoutVars>
          <dgm:bulletEnabled val="1"/>
        </dgm:presLayoutVars>
      </dgm:prSet>
      <dgm:spPr/>
      <dgm:t>
        <a:bodyPr/>
        <a:lstStyle/>
        <a:p>
          <a:endParaRPr lang="en-US"/>
        </a:p>
      </dgm:t>
    </dgm:pt>
    <dgm:pt modelId="{53D76153-6C9A-CD41-B60E-395D52D29B15}" type="pres">
      <dgm:prSet presAssocID="{17B98960-0750-0641-9D17-0E0DFA403E52}" presName="parTrans" presStyleLbl="sibTrans2D1" presStyleIdx="4" presStyleCnt="15"/>
      <dgm:spPr/>
      <dgm:t>
        <a:bodyPr/>
        <a:lstStyle/>
        <a:p>
          <a:endParaRPr lang="en-US"/>
        </a:p>
      </dgm:t>
    </dgm:pt>
    <dgm:pt modelId="{BA3D8DF0-2003-9F4F-85C5-201FD2D71EC1}" type="pres">
      <dgm:prSet presAssocID="{17B98960-0750-0641-9D17-0E0DFA403E52}" presName="connectorText" presStyleLbl="sibTrans2D1" presStyleIdx="4" presStyleCnt="15"/>
      <dgm:spPr/>
      <dgm:t>
        <a:bodyPr/>
        <a:lstStyle/>
        <a:p>
          <a:endParaRPr lang="en-US"/>
        </a:p>
      </dgm:t>
    </dgm:pt>
    <dgm:pt modelId="{E1E7A344-681A-5F42-986B-0FC4B896A1F1}" type="pres">
      <dgm:prSet presAssocID="{C6228C4E-A679-CF48-A34E-0B886DD457FB}" presName="node" presStyleLbl="node1" presStyleIdx="4" presStyleCnt="15" custRadScaleRad="91667" custRadScaleInc="23575">
        <dgm:presLayoutVars>
          <dgm:bulletEnabled val="1"/>
        </dgm:presLayoutVars>
      </dgm:prSet>
      <dgm:spPr/>
      <dgm:t>
        <a:bodyPr/>
        <a:lstStyle/>
        <a:p>
          <a:endParaRPr lang="en-US"/>
        </a:p>
      </dgm:t>
    </dgm:pt>
    <dgm:pt modelId="{D00A4063-46D1-BD47-8D79-042F43AC63D5}" type="pres">
      <dgm:prSet presAssocID="{089630A8-5E17-234E-B0A1-21927AB10852}" presName="parTrans" presStyleLbl="sibTrans2D1" presStyleIdx="5" presStyleCnt="15"/>
      <dgm:spPr/>
      <dgm:t>
        <a:bodyPr/>
        <a:lstStyle/>
        <a:p>
          <a:endParaRPr lang="en-US"/>
        </a:p>
      </dgm:t>
    </dgm:pt>
    <dgm:pt modelId="{5B033D40-CAA6-C147-A115-046CFD1F7791}" type="pres">
      <dgm:prSet presAssocID="{089630A8-5E17-234E-B0A1-21927AB10852}" presName="connectorText" presStyleLbl="sibTrans2D1" presStyleIdx="5" presStyleCnt="15"/>
      <dgm:spPr/>
      <dgm:t>
        <a:bodyPr/>
        <a:lstStyle/>
        <a:p>
          <a:endParaRPr lang="en-US"/>
        </a:p>
      </dgm:t>
    </dgm:pt>
    <dgm:pt modelId="{D0098427-CFAC-C444-9BAC-93B1F98D9031}" type="pres">
      <dgm:prSet presAssocID="{9F32979D-A8DB-2B46-A02D-A5AFCBF5B3A7}" presName="node" presStyleLbl="node1" presStyleIdx="5" presStyleCnt="15" custRadScaleRad="94426" custRadScaleInc="38317">
        <dgm:presLayoutVars>
          <dgm:bulletEnabled val="1"/>
        </dgm:presLayoutVars>
      </dgm:prSet>
      <dgm:spPr/>
      <dgm:t>
        <a:bodyPr/>
        <a:lstStyle/>
        <a:p>
          <a:endParaRPr lang="en-US"/>
        </a:p>
      </dgm:t>
    </dgm:pt>
    <dgm:pt modelId="{E5FC7ADD-B9EE-414D-AD1E-861BF94BD016}" type="pres">
      <dgm:prSet presAssocID="{B43706B5-686A-6841-B295-415DFAF4016E}" presName="parTrans" presStyleLbl="sibTrans2D1" presStyleIdx="6" presStyleCnt="15"/>
      <dgm:spPr/>
      <dgm:t>
        <a:bodyPr/>
        <a:lstStyle/>
        <a:p>
          <a:endParaRPr lang="en-US"/>
        </a:p>
      </dgm:t>
    </dgm:pt>
    <dgm:pt modelId="{FD011403-2616-A345-9C2F-9E1992F81B3E}" type="pres">
      <dgm:prSet presAssocID="{B43706B5-686A-6841-B295-415DFAF4016E}" presName="connectorText" presStyleLbl="sibTrans2D1" presStyleIdx="6" presStyleCnt="15"/>
      <dgm:spPr/>
      <dgm:t>
        <a:bodyPr/>
        <a:lstStyle/>
        <a:p>
          <a:endParaRPr lang="en-US"/>
        </a:p>
      </dgm:t>
    </dgm:pt>
    <dgm:pt modelId="{FCC5B7D7-5374-3842-8D6D-FF429D432B47}" type="pres">
      <dgm:prSet presAssocID="{E579ACC1-337D-3547-9CBA-FE305B0BD11A}" presName="node" presStyleLbl="node1" presStyleIdx="6" presStyleCnt="15" custRadScaleRad="98151" custRadScaleInc="45335">
        <dgm:presLayoutVars>
          <dgm:bulletEnabled val="1"/>
        </dgm:presLayoutVars>
      </dgm:prSet>
      <dgm:spPr/>
      <dgm:t>
        <a:bodyPr/>
        <a:lstStyle/>
        <a:p>
          <a:endParaRPr lang="en-US"/>
        </a:p>
      </dgm:t>
    </dgm:pt>
    <dgm:pt modelId="{818C81D0-B4A6-5F47-BCF0-E76B2F12FCBD}" type="pres">
      <dgm:prSet presAssocID="{8D2CED98-52A5-7444-BF58-1CF963A4C14B}" presName="parTrans" presStyleLbl="sibTrans2D1" presStyleIdx="7" presStyleCnt="15"/>
      <dgm:spPr/>
      <dgm:t>
        <a:bodyPr/>
        <a:lstStyle/>
        <a:p>
          <a:endParaRPr lang="en-US"/>
        </a:p>
      </dgm:t>
    </dgm:pt>
    <dgm:pt modelId="{8D611B15-1CDC-614B-8B8D-1E7730F8B172}" type="pres">
      <dgm:prSet presAssocID="{8D2CED98-52A5-7444-BF58-1CF963A4C14B}" presName="connectorText" presStyleLbl="sibTrans2D1" presStyleIdx="7" presStyleCnt="15"/>
      <dgm:spPr/>
      <dgm:t>
        <a:bodyPr/>
        <a:lstStyle/>
        <a:p>
          <a:endParaRPr lang="en-US"/>
        </a:p>
      </dgm:t>
    </dgm:pt>
    <dgm:pt modelId="{14C3A20C-EEC4-0C43-AE6F-98D8EB2CBFBA}" type="pres">
      <dgm:prSet presAssocID="{6A35ACC1-96D6-7245-9790-3CBB1D06735F}" presName="node" presStyleLbl="node1" presStyleIdx="7" presStyleCnt="15" custRadScaleRad="98968" custRadScaleInc="42378">
        <dgm:presLayoutVars>
          <dgm:bulletEnabled val="1"/>
        </dgm:presLayoutVars>
      </dgm:prSet>
      <dgm:spPr/>
      <dgm:t>
        <a:bodyPr/>
        <a:lstStyle/>
        <a:p>
          <a:endParaRPr lang="en-US"/>
        </a:p>
      </dgm:t>
    </dgm:pt>
    <dgm:pt modelId="{4ADF28E5-CEE3-EF46-85F0-CCF105F472C7}" type="pres">
      <dgm:prSet presAssocID="{D8BB4E9C-2133-9647-B2CC-EAC2A9B1ABB2}" presName="parTrans" presStyleLbl="sibTrans2D1" presStyleIdx="8" presStyleCnt="15"/>
      <dgm:spPr/>
      <dgm:t>
        <a:bodyPr/>
        <a:lstStyle/>
        <a:p>
          <a:endParaRPr lang="en-US"/>
        </a:p>
      </dgm:t>
    </dgm:pt>
    <dgm:pt modelId="{DB6C58F7-1975-C24D-96D4-A34B9D431EDA}" type="pres">
      <dgm:prSet presAssocID="{D8BB4E9C-2133-9647-B2CC-EAC2A9B1ABB2}" presName="connectorText" presStyleLbl="sibTrans2D1" presStyleIdx="8" presStyleCnt="15"/>
      <dgm:spPr/>
      <dgm:t>
        <a:bodyPr/>
        <a:lstStyle/>
        <a:p>
          <a:endParaRPr lang="en-US"/>
        </a:p>
      </dgm:t>
    </dgm:pt>
    <dgm:pt modelId="{7146112D-14E6-6944-982B-9A9EB047B25C}" type="pres">
      <dgm:prSet presAssocID="{56E47290-EB70-5A4D-B893-806692259DC7}" presName="node" presStyleLbl="node1" presStyleIdx="8" presStyleCnt="15" custRadScaleRad="102630" custRadScaleInc="40021">
        <dgm:presLayoutVars>
          <dgm:bulletEnabled val="1"/>
        </dgm:presLayoutVars>
      </dgm:prSet>
      <dgm:spPr/>
      <dgm:t>
        <a:bodyPr/>
        <a:lstStyle/>
        <a:p>
          <a:endParaRPr lang="en-US"/>
        </a:p>
      </dgm:t>
    </dgm:pt>
    <dgm:pt modelId="{FB1CE360-47BC-DA45-816A-C8E10A62C8F7}" type="pres">
      <dgm:prSet presAssocID="{A9DF7CFA-7009-A646-A405-610BD6F44514}" presName="parTrans" presStyleLbl="sibTrans2D1" presStyleIdx="9" presStyleCnt="15"/>
      <dgm:spPr/>
      <dgm:t>
        <a:bodyPr/>
        <a:lstStyle/>
        <a:p>
          <a:endParaRPr lang="en-US"/>
        </a:p>
      </dgm:t>
    </dgm:pt>
    <dgm:pt modelId="{2263BF14-753C-5C45-BE20-2179CA08A9E3}" type="pres">
      <dgm:prSet presAssocID="{A9DF7CFA-7009-A646-A405-610BD6F44514}" presName="connectorText" presStyleLbl="sibTrans2D1" presStyleIdx="9" presStyleCnt="15"/>
      <dgm:spPr/>
      <dgm:t>
        <a:bodyPr/>
        <a:lstStyle/>
        <a:p>
          <a:endParaRPr lang="en-US"/>
        </a:p>
      </dgm:t>
    </dgm:pt>
    <dgm:pt modelId="{2793FEE0-AA54-2040-908B-3574E3AE4E98}" type="pres">
      <dgm:prSet presAssocID="{ED76DFDD-AF94-814F-8F62-4119996DE4D5}" presName="node" presStyleLbl="node1" presStyleIdx="9" presStyleCnt="15" custRadScaleRad="108261" custRadScaleInc="22304">
        <dgm:presLayoutVars>
          <dgm:bulletEnabled val="1"/>
        </dgm:presLayoutVars>
      </dgm:prSet>
      <dgm:spPr/>
      <dgm:t>
        <a:bodyPr/>
        <a:lstStyle/>
        <a:p>
          <a:endParaRPr lang="en-US"/>
        </a:p>
      </dgm:t>
    </dgm:pt>
    <dgm:pt modelId="{3E15A6A6-0510-A549-AABF-E558B551E9F2}" type="pres">
      <dgm:prSet presAssocID="{582C7AA3-C9A2-3A41-AEEF-E2B089990D4C}" presName="parTrans" presStyleLbl="sibTrans2D1" presStyleIdx="10" presStyleCnt="15"/>
      <dgm:spPr/>
      <dgm:t>
        <a:bodyPr/>
        <a:lstStyle/>
        <a:p>
          <a:endParaRPr lang="en-US"/>
        </a:p>
      </dgm:t>
    </dgm:pt>
    <dgm:pt modelId="{459E4FF9-31E1-454F-B301-488B7AED3899}" type="pres">
      <dgm:prSet presAssocID="{582C7AA3-C9A2-3A41-AEEF-E2B089990D4C}" presName="connectorText" presStyleLbl="sibTrans2D1" presStyleIdx="10" presStyleCnt="15"/>
      <dgm:spPr/>
      <dgm:t>
        <a:bodyPr/>
        <a:lstStyle/>
        <a:p>
          <a:endParaRPr lang="en-US"/>
        </a:p>
      </dgm:t>
    </dgm:pt>
    <dgm:pt modelId="{B9889F95-1CD5-AE4F-8744-E08C50BCFB34}" type="pres">
      <dgm:prSet presAssocID="{91610AC2-7F6C-7742-BBB1-5573124F61BA}" presName="node" presStyleLbl="node1" presStyleIdx="10" presStyleCnt="15" custRadScaleRad="109505" custRadScaleInc="5695">
        <dgm:presLayoutVars>
          <dgm:bulletEnabled val="1"/>
        </dgm:presLayoutVars>
      </dgm:prSet>
      <dgm:spPr/>
      <dgm:t>
        <a:bodyPr/>
        <a:lstStyle/>
        <a:p>
          <a:endParaRPr lang="en-US"/>
        </a:p>
      </dgm:t>
    </dgm:pt>
    <dgm:pt modelId="{D4D60C7B-B8A3-994B-BDCF-B8257ADEB2A4}" type="pres">
      <dgm:prSet presAssocID="{F3510919-6F6A-4545-A040-13EA9F34734F}" presName="parTrans" presStyleLbl="sibTrans2D1" presStyleIdx="11" presStyleCnt="15"/>
      <dgm:spPr/>
      <dgm:t>
        <a:bodyPr/>
        <a:lstStyle/>
        <a:p>
          <a:endParaRPr lang="en-US"/>
        </a:p>
      </dgm:t>
    </dgm:pt>
    <dgm:pt modelId="{8C1283D5-EC34-154E-8A3D-71D6A409106A}" type="pres">
      <dgm:prSet presAssocID="{F3510919-6F6A-4545-A040-13EA9F34734F}" presName="connectorText" presStyleLbl="sibTrans2D1" presStyleIdx="11" presStyleCnt="15"/>
      <dgm:spPr/>
      <dgm:t>
        <a:bodyPr/>
        <a:lstStyle/>
        <a:p>
          <a:endParaRPr lang="en-US"/>
        </a:p>
      </dgm:t>
    </dgm:pt>
    <dgm:pt modelId="{45789164-8BCE-3548-8618-90CBD7AEFF32}" type="pres">
      <dgm:prSet presAssocID="{5C32C88E-9164-5B4D-B55E-5A71D27CE85C}" presName="node" presStyleLbl="node1" presStyleIdx="11" presStyleCnt="15" custRadScaleRad="109245" custRadScaleInc="-11665">
        <dgm:presLayoutVars>
          <dgm:bulletEnabled val="1"/>
        </dgm:presLayoutVars>
      </dgm:prSet>
      <dgm:spPr/>
      <dgm:t>
        <a:bodyPr/>
        <a:lstStyle/>
        <a:p>
          <a:endParaRPr lang="en-US"/>
        </a:p>
      </dgm:t>
    </dgm:pt>
    <dgm:pt modelId="{39478D54-7A04-EF46-B54E-46A353B131FF}" type="pres">
      <dgm:prSet presAssocID="{01BEDCC4-2E5C-C345-87CD-4B0F68ABA8DF}" presName="parTrans" presStyleLbl="sibTrans2D1" presStyleIdx="12" presStyleCnt="15"/>
      <dgm:spPr/>
      <dgm:t>
        <a:bodyPr/>
        <a:lstStyle/>
        <a:p>
          <a:endParaRPr lang="en-US"/>
        </a:p>
      </dgm:t>
    </dgm:pt>
    <dgm:pt modelId="{AC8DE136-E17A-8548-94B4-DF9216DEC9C2}" type="pres">
      <dgm:prSet presAssocID="{01BEDCC4-2E5C-C345-87CD-4B0F68ABA8DF}" presName="connectorText" presStyleLbl="sibTrans2D1" presStyleIdx="12" presStyleCnt="15"/>
      <dgm:spPr/>
      <dgm:t>
        <a:bodyPr/>
        <a:lstStyle/>
        <a:p>
          <a:endParaRPr lang="en-US"/>
        </a:p>
      </dgm:t>
    </dgm:pt>
    <dgm:pt modelId="{5D962451-7730-6540-9557-14CC0E296737}" type="pres">
      <dgm:prSet presAssocID="{38B1966A-C7E1-374A-95BE-9E6A0871E501}" presName="node" presStyleLbl="node1" presStyleIdx="12" presStyleCnt="15" custRadScaleRad="107501" custRadScaleInc="-27470">
        <dgm:presLayoutVars>
          <dgm:bulletEnabled val="1"/>
        </dgm:presLayoutVars>
      </dgm:prSet>
      <dgm:spPr/>
      <dgm:t>
        <a:bodyPr/>
        <a:lstStyle/>
        <a:p>
          <a:endParaRPr lang="en-US"/>
        </a:p>
      </dgm:t>
    </dgm:pt>
    <dgm:pt modelId="{6CB68580-8F81-4F43-B6C0-52672ECE7D25}" type="pres">
      <dgm:prSet presAssocID="{92D9FD80-4CEF-264F-A018-2E76729AD427}" presName="parTrans" presStyleLbl="sibTrans2D1" presStyleIdx="13" presStyleCnt="15"/>
      <dgm:spPr/>
      <dgm:t>
        <a:bodyPr/>
        <a:lstStyle/>
        <a:p>
          <a:endParaRPr lang="en-US"/>
        </a:p>
      </dgm:t>
    </dgm:pt>
    <dgm:pt modelId="{A870361C-B28B-7C42-A2A4-9E95770D2F4B}" type="pres">
      <dgm:prSet presAssocID="{92D9FD80-4CEF-264F-A018-2E76729AD427}" presName="connectorText" presStyleLbl="sibTrans2D1" presStyleIdx="13" presStyleCnt="15"/>
      <dgm:spPr/>
      <dgm:t>
        <a:bodyPr/>
        <a:lstStyle/>
        <a:p>
          <a:endParaRPr lang="en-US"/>
        </a:p>
      </dgm:t>
    </dgm:pt>
    <dgm:pt modelId="{414072E5-6B15-964D-8814-A7503E13AFBC}" type="pres">
      <dgm:prSet presAssocID="{F3D692F4-8051-9B49-A1ED-078A56EE5E3C}" presName="node" presStyleLbl="node1" presStyleIdx="13" presStyleCnt="15" custRadScaleRad="104533" custRadScaleInc="-39447">
        <dgm:presLayoutVars>
          <dgm:bulletEnabled val="1"/>
        </dgm:presLayoutVars>
      </dgm:prSet>
      <dgm:spPr/>
      <dgm:t>
        <a:bodyPr/>
        <a:lstStyle/>
        <a:p>
          <a:endParaRPr lang="en-US"/>
        </a:p>
      </dgm:t>
    </dgm:pt>
    <dgm:pt modelId="{25CFCF9A-49A4-D24D-90D6-A17125F86F1F}" type="pres">
      <dgm:prSet presAssocID="{A6D34AD2-2349-1A4A-A061-982D8F0448AB}" presName="parTrans" presStyleLbl="sibTrans2D1" presStyleIdx="14" presStyleCnt="15"/>
      <dgm:spPr/>
      <dgm:t>
        <a:bodyPr/>
        <a:lstStyle/>
        <a:p>
          <a:endParaRPr lang="en-US"/>
        </a:p>
      </dgm:t>
    </dgm:pt>
    <dgm:pt modelId="{03F58A43-EC6C-C448-B61D-FA4B03EC7886}" type="pres">
      <dgm:prSet presAssocID="{A6D34AD2-2349-1A4A-A061-982D8F0448AB}" presName="connectorText" presStyleLbl="sibTrans2D1" presStyleIdx="14" presStyleCnt="15"/>
      <dgm:spPr/>
      <dgm:t>
        <a:bodyPr/>
        <a:lstStyle/>
        <a:p>
          <a:endParaRPr lang="en-US"/>
        </a:p>
      </dgm:t>
    </dgm:pt>
    <dgm:pt modelId="{AD539DBD-1B8F-F149-87E5-AFDEDAB53B3B}" type="pres">
      <dgm:prSet presAssocID="{6C68BA68-AF34-4148-BF83-469D262E2BB1}" presName="node" presStyleLbl="node1" presStyleIdx="14" presStyleCnt="15" custRadScaleRad="100763" custRadScaleInc="-45460">
        <dgm:presLayoutVars>
          <dgm:bulletEnabled val="1"/>
        </dgm:presLayoutVars>
      </dgm:prSet>
      <dgm:spPr/>
      <dgm:t>
        <a:bodyPr/>
        <a:lstStyle/>
        <a:p>
          <a:endParaRPr lang="en-US"/>
        </a:p>
      </dgm:t>
    </dgm:pt>
  </dgm:ptLst>
  <dgm:cxnLst>
    <dgm:cxn modelId="{BA619962-F854-1F4C-90D6-90CC35C02A4E}" type="presOf" srcId="{582C7AA3-C9A2-3A41-AEEF-E2B089990D4C}" destId="{3E15A6A6-0510-A549-AABF-E558B551E9F2}" srcOrd="0" destOrd="0" presId="urn:microsoft.com/office/officeart/2005/8/layout/radial5"/>
    <dgm:cxn modelId="{6353D3E8-5E9D-7046-8518-B5D56AE4B5D8}" srcId="{F3C5579D-6C3B-3A48-99A9-84F4BF2C06A7}" destId="{6A35ACC1-96D6-7245-9790-3CBB1D06735F}" srcOrd="7" destOrd="0" parTransId="{8D2CED98-52A5-7444-BF58-1CF963A4C14B}" sibTransId="{2B46CB7F-0845-AA49-A800-A6B96FEE8634}"/>
    <dgm:cxn modelId="{82229F25-C9C7-914D-9123-0B1FFFA2BE41}" type="presOf" srcId="{D8BB4E9C-2133-9647-B2CC-EAC2A9B1ABB2}" destId="{4ADF28E5-CEE3-EF46-85F0-CCF105F472C7}" srcOrd="0" destOrd="0" presId="urn:microsoft.com/office/officeart/2005/8/layout/radial5"/>
    <dgm:cxn modelId="{DC17F965-614B-8E4B-9931-E538BFC30D73}" srcId="{F3C5579D-6C3B-3A48-99A9-84F4BF2C06A7}" destId="{C6228C4E-A679-CF48-A34E-0B886DD457FB}" srcOrd="4" destOrd="0" parTransId="{17B98960-0750-0641-9D17-0E0DFA403E52}" sibTransId="{B44129D7-7C8E-C243-91F1-E46D5D6BD10A}"/>
    <dgm:cxn modelId="{EF1E84E5-C94F-954E-AA10-D734A419B083}" srcId="{F3C5579D-6C3B-3A48-99A9-84F4BF2C06A7}" destId="{9F32979D-A8DB-2B46-A02D-A5AFCBF5B3A7}" srcOrd="5" destOrd="0" parTransId="{089630A8-5E17-234E-B0A1-21927AB10852}" sibTransId="{CFAAF66D-EA0F-4A4E-AB30-686FDBD83BFC}"/>
    <dgm:cxn modelId="{C0CC5C3E-6F19-8E48-BC37-B3B764881870}" type="presOf" srcId="{E579ACC1-337D-3547-9CBA-FE305B0BD11A}" destId="{FCC5B7D7-5374-3842-8D6D-FF429D432B47}" srcOrd="0" destOrd="0" presId="urn:microsoft.com/office/officeart/2005/8/layout/radial5"/>
    <dgm:cxn modelId="{42FE67C9-F306-BC4D-807A-1DD43E762E8A}" srcId="{F3C5579D-6C3B-3A48-99A9-84F4BF2C06A7}" destId="{21C4364A-A46A-AA4E-9145-C83DFEFACE2C}" srcOrd="0" destOrd="0" parTransId="{BBFC607E-B5C6-9444-92DB-988D1E2AAA7F}" sibTransId="{FD15AC18-6012-424D-AA76-C5EC25F52840}"/>
    <dgm:cxn modelId="{5423906C-F7A7-F146-B767-5F0D780E16AC}" srcId="{F3C5579D-6C3B-3A48-99A9-84F4BF2C06A7}" destId="{F3D692F4-8051-9B49-A1ED-078A56EE5E3C}" srcOrd="13" destOrd="0" parTransId="{92D9FD80-4CEF-264F-A018-2E76729AD427}" sibTransId="{B549A02E-7A14-E042-8137-8D4673ED0DC4}"/>
    <dgm:cxn modelId="{BD81E1A9-9B11-1048-A5D3-34FC068C237B}" srcId="{F3C5579D-6C3B-3A48-99A9-84F4BF2C06A7}" destId="{12FA4168-5362-1046-A0C8-44C1098A81AE}" srcOrd="3" destOrd="0" parTransId="{2C577D49-98DA-C04C-ABC7-F15297FA789C}" sibTransId="{4DA4B103-CCB8-5A46-9329-6699EE784D2D}"/>
    <dgm:cxn modelId="{3F620022-5294-B54A-B059-28472E9F7065}" srcId="{7AAFA214-C5E2-8842-B54A-BF164219873D}" destId="{F3C5579D-6C3B-3A48-99A9-84F4BF2C06A7}" srcOrd="0" destOrd="0" parTransId="{9E671004-5100-DB43-BB8B-87894578673A}" sibTransId="{35DEE0FD-9642-E541-AE6D-382FEE8ACC4F}"/>
    <dgm:cxn modelId="{B1A9AE75-5859-5849-B70B-7B6D306575BF}" type="presOf" srcId="{A6D34AD2-2349-1A4A-A061-982D8F0448AB}" destId="{03F58A43-EC6C-C448-B61D-FA4B03EC7886}" srcOrd="1" destOrd="0" presId="urn:microsoft.com/office/officeart/2005/8/layout/radial5"/>
    <dgm:cxn modelId="{6F674D8B-97DD-7B42-A6A9-48C1BA0C11A4}" type="presOf" srcId="{B43706B5-686A-6841-B295-415DFAF4016E}" destId="{FD011403-2616-A345-9C2F-9E1992F81B3E}" srcOrd="1" destOrd="0" presId="urn:microsoft.com/office/officeart/2005/8/layout/radial5"/>
    <dgm:cxn modelId="{954DCB79-479B-FA47-B73D-B7F38FBBBF78}" type="presOf" srcId="{91610AC2-7F6C-7742-BBB1-5573124F61BA}" destId="{B9889F95-1CD5-AE4F-8744-E08C50BCFB34}" srcOrd="0" destOrd="0" presId="urn:microsoft.com/office/officeart/2005/8/layout/radial5"/>
    <dgm:cxn modelId="{01365B83-391C-7D44-B7B8-5E2A229FEEBF}" type="presOf" srcId="{F3510919-6F6A-4545-A040-13EA9F34734F}" destId="{8C1283D5-EC34-154E-8A3D-71D6A409106A}" srcOrd="1" destOrd="0" presId="urn:microsoft.com/office/officeart/2005/8/layout/radial5"/>
    <dgm:cxn modelId="{62355F1E-C5F0-FB43-A78C-D1D4B0B3F039}" type="presOf" srcId="{17B98960-0750-0641-9D17-0E0DFA403E52}" destId="{BA3D8DF0-2003-9F4F-85C5-201FD2D71EC1}" srcOrd="1" destOrd="0" presId="urn:microsoft.com/office/officeart/2005/8/layout/radial5"/>
    <dgm:cxn modelId="{FF4B3E54-4F5E-244F-877F-4B1512259F14}" type="presOf" srcId="{ED76DFDD-AF94-814F-8F62-4119996DE4D5}" destId="{2793FEE0-AA54-2040-908B-3574E3AE4E98}" srcOrd="0" destOrd="0" presId="urn:microsoft.com/office/officeart/2005/8/layout/radial5"/>
    <dgm:cxn modelId="{D247E769-BD05-824B-934E-17C9E4EE4177}" type="presOf" srcId="{17B98960-0750-0641-9D17-0E0DFA403E52}" destId="{53D76153-6C9A-CD41-B60E-395D52D29B15}" srcOrd="0" destOrd="0" presId="urn:microsoft.com/office/officeart/2005/8/layout/radial5"/>
    <dgm:cxn modelId="{224F98C6-D43E-1742-A9A6-00D1B30DFDB3}" srcId="{F3C5579D-6C3B-3A48-99A9-84F4BF2C06A7}" destId="{87C075BD-CC4D-AE47-86FF-512BA3804307}" srcOrd="2" destOrd="0" parTransId="{77CD05ED-00FB-5F40-B98C-BDF6475E17FE}" sibTransId="{FBD37B22-8792-7542-B611-ABE3BA0F59AC}"/>
    <dgm:cxn modelId="{989A965E-206F-4D4C-BACE-4F87DDFAF59D}" type="presOf" srcId="{7AAFA214-C5E2-8842-B54A-BF164219873D}" destId="{0D44E810-8A22-5E42-AE4B-A7DAE0CCAD20}" srcOrd="0" destOrd="0" presId="urn:microsoft.com/office/officeart/2005/8/layout/radial5"/>
    <dgm:cxn modelId="{696077C7-C1FA-E440-B2BA-1C4A9B14A8DD}" type="presOf" srcId="{A9DF7CFA-7009-A646-A405-610BD6F44514}" destId="{2263BF14-753C-5C45-BE20-2179CA08A9E3}" srcOrd="1" destOrd="0" presId="urn:microsoft.com/office/officeart/2005/8/layout/radial5"/>
    <dgm:cxn modelId="{807EB1F2-0E1F-9D4C-AD14-847A3E2ED0FA}" type="presOf" srcId="{6C68BA68-AF34-4148-BF83-469D262E2BB1}" destId="{AD539DBD-1B8F-F149-87E5-AFDEDAB53B3B}" srcOrd="0" destOrd="0" presId="urn:microsoft.com/office/officeart/2005/8/layout/radial5"/>
    <dgm:cxn modelId="{E0B072BE-69C3-1142-8D84-02D0FDA29C88}" type="presOf" srcId="{5C32C88E-9164-5B4D-B55E-5A71D27CE85C}" destId="{45789164-8BCE-3548-8618-90CBD7AEFF32}" srcOrd="0" destOrd="0" presId="urn:microsoft.com/office/officeart/2005/8/layout/radial5"/>
    <dgm:cxn modelId="{F663F55D-9AFD-8F46-AE04-4E22156FF463}" type="presOf" srcId="{C6228C4E-A679-CF48-A34E-0B886DD457FB}" destId="{E1E7A344-681A-5F42-986B-0FC4B896A1F1}" srcOrd="0" destOrd="0" presId="urn:microsoft.com/office/officeart/2005/8/layout/radial5"/>
    <dgm:cxn modelId="{5CF817B4-D099-5444-9F5A-D500FCE76441}" type="presOf" srcId="{177352C9-A60A-F744-9EB8-9809CF6BBA40}" destId="{ECE2132E-DC92-1845-BB17-8F4D63F2AF42}" srcOrd="0" destOrd="0" presId="urn:microsoft.com/office/officeart/2005/8/layout/radial5"/>
    <dgm:cxn modelId="{8B9C558D-955F-5E44-A353-0CACE29E9368}" type="presOf" srcId="{56E47290-EB70-5A4D-B893-806692259DC7}" destId="{7146112D-14E6-6944-982B-9A9EB047B25C}" srcOrd="0" destOrd="0" presId="urn:microsoft.com/office/officeart/2005/8/layout/radial5"/>
    <dgm:cxn modelId="{91E66384-A6BE-DF4C-AE4B-4633B7A8D053}" srcId="{F3C5579D-6C3B-3A48-99A9-84F4BF2C06A7}" destId="{38B1966A-C7E1-374A-95BE-9E6A0871E501}" srcOrd="12" destOrd="0" parTransId="{01BEDCC4-2E5C-C345-87CD-4B0F68ABA8DF}" sibTransId="{13224B56-3DAA-5548-AF0A-C70F8B17A09C}"/>
    <dgm:cxn modelId="{59C9420D-EBD7-1540-B410-A5AA4537EFF0}" type="presOf" srcId="{77CD05ED-00FB-5F40-B98C-BDF6475E17FE}" destId="{D46154C6-77C0-3245-9E13-1057BFF248AA}" srcOrd="0" destOrd="0" presId="urn:microsoft.com/office/officeart/2005/8/layout/radial5"/>
    <dgm:cxn modelId="{05E9003B-D87C-6D49-AF84-511E5A378F4E}" type="presOf" srcId="{F3D692F4-8051-9B49-A1ED-078A56EE5E3C}" destId="{414072E5-6B15-964D-8814-A7503E13AFBC}" srcOrd="0" destOrd="0" presId="urn:microsoft.com/office/officeart/2005/8/layout/radial5"/>
    <dgm:cxn modelId="{63593BEB-DA15-9844-B111-92597024324C}" type="presOf" srcId="{92D9FD80-4CEF-264F-A018-2E76729AD427}" destId="{6CB68580-8F81-4F43-B6C0-52672ECE7D25}" srcOrd="0" destOrd="0" presId="urn:microsoft.com/office/officeart/2005/8/layout/radial5"/>
    <dgm:cxn modelId="{EBEF2991-7706-424C-AFFA-D80A7FB16798}" type="presOf" srcId="{B43706B5-686A-6841-B295-415DFAF4016E}" destId="{E5FC7ADD-B9EE-414D-AD1E-861BF94BD016}" srcOrd="0" destOrd="0" presId="urn:microsoft.com/office/officeart/2005/8/layout/radial5"/>
    <dgm:cxn modelId="{6189B61E-65C3-6140-8DC8-88487A2DBA8A}" type="presOf" srcId="{21C4364A-A46A-AA4E-9145-C83DFEFACE2C}" destId="{5D392319-F542-B84B-A3BB-43F05CBC4106}" srcOrd="0" destOrd="0" presId="urn:microsoft.com/office/officeart/2005/8/layout/radial5"/>
    <dgm:cxn modelId="{37C3B846-6B1E-D143-B2A1-3E8EBCE0AECB}" type="presOf" srcId="{582C7AA3-C9A2-3A41-AEEF-E2B089990D4C}" destId="{459E4FF9-31E1-454F-B301-488B7AED3899}" srcOrd="1" destOrd="0" presId="urn:microsoft.com/office/officeart/2005/8/layout/radial5"/>
    <dgm:cxn modelId="{89C8090A-D9A0-6E40-9A7A-30CF3EEAEE8D}" type="presOf" srcId="{6A35ACC1-96D6-7245-9790-3CBB1D06735F}" destId="{14C3A20C-EEC4-0C43-AE6F-98D8EB2CBFBA}" srcOrd="0" destOrd="0" presId="urn:microsoft.com/office/officeart/2005/8/layout/radial5"/>
    <dgm:cxn modelId="{7C200352-4361-AB4C-BD8F-A51A4636F9BA}" type="presOf" srcId="{177352C9-A60A-F744-9EB8-9809CF6BBA40}" destId="{02D513A4-72D7-3D46-BFBB-1A2ADCAF1FF2}" srcOrd="1" destOrd="0" presId="urn:microsoft.com/office/officeart/2005/8/layout/radial5"/>
    <dgm:cxn modelId="{A11FABC1-71F9-0D43-A7B3-482AF09CA020}" type="presOf" srcId="{38B1966A-C7E1-374A-95BE-9E6A0871E501}" destId="{5D962451-7730-6540-9557-14CC0E296737}" srcOrd="0" destOrd="0" presId="urn:microsoft.com/office/officeart/2005/8/layout/radial5"/>
    <dgm:cxn modelId="{AAFEAB7B-3A4A-6145-9199-395B4789FCA4}" type="presOf" srcId="{01BEDCC4-2E5C-C345-87CD-4B0F68ABA8DF}" destId="{AC8DE136-E17A-8548-94B4-DF9216DEC9C2}" srcOrd="1" destOrd="0" presId="urn:microsoft.com/office/officeart/2005/8/layout/radial5"/>
    <dgm:cxn modelId="{A58D715B-6302-2C4C-ABF2-95CD700DB57F}" srcId="{F3C5579D-6C3B-3A48-99A9-84F4BF2C06A7}" destId="{5C32C88E-9164-5B4D-B55E-5A71D27CE85C}" srcOrd="11" destOrd="0" parTransId="{F3510919-6F6A-4545-A040-13EA9F34734F}" sibTransId="{D0E4F04D-BF61-4B45-8F9D-E53B0DFF1EF0}"/>
    <dgm:cxn modelId="{6B062D38-E677-0149-A68D-6DD7E11F5152}" type="presOf" srcId="{BBFC607E-B5C6-9444-92DB-988D1E2AAA7F}" destId="{96523449-5DC6-C945-816F-BFFB51CECE0B}" srcOrd="1" destOrd="0" presId="urn:microsoft.com/office/officeart/2005/8/layout/radial5"/>
    <dgm:cxn modelId="{BB5A49EA-A5FA-BF48-B757-C82F2EFCFC64}" type="presOf" srcId="{194B91FA-7D14-8445-AB49-97C778FB0F6F}" destId="{AD70B7E7-BE88-5544-8660-7B4DBD99AA89}" srcOrd="0" destOrd="0" presId="urn:microsoft.com/office/officeart/2005/8/layout/radial5"/>
    <dgm:cxn modelId="{6CDA51AF-B2A8-734D-BB47-B1A5CB17C98A}" srcId="{F3C5579D-6C3B-3A48-99A9-84F4BF2C06A7}" destId="{6C68BA68-AF34-4148-BF83-469D262E2BB1}" srcOrd="14" destOrd="0" parTransId="{A6D34AD2-2349-1A4A-A061-982D8F0448AB}" sibTransId="{65109DB0-4FAA-224E-B7BA-3F6D3EAA20E0}"/>
    <dgm:cxn modelId="{E7CF76E8-DBDC-BA44-BB48-BBE3A74E4855}" type="presOf" srcId="{01BEDCC4-2E5C-C345-87CD-4B0F68ABA8DF}" destId="{39478D54-7A04-EF46-B54E-46A353B131FF}" srcOrd="0" destOrd="0" presId="urn:microsoft.com/office/officeart/2005/8/layout/radial5"/>
    <dgm:cxn modelId="{5F667152-A9E7-274B-9391-B28FC98EB076}" type="presOf" srcId="{8D2CED98-52A5-7444-BF58-1CF963A4C14B}" destId="{8D611B15-1CDC-614B-8B8D-1E7730F8B172}" srcOrd="1" destOrd="0" presId="urn:microsoft.com/office/officeart/2005/8/layout/radial5"/>
    <dgm:cxn modelId="{4DF52FF4-471F-8343-8A21-0749868D9106}" type="presOf" srcId="{9F32979D-A8DB-2B46-A02D-A5AFCBF5B3A7}" destId="{D0098427-CFAC-C444-9BAC-93B1F98D9031}" srcOrd="0" destOrd="0" presId="urn:microsoft.com/office/officeart/2005/8/layout/radial5"/>
    <dgm:cxn modelId="{9465B26A-73F7-FA4F-9E4A-BFC3C99A5DD9}" type="presOf" srcId="{F3C5579D-6C3B-3A48-99A9-84F4BF2C06A7}" destId="{9C5CDD70-788C-1A48-A429-26531C67F585}" srcOrd="0" destOrd="0" presId="urn:microsoft.com/office/officeart/2005/8/layout/radial5"/>
    <dgm:cxn modelId="{7142A32D-0010-9744-B8EE-4FEFE5D8B310}" type="presOf" srcId="{089630A8-5E17-234E-B0A1-21927AB10852}" destId="{D00A4063-46D1-BD47-8D79-042F43AC63D5}" srcOrd="0" destOrd="0" presId="urn:microsoft.com/office/officeart/2005/8/layout/radial5"/>
    <dgm:cxn modelId="{2D7666F7-5DFB-AA4D-8745-E83A8C3C7FE8}" type="presOf" srcId="{BBFC607E-B5C6-9444-92DB-988D1E2AAA7F}" destId="{2C17673B-5957-EB49-8D79-2A378BB51B1B}" srcOrd="0" destOrd="0" presId="urn:microsoft.com/office/officeart/2005/8/layout/radial5"/>
    <dgm:cxn modelId="{C0844170-FF3C-774A-9698-1BA81D63F06F}" type="presOf" srcId="{87C075BD-CC4D-AE47-86FF-512BA3804307}" destId="{7277569B-5D13-3148-9547-FB4902701C34}" srcOrd="0" destOrd="0" presId="urn:microsoft.com/office/officeart/2005/8/layout/radial5"/>
    <dgm:cxn modelId="{CDF53BCB-B44F-844C-9160-BD3F15973AEA}" srcId="{F3C5579D-6C3B-3A48-99A9-84F4BF2C06A7}" destId="{ED76DFDD-AF94-814F-8F62-4119996DE4D5}" srcOrd="9" destOrd="0" parTransId="{A9DF7CFA-7009-A646-A405-610BD6F44514}" sibTransId="{6CA2D42E-7853-974E-9770-713E80F0EB6A}"/>
    <dgm:cxn modelId="{BD5BE834-9999-5545-BEE1-89C76C438C26}" type="presOf" srcId="{D8BB4E9C-2133-9647-B2CC-EAC2A9B1ABB2}" destId="{DB6C58F7-1975-C24D-96D4-A34B9D431EDA}" srcOrd="1" destOrd="0" presId="urn:microsoft.com/office/officeart/2005/8/layout/radial5"/>
    <dgm:cxn modelId="{34C15F79-2887-E54F-A874-C609DEF8B572}" type="presOf" srcId="{92D9FD80-4CEF-264F-A018-2E76729AD427}" destId="{A870361C-B28B-7C42-A2A4-9E95770D2F4B}" srcOrd="1" destOrd="0" presId="urn:microsoft.com/office/officeart/2005/8/layout/radial5"/>
    <dgm:cxn modelId="{FC5B1E1F-6A09-254E-B365-442278AE830B}" type="presOf" srcId="{089630A8-5E17-234E-B0A1-21927AB10852}" destId="{5B033D40-CAA6-C147-A115-046CFD1F7791}" srcOrd="1" destOrd="0" presId="urn:microsoft.com/office/officeart/2005/8/layout/radial5"/>
    <dgm:cxn modelId="{41C57FD7-4459-1B45-89A8-7D936897A90D}" srcId="{F3C5579D-6C3B-3A48-99A9-84F4BF2C06A7}" destId="{56E47290-EB70-5A4D-B893-806692259DC7}" srcOrd="8" destOrd="0" parTransId="{D8BB4E9C-2133-9647-B2CC-EAC2A9B1ABB2}" sibTransId="{B38BA83E-350E-BF4B-845A-9751554BEDA8}"/>
    <dgm:cxn modelId="{9D94B136-E478-3A41-936D-D5A4B115A2EF}" type="presOf" srcId="{A6D34AD2-2349-1A4A-A061-982D8F0448AB}" destId="{25CFCF9A-49A4-D24D-90D6-A17125F86F1F}" srcOrd="0" destOrd="0" presId="urn:microsoft.com/office/officeart/2005/8/layout/radial5"/>
    <dgm:cxn modelId="{E31130DD-56E1-F942-BBDE-31CC5213DD53}" type="presOf" srcId="{A9DF7CFA-7009-A646-A405-610BD6F44514}" destId="{FB1CE360-47BC-DA45-816A-C8E10A62C8F7}" srcOrd="0" destOrd="0" presId="urn:microsoft.com/office/officeart/2005/8/layout/radial5"/>
    <dgm:cxn modelId="{A2F7A96B-B54B-E246-A2DC-E0CF37DDBDCE}" type="presOf" srcId="{12FA4168-5362-1046-A0C8-44C1098A81AE}" destId="{BCF6BEA1-2D61-2642-AE1E-F388E89719A1}" srcOrd="0" destOrd="0" presId="urn:microsoft.com/office/officeart/2005/8/layout/radial5"/>
    <dgm:cxn modelId="{F87C271F-F84A-284E-8C95-88066521A899}" type="presOf" srcId="{77CD05ED-00FB-5F40-B98C-BDF6475E17FE}" destId="{CB05F55E-EB90-4644-9621-6512F96FE4FD}" srcOrd="1" destOrd="0" presId="urn:microsoft.com/office/officeart/2005/8/layout/radial5"/>
    <dgm:cxn modelId="{374006D0-85F2-2542-BF3C-2786EC4B2982}" srcId="{F3C5579D-6C3B-3A48-99A9-84F4BF2C06A7}" destId="{194B91FA-7D14-8445-AB49-97C778FB0F6F}" srcOrd="1" destOrd="0" parTransId="{177352C9-A60A-F744-9EB8-9809CF6BBA40}" sibTransId="{36571390-BC35-9749-891D-F68420AA534D}"/>
    <dgm:cxn modelId="{D8AEA7A2-EFD0-E042-A3E3-2D0DD5966298}" type="presOf" srcId="{8D2CED98-52A5-7444-BF58-1CF963A4C14B}" destId="{818C81D0-B4A6-5F47-BCF0-E76B2F12FCBD}" srcOrd="0" destOrd="0" presId="urn:microsoft.com/office/officeart/2005/8/layout/radial5"/>
    <dgm:cxn modelId="{A1A668E8-64BE-2944-B72C-FBB0978BC8FB}" type="presOf" srcId="{2C577D49-98DA-C04C-ABC7-F15297FA789C}" destId="{3C962327-BA1F-5F40-BAE6-473D50440C6D}" srcOrd="1" destOrd="0" presId="urn:microsoft.com/office/officeart/2005/8/layout/radial5"/>
    <dgm:cxn modelId="{1FB58D3E-CD79-3445-A3AD-BEB659EFA162}" srcId="{F3C5579D-6C3B-3A48-99A9-84F4BF2C06A7}" destId="{91610AC2-7F6C-7742-BBB1-5573124F61BA}" srcOrd="10" destOrd="0" parTransId="{582C7AA3-C9A2-3A41-AEEF-E2B089990D4C}" sibTransId="{0083D16F-E0A2-4F44-AF60-F6B451DFD5DF}"/>
    <dgm:cxn modelId="{97B27106-3E65-5D4A-A026-526251D3A15B}" srcId="{F3C5579D-6C3B-3A48-99A9-84F4BF2C06A7}" destId="{E579ACC1-337D-3547-9CBA-FE305B0BD11A}" srcOrd="6" destOrd="0" parTransId="{B43706B5-686A-6841-B295-415DFAF4016E}" sibTransId="{AF09CC72-06D4-6A4E-82B1-96303855E9E3}"/>
    <dgm:cxn modelId="{D172A50D-A2C6-4F4D-B499-CA96C86DBFFC}" type="presOf" srcId="{2C577D49-98DA-C04C-ABC7-F15297FA789C}" destId="{ABCD95F0-4044-DA4D-8F76-AEAB105D3E98}" srcOrd="0" destOrd="0" presId="urn:microsoft.com/office/officeart/2005/8/layout/radial5"/>
    <dgm:cxn modelId="{7577B323-F005-0C4A-90DC-7C57E65C251F}" type="presOf" srcId="{F3510919-6F6A-4545-A040-13EA9F34734F}" destId="{D4D60C7B-B8A3-994B-BDCF-B8257ADEB2A4}" srcOrd="0" destOrd="0" presId="urn:microsoft.com/office/officeart/2005/8/layout/radial5"/>
    <dgm:cxn modelId="{BFED75AC-7DEA-2842-AFBE-DE7B131B891C}" type="presParOf" srcId="{0D44E810-8A22-5E42-AE4B-A7DAE0CCAD20}" destId="{9C5CDD70-788C-1A48-A429-26531C67F585}" srcOrd="0" destOrd="0" presId="urn:microsoft.com/office/officeart/2005/8/layout/radial5"/>
    <dgm:cxn modelId="{62E5FE7E-4908-E84C-8782-4236F0E4361E}" type="presParOf" srcId="{0D44E810-8A22-5E42-AE4B-A7DAE0CCAD20}" destId="{2C17673B-5957-EB49-8D79-2A378BB51B1B}" srcOrd="1" destOrd="0" presId="urn:microsoft.com/office/officeart/2005/8/layout/radial5"/>
    <dgm:cxn modelId="{DE1E8138-B2AD-534F-BF43-FFB13263562B}" type="presParOf" srcId="{2C17673B-5957-EB49-8D79-2A378BB51B1B}" destId="{96523449-5DC6-C945-816F-BFFB51CECE0B}" srcOrd="0" destOrd="0" presId="urn:microsoft.com/office/officeart/2005/8/layout/radial5"/>
    <dgm:cxn modelId="{87EF6BB4-5F53-FB47-A117-2A5AB020F457}" type="presParOf" srcId="{0D44E810-8A22-5E42-AE4B-A7DAE0CCAD20}" destId="{5D392319-F542-B84B-A3BB-43F05CBC4106}" srcOrd="2" destOrd="0" presId="urn:microsoft.com/office/officeart/2005/8/layout/radial5"/>
    <dgm:cxn modelId="{89024A88-CD24-9C4F-97DA-6BB0BE3DC0A9}" type="presParOf" srcId="{0D44E810-8A22-5E42-AE4B-A7DAE0CCAD20}" destId="{ECE2132E-DC92-1845-BB17-8F4D63F2AF42}" srcOrd="3" destOrd="0" presId="urn:microsoft.com/office/officeart/2005/8/layout/radial5"/>
    <dgm:cxn modelId="{95BEBC2F-6895-D945-870D-C96281FD3333}" type="presParOf" srcId="{ECE2132E-DC92-1845-BB17-8F4D63F2AF42}" destId="{02D513A4-72D7-3D46-BFBB-1A2ADCAF1FF2}" srcOrd="0" destOrd="0" presId="urn:microsoft.com/office/officeart/2005/8/layout/radial5"/>
    <dgm:cxn modelId="{603D1D0C-2756-F344-ABCA-3733F40AEAA3}" type="presParOf" srcId="{0D44E810-8A22-5E42-AE4B-A7DAE0CCAD20}" destId="{AD70B7E7-BE88-5544-8660-7B4DBD99AA89}" srcOrd="4" destOrd="0" presId="urn:microsoft.com/office/officeart/2005/8/layout/radial5"/>
    <dgm:cxn modelId="{DB614D86-917B-514B-ACCB-AF8F27B74243}" type="presParOf" srcId="{0D44E810-8A22-5E42-AE4B-A7DAE0CCAD20}" destId="{D46154C6-77C0-3245-9E13-1057BFF248AA}" srcOrd="5" destOrd="0" presId="urn:microsoft.com/office/officeart/2005/8/layout/radial5"/>
    <dgm:cxn modelId="{EA4955ED-86A8-EF43-8608-21F882EE682C}" type="presParOf" srcId="{D46154C6-77C0-3245-9E13-1057BFF248AA}" destId="{CB05F55E-EB90-4644-9621-6512F96FE4FD}" srcOrd="0" destOrd="0" presId="urn:microsoft.com/office/officeart/2005/8/layout/radial5"/>
    <dgm:cxn modelId="{4B3CD5D6-30C3-2F4C-8108-FCE6CA599B1F}" type="presParOf" srcId="{0D44E810-8A22-5E42-AE4B-A7DAE0CCAD20}" destId="{7277569B-5D13-3148-9547-FB4902701C34}" srcOrd="6" destOrd="0" presId="urn:microsoft.com/office/officeart/2005/8/layout/radial5"/>
    <dgm:cxn modelId="{0F9DCC0F-2B47-E14E-9870-55508DADB33A}" type="presParOf" srcId="{0D44E810-8A22-5E42-AE4B-A7DAE0CCAD20}" destId="{ABCD95F0-4044-DA4D-8F76-AEAB105D3E98}" srcOrd="7" destOrd="0" presId="urn:microsoft.com/office/officeart/2005/8/layout/radial5"/>
    <dgm:cxn modelId="{40F211F9-8709-7C47-B59F-A2BA1C101B53}" type="presParOf" srcId="{ABCD95F0-4044-DA4D-8F76-AEAB105D3E98}" destId="{3C962327-BA1F-5F40-BAE6-473D50440C6D}" srcOrd="0" destOrd="0" presId="urn:microsoft.com/office/officeart/2005/8/layout/radial5"/>
    <dgm:cxn modelId="{01F4BC66-7AF8-CA48-93FC-222D59BCF13E}" type="presParOf" srcId="{0D44E810-8A22-5E42-AE4B-A7DAE0CCAD20}" destId="{BCF6BEA1-2D61-2642-AE1E-F388E89719A1}" srcOrd="8" destOrd="0" presId="urn:microsoft.com/office/officeart/2005/8/layout/radial5"/>
    <dgm:cxn modelId="{725FE02C-E8EA-F346-AE4F-B917D13C46E2}" type="presParOf" srcId="{0D44E810-8A22-5E42-AE4B-A7DAE0CCAD20}" destId="{53D76153-6C9A-CD41-B60E-395D52D29B15}" srcOrd="9" destOrd="0" presId="urn:microsoft.com/office/officeart/2005/8/layout/radial5"/>
    <dgm:cxn modelId="{B26907A6-2B04-9240-B4CB-FD58F5D1A29A}" type="presParOf" srcId="{53D76153-6C9A-CD41-B60E-395D52D29B15}" destId="{BA3D8DF0-2003-9F4F-85C5-201FD2D71EC1}" srcOrd="0" destOrd="0" presId="urn:microsoft.com/office/officeart/2005/8/layout/radial5"/>
    <dgm:cxn modelId="{D8CF3A27-07A9-4C46-9608-3A8EA0B3C803}" type="presParOf" srcId="{0D44E810-8A22-5E42-AE4B-A7DAE0CCAD20}" destId="{E1E7A344-681A-5F42-986B-0FC4B896A1F1}" srcOrd="10" destOrd="0" presId="urn:microsoft.com/office/officeart/2005/8/layout/radial5"/>
    <dgm:cxn modelId="{26315BCE-B9A1-7A4E-9718-C807FE63A85F}" type="presParOf" srcId="{0D44E810-8A22-5E42-AE4B-A7DAE0CCAD20}" destId="{D00A4063-46D1-BD47-8D79-042F43AC63D5}" srcOrd="11" destOrd="0" presId="urn:microsoft.com/office/officeart/2005/8/layout/radial5"/>
    <dgm:cxn modelId="{843C2086-E248-EB43-830A-7B571A0F7027}" type="presParOf" srcId="{D00A4063-46D1-BD47-8D79-042F43AC63D5}" destId="{5B033D40-CAA6-C147-A115-046CFD1F7791}" srcOrd="0" destOrd="0" presId="urn:microsoft.com/office/officeart/2005/8/layout/radial5"/>
    <dgm:cxn modelId="{F49A8430-4A63-1E42-85CD-26583AFE49D8}" type="presParOf" srcId="{0D44E810-8A22-5E42-AE4B-A7DAE0CCAD20}" destId="{D0098427-CFAC-C444-9BAC-93B1F98D9031}" srcOrd="12" destOrd="0" presId="urn:microsoft.com/office/officeart/2005/8/layout/radial5"/>
    <dgm:cxn modelId="{679CF02E-B1CA-A74F-9AE4-F5F77A21E303}" type="presParOf" srcId="{0D44E810-8A22-5E42-AE4B-A7DAE0CCAD20}" destId="{E5FC7ADD-B9EE-414D-AD1E-861BF94BD016}" srcOrd="13" destOrd="0" presId="urn:microsoft.com/office/officeart/2005/8/layout/radial5"/>
    <dgm:cxn modelId="{C12F41AC-E55F-E348-A5BB-D7B257244469}" type="presParOf" srcId="{E5FC7ADD-B9EE-414D-AD1E-861BF94BD016}" destId="{FD011403-2616-A345-9C2F-9E1992F81B3E}" srcOrd="0" destOrd="0" presId="urn:microsoft.com/office/officeart/2005/8/layout/radial5"/>
    <dgm:cxn modelId="{B3E1A7FB-83DB-D14F-B155-7CF688FD67CA}" type="presParOf" srcId="{0D44E810-8A22-5E42-AE4B-A7DAE0CCAD20}" destId="{FCC5B7D7-5374-3842-8D6D-FF429D432B47}" srcOrd="14" destOrd="0" presId="urn:microsoft.com/office/officeart/2005/8/layout/radial5"/>
    <dgm:cxn modelId="{031DE819-8875-F943-B982-373879D2DE00}" type="presParOf" srcId="{0D44E810-8A22-5E42-AE4B-A7DAE0CCAD20}" destId="{818C81D0-B4A6-5F47-BCF0-E76B2F12FCBD}" srcOrd="15" destOrd="0" presId="urn:microsoft.com/office/officeart/2005/8/layout/radial5"/>
    <dgm:cxn modelId="{DA43FDBD-9095-4C4F-ABDD-ED16A27C59F1}" type="presParOf" srcId="{818C81D0-B4A6-5F47-BCF0-E76B2F12FCBD}" destId="{8D611B15-1CDC-614B-8B8D-1E7730F8B172}" srcOrd="0" destOrd="0" presId="urn:microsoft.com/office/officeart/2005/8/layout/radial5"/>
    <dgm:cxn modelId="{7EA8403B-E160-1F4E-B61A-5B3E5D6145D7}" type="presParOf" srcId="{0D44E810-8A22-5E42-AE4B-A7DAE0CCAD20}" destId="{14C3A20C-EEC4-0C43-AE6F-98D8EB2CBFBA}" srcOrd="16" destOrd="0" presId="urn:microsoft.com/office/officeart/2005/8/layout/radial5"/>
    <dgm:cxn modelId="{EB62657E-72CD-9F4F-83CB-C6AF03CC7C13}" type="presParOf" srcId="{0D44E810-8A22-5E42-AE4B-A7DAE0CCAD20}" destId="{4ADF28E5-CEE3-EF46-85F0-CCF105F472C7}" srcOrd="17" destOrd="0" presId="urn:microsoft.com/office/officeart/2005/8/layout/radial5"/>
    <dgm:cxn modelId="{9A5FC66A-3979-D548-A855-7FE5A701F15C}" type="presParOf" srcId="{4ADF28E5-CEE3-EF46-85F0-CCF105F472C7}" destId="{DB6C58F7-1975-C24D-96D4-A34B9D431EDA}" srcOrd="0" destOrd="0" presId="urn:microsoft.com/office/officeart/2005/8/layout/radial5"/>
    <dgm:cxn modelId="{B62696FA-FFD4-1147-9989-B3A113D605BA}" type="presParOf" srcId="{0D44E810-8A22-5E42-AE4B-A7DAE0CCAD20}" destId="{7146112D-14E6-6944-982B-9A9EB047B25C}" srcOrd="18" destOrd="0" presId="urn:microsoft.com/office/officeart/2005/8/layout/radial5"/>
    <dgm:cxn modelId="{AFFD7A85-99B5-6648-92A6-020ED653E01A}" type="presParOf" srcId="{0D44E810-8A22-5E42-AE4B-A7DAE0CCAD20}" destId="{FB1CE360-47BC-DA45-816A-C8E10A62C8F7}" srcOrd="19" destOrd="0" presId="urn:microsoft.com/office/officeart/2005/8/layout/radial5"/>
    <dgm:cxn modelId="{DEC09EEA-5DF3-3445-8C1F-D7F9C838F4AE}" type="presParOf" srcId="{FB1CE360-47BC-DA45-816A-C8E10A62C8F7}" destId="{2263BF14-753C-5C45-BE20-2179CA08A9E3}" srcOrd="0" destOrd="0" presId="urn:microsoft.com/office/officeart/2005/8/layout/radial5"/>
    <dgm:cxn modelId="{681E3B6F-1825-704D-813B-1F7F9935A88C}" type="presParOf" srcId="{0D44E810-8A22-5E42-AE4B-A7DAE0CCAD20}" destId="{2793FEE0-AA54-2040-908B-3574E3AE4E98}" srcOrd="20" destOrd="0" presId="urn:microsoft.com/office/officeart/2005/8/layout/radial5"/>
    <dgm:cxn modelId="{2349026F-6A74-E544-AB97-144D12A4049A}" type="presParOf" srcId="{0D44E810-8A22-5E42-AE4B-A7DAE0CCAD20}" destId="{3E15A6A6-0510-A549-AABF-E558B551E9F2}" srcOrd="21" destOrd="0" presId="urn:microsoft.com/office/officeart/2005/8/layout/radial5"/>
    <dgm:cxn modelId="{663B8BF0-6E06-2143-A054-FA1A719BDF5D}" type="presParOf" srcId="{3E15A6A6-0510-A549-AABF-E558B551E9F2}" destId="{459E4FF9-31E1-454F-B301-488B7AED3899}" srcOrd="0" destOrd="0" presId="urn:microsoft.com/office/officeart/2005/8/layout/radial5"/>
    <dgm:cxn modelId="{58362978-0B1A-574F-B649-E58CEB3E4419}" type="presParOf" srcId="{0D44E810-8A22-5E42-AE4B-A7DAE0CCAD20}" destId="{B9889F95-1CD5-AE4F-8744-E08C50BCFB34}" srcOrd="22" destOrd="0" presId="urn:microsoft.com/office/officeart/2005/8/layout/radial5"/>
    <dgm:cxn modelId="{CDE7F790-F4A3-BD44-8B71-60675CA025A8}" type="presParOf" srcId="{0D44E810-8A22-5E42-AE4B-A7DAE0CCAD20}" destId="{D4D60C7B-B8A3-994B-BDCF-B8257ADEB2A4}" srcOrd="23" destOrd="0" presId="urn:microsoft.com/office/officeart/2005/8/layout/radial5"/>
    <dgm:cxn modelId="{E79F6514-E200-3A48-9824-2A5A4B227FD9}" type="presParOf" srcId="{D4D60C7B-B8A3-994B-BDCF-B8257ADEB2A4}" destId="{8C1283D5-EC34-154E-8A3D-71D6A409106A}" srcOrd="0" destOrd="0" presId="urn:microsoft.com/office/officeart/2005/8/layout/radial5"/>
    <dgm:cxn modelId="{9D0592CF-12C3-0A40-8D4E-8A4B5F9A3D4A}" type="presParOf" srcId="{0D44E810-8A22-5E42-AE4B-A7DAE0CCAD20}" destId="{45789164-8BCE-3548-8618-90CBD7AEFF32}" srcOrd="24" destOrd="0" presId="urn:microsoft.com/office/officeart/2005/8/layout/radial5"/>
    <dgm:cxn modelId="{93DC81F1-9C9C-6846-B542-47E246275C06}" type="presParOf" srcId="{0D44E810-8A22-5E42-AE4B-A7DAE0CCAD20}" destId="{39478D54-7A04-EF46-B54E-46A353B131FF}" srcOrd="25" destOrd="0" presId="urn:microsoft.com/office/officeart/2005/8/layout/radial5"/>
    <dgm:cxn modelId="{FAF8EEF3-D41E-9E41-80E8-4058DB50EA16}" type="presParOf" srcId="{39478D54-7A04-EF46-B54E-46A353B131FF}" destId="{AC8DE136-E17A-8548-94B4-DF9216DEC9C2}" srcOrd="0" destOrd="0" presId="urn:microsoft.com/office/officeart/2005/8/layout/radial5"/>
    <dgm:cxn modelId="{FD89A3D1-92FE-5742-9ECE-7616BBC2338F}" type="presParOf" srcId="{0D44E810-8A22-5E42-AE4B-A7DAE0CCAD20}" destId="{5D962451-7730-6540-9557-14CC0E296737}" srcOrd="26" destOrd="0" presId="urn:microsoft.com/office/officeart/2005/8/layout/radial5"/>
    <dgm:cxn modelId="{85BA773A-366F-6F44-8A49-5D0381B2068A}" type="presParOf" srcId="{0D44E810-8A22-5E42-AE4B-A7DAE0CCAD20}" destId="{6CB68580-8F81-4F43-B6C0-52672ECE7D25}" srcOrd="27" destOrd="0" presId="urn:microsoft.com/office/officeart/2005/8/layout/radial5"/>
    <dgm:cxn modelId="{B4381714-7FB0-804B-8F8F-E99877487ED4}" type="presParOf" srcId="{6CB68580-8F81-4F43-B6C0-52672ECE7D25}" destId="{A870361C-B28B-7C42-A2A4-9E95770D2F4B}" srcOrd="0" destOrd="0" presId="urn:microsoft.com/office/officeart/2005/8/layout/radial5"/>
    <dgm:cxn modelId="{F6EAB138-9A28-184F-A231-CC15EAE78B8D}" type="presParOf" srcId="{0D44E810-8A22-5E42-AE4B-A7DAE0CCAD20}" destId="{414072E5-6B15-964D-8814-A7503E13AFBC}" srcOrd="28" destOrd="0" presId="urn:microsoft.com/office/officeart/2005/8/layout/radial5"/>
    <dgm:cxn modelId="{1588B64A-9ACA-E64B-89C8-9C89F3CFC37D}" type="presParOf" srcId="{0D44E810-8A22-5E42-AE4B-A7DAE0CCAD20}" destId="{25CFCF9A-49A4-D24D-90D6-A17125F86F1F}" srcOrd="29" destOrd="0" presId="urn:microsoft.com/office/officeart/2005/8/layout/radial5"/>
    <dgm:cxn modelId="{B01EFC07-E897-F644-BA97-058E2A339265}" type="presParOf" srcId="{25CFCF9A-49A4-D24D-90D6-A17125F86F1F}" destId="{03F58A43-EC6C-C448-B61D-FA4B03EC7886}" srcOrd="0" destOrd="0" presId="urn:microsoft.com/office/officeart/2005/8/layout/radial5"/>
    <dgm:cxn modelId="{F6E21B8C-8926-964B-A03A-AEDAA1B99D4D}" type="presParOf" srcId="{0D44E810-8A22-5E42-AE4B-A7DAE0CCAD20}" destId="{AD539DBD-1B8F-F149-87E5-AFDEDAB53B3B}" srcOrd="3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19FD1-C6C2-9642-80AF-222B3646D196}">
      <dsp:nvSpPr>
        <dsp:cNvPr id="0" name=""/>
        <dsp:cNvSpPr/>
      </dsp:nvSpPr>
      <dsp:spPr>
        <a:xfrm>
          <a:off x="2827621" y="1969245"/>
          <a:ext cx="2418969" cy="2531036"/>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latin typeface="+mn-lt"/>
              <a:cs typeface="+mj-cs"/>
            </a:rPr>
            <a:t>Prohibition In Islamic financial system</a:t>
          </a:r>
          <a:endParaRPr lang="en-US" sz="2800" kern="1200" dirty="0">
            <a:solidFill>
              <a:srgbClr val="FF0000"/>
            </a:solidFill>
          </a:endParaRPr>
        </a:p>
      </dsp:txBody>
      <dsp:txXfrm>
        <a:off x="3181871" y="2339907"/>
        <a:ext cx="1710469" cy="1789712"/>
      </dsp:txXfrm>
    </dsp:sp>
    <dsp:sp modelId="{7CB11AA4-1B7D-7145-ADAD-317BC490D4B0}">
      <dsp:nvSpPr>
        <dsp:cNvPr id="0" name=""/>
        <dsp:cNvSpPr/>
      </dsp:nvSpPr>
      <dsp:spPr>
        <a:xfrm rot="16200000">
          <a:off x="3905296" y="1450537"/>
          <a:ext cx="263618" cy="5549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3944839" y="1601069"/>
        <a:ext cx="184533" cy="332966"/>
      </dsp:txXfrm>
    </dsp:sp>
    <dsp:sp modelId="{E5CC32C5-C253-074F-8125-F3FD511E762C}">
      <dsp:nvSpPr>
        <dsp:cNvPr id="0" name=""/>
        <dsp:cNvSpPr/>
      </dsp:nvSpPr>
      <dsp:spPr>
        <a:xfrm>
          <a:off x="3302620" y="2881"/>
          <a:ext cx="1468970" cy="146897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Riba (Usury)</a:t>
          </a:r>
          <a:endParaRPr lang="en-US" sz="2400" kern="1200" dirty="0"/>
        </a:p>
      </dsp:txBody>
      <dsp:txXfrm>
        <a:off x="3517746" y="218007"/>
        <a:ext cx="1038718" cy="1038718"/>
      </dsp:txXfrm>
    </dsp:sp>
    <dsp:sp modelId="{6418F102-0535-A84D-BB7A-B3EB327856B8}">
      <dsp:nvSpPr>
        <dsp:cNvPr id="0" name=""/>
        <dsp:cNvSpPr/>
      </dsp:nvSpPr>
      <dsp:spPr>
        <a:xfrm rot="18900000">
          <a:off x="4952507" y="1902404"/>
          <a:ext cx="278971" cy="5549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4964763" y="2042982"/>
        <a:ext cx="195280" cy="332966"/>
      </dsp:txXfrm>
    </dsp:sp>
    <dsp:sp modelId="{875FC762-F4EB-FD49-9FE4-C1FE387D0589}">
      <dsp:nvSpPr>
        <dsp:cNvPr id="0" name=""/>
        <dsp:cNvSpPr/>
      </dsp:nvSpPr>
      <dsp:spPr>
        <a:xfrm>
          <a:off x="5068547" y="734352"/>
          <a:ext cx="1468970" cy="146897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Short Sale </a:t>
          </a:r>
          <a:r>
            <a:rPr lang="en-US" sz="1500" kern="1200" dirty="0" smtClean="0"/>
            <a:t>(Future or goods you do not own)</a:t>
          </a:r>
          <a:endParaRPr lang="en-US" sz="1500" kern="1200" dirty="0"/>
        </a:p>
      </dsp:txBody>
      <dsp:txXfrm>
        <a:off x="5283673" y="949478"/>
        <a:ext cx="1038718" cy="1038718"/>
      </dsp:txXfrm>
    </dsp:sp>
    <dsp:sp modelId="{EDD24FC7-329B-4D43-A1F8-0A611EE13C5C}">
      <dsp:nvSpPr>
        <dsp:cNvPr id="0" name=""/>
        <dsp:cNvSpPr/>
      </dsp:nvSpPr>
      <dsp:spPr>
        <a:xfrm>
          <a:off x="5394359" y="2914833"/>
          <a:ext cx="293316" cy="5549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5394359" y="3025822"/>
        <a:ext cx="205321" cy="332966"/>
      </dsp:txXfrm>
    </dsp:sp>
    <dsp:sp modelId="{927ED688-0CCB-3149-981B-D9E3EEFB5B13}">
      <dsp:nvSpPr>
        <dsp:cNvPr id="0" name=""/>
        <dsp:cNvSpPr/>
      </dsp:nvSpPr>
      <dsp:spPr>
        <a:xfrm>
          <a:off x="5800018" y="2500278"/>
          <a:ext cx="1468970" cy="146897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Monopoly</a:t>
          </a:r>
          <a:endParaRPr lang="en-US" sz="1800" kern="1200" dirty="0"/>
        </a:p>
      </dsp:txBody>
      <dsp:txXfrm>
        <a:off x="6015144" y="2715404"/>
        <a:ext cx="1038718" cy="1038718"/>
      </dsp:txXfrm>
    </dsp:sp>
    <dsp:sp modelId="{9F519C17-53D2-D048-B279-B3A558C853D6}">
      <dsp:nvSpPr>
        <dsp:cNvPr id="0" name=""/>
        <dsp:cNvSpPr/>
      </dsp:nvSpPr>
      <dsp:spPr>
        <a:xfrm rot="2700000">
          <a:off x="4952507" y="4012179"/>
          <a:ext cx="278971" cy="5549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4964763" y="4093579"/>
        <a:ext cx="195280" cy="332966"/>
      </dsp:txXfrm>
    </dsp:sp>
    <dsp:sp modelId="{780DB678-928B-7748-8692-EA1842FAC930}">
      <dsp:nvSpPr>
        <dsp:cNvPr id="0" name=""/>
        <dsp:cNvSpPr/>
      </dsp:nvSpPr>
      <dsp:spPr>
        <a:xfrm>
          <a:off x="5068547" y="4266205"/>
          <a:ext cx="1468970" cy="146897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Unfair &amp; Unjust Contracts</a:t>
          </a:r>
          <a:endParaRPr lang="en-US" sz="1700" kern="1200" dirty="0"/>
        </a:p>
      </dsp:txBody>
      <dsp:txXfrm>
        <a:off x="5283673" y="4481331"/>
        <a:ext cx="1038718" cy="1038718"/>
      </dsp:txXfrm>
    </dsp:sp>
    <dsp:sp modelId="{A6D60488-0903-F640-9607-4CA1F5955672}">
      <dsp:nvSpPr>
        <dsp:cNvPr id="0" name=""/>
        <dsp:cNvSpPr/>
      </dsp:nvSpPr>
      <dsp:spPr>
        <a:xfrm rot="5400000">
          <a:off x="3905296" y="4464046"/>
          <a:ext cx="263618" cy="5549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3944839" y="4535493"/>
        <a:ext cx="184533" cy="332966"/>
      </dsp:txXfrm>
    </dsp:sp>
    <dsp:sp modelId="{B4E2E048-BBDC-3541-9F41-06F25CCFF4D3}">
      <dsp:nvSpPr>
        <dsp:cNvPr id="0" name=""/>
        <dsp:cNvSpPr/>
      </dsp:nvSpPr>
      <dsp:spPr>
        <a:xfrm>
          <a:off x="3302620" y="4997676"/>
          <a:ext cx="1468970" cy="146897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Unlawful &amp; unethical trade</a:t>
          </a:r>
          <a:endParaRPr lang="en-US" sz="1700" kern="1200" dirty="0"/>
        </a:p>
      </dsp:txBody>
      <dsp:txXfrm>
        <a:off x="3517746" y="5212802"/>
        <a:ext cx="1038718" cy="1038718"/>
      </dsp:txXfrm>
    </dsp:sp>
    <dsp:sp modelId="{EEA0B3BD-A5A0-5442-9A18-73FF960F43B8}">
      <dsp:nvSpPr>
        <dsp:cNvPr id="0" name=""/>
        <dsp:cNvSpPr/>
      </dsp:nvSpPr>
      <dsp:spPr>
        <a:xfrm rot="8100000">
          <a:off x="2842732" y="4012179"/>
          <a:ext cx="278971" cy="5549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2914167" y="4093579"/>
        <a:ext cx="195280" cy="332966"/>
      </dsp:txXfrm>
    </dsp:sp>
    <dsp:sp modelId="{6C4B1357-CC37-8D43-B773-57EFA01D9673}">
      <dsp:nvSpPr>
        <dsp:cNvPr id="0" name=""/>
        <dsp:cNvSpPr/>
      </dsp:nvSpPr>
      <dsp:spPr>
        <a:xfrm>
          <a:off x="1536694" y="4266205"/>
          <a:ext cx="1468970" cy="146897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Money Trading </a:t>
          </a:r>
          <a:r>
            <a:rPr lang="en-US" sz="1400" kern="1200" dirty="0" smtClean="0"/>
            <a:t>(money is payment mechanism) </a:t>
          </a:r>
          <a:endParaRPr lang="en-US" sz="1400" kern="1200" dirty="0"/>
        </a:p>
      </dsp:txBody>
      <dsp:txXfrm>
        <a:off x="1751820" y="4481331"/>
        <a:ext cx="1038718" cy="1038718"/>
      </dsp:txXfrm>
    </dsp:sp>
    <dsp:sp modelId="{B242E939-3BF7-2B43-8376-5A9CC349DE6D}">
      <dsp:nvSpPr>
        <dsp:cNvPr id="0" name=""/>
        <dsp:cNvSpPr/>
      </dsp:nvSpPr>
      <dsp:spPr>
        <a:xfrm rot="10800000">
          <a:off x="2412550" y="2957291"/>
          <a:ext cx="293316" cy="5549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2500545" y="3068280"/>
        <a:ext cx="205321" cy="332966"/>
      </dsp:txXfrm>
    </dsp:sp>
    <dsp:sp modelId="{EE53C5F0-FEEE-6D41-AEAE-AF683D9BDAD5}">
      <dsp:nvSpPr>
        <dsp:cNvPr id="0" name=""/>
        <dsp:cNvSpPr/>
      </dsp:nvSpPr>
      <dsp:spPr>
        <a:xfrm>
          <a:off x="805223" y="2500278"/>
          <a:ext cx="1468970" cy="146897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Gambling</a:t>
          </a:r>
          <a:endParaRPr lang="en-US" sz="2000" kern="1200" dirty="0"/>
        </a:p>
      </dsp:txBody>
      <dsp:txXfrm>
        <a:off x="1020349" y="2715404"/>
        <a:ext cx="1038718" cy="1038718"/>
      </dsp:txXfrm>
    </dsp:sp>
    <dsp:sp modelId="{67550E47-4F23-2842-91E3-4092E79B91CA}">
      <dsp:nvSpPr>
        <dsp:cNvPr id="0" name=""/>
        <dsp:cNvSpPr/>
      </dsp:nvSpPr>
      <dsp:spPr>
        <a:xfrm rot="13500000">
          <a:off x="2842732" y="1902404"/>
          <a:ext cx="278971" cy="5549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2914167" y="2042982"/>
        <a:ext cx="195280" cy="332966"/>
      </dsp:txXfrm>
    </dsp:sp>
    <dsp:sp modelId="{F47DAD75-5DC2-364F-AD12-050A7CA1E27C}">
      <dsp:nvSpPr>
        <dsp:cNvPr id="0" name=""/>
        <dsp:cNvSpPr/>
      </dsp:nvSpPr>
      <dsp:spPr>
        <a:xfrm>
          <a:off x="1536694" y="734352"/>
          <a:ext cx="1468970" cy="146897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Gharar </a:t>
          </a:r>
          <a:r>
            <a:rPr lang="en-US" sz="1500" kern="1200" dirty="0" smtClean="0"/>
            <a:t>(Deception, Speculation)</a:t>
          </a:r>
          <a:endParaRPr lang="en-US" sz="1500" kern="1200" dirty="0"/>
        </a:p>
      </dsp:txBody>
      <dsp:txXfrm>
        <a:off x="1751820" y="949478"/>
        <a:ext cx="1038718" cy="1038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19FD1-C6C2-9642-80AF-222B3646D196}">
      <dsp:nvSpPr>
        <dsp:cNvPr id="0" name=""/>
        <dsp:cNvSpPr/>
      </dsp:nvSpPr>
      <dsp:spPr>
        <a:xfrm>
          <a:off x="2777956" y="1917280"/>
          <a:ext cx="2518299" cy="2634967"/>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latin typeface="+mn-lt"/>
              <a:cs typeface="+mj-cs"/>
            </a:rPr>
            <a:t>Shari'ah Compliant Products</a:t>
          </a:r>
          <a:endParaRPr lang="en-US" sz="2800" kern="1200" dirty="0">
            <a:solidFill>
              <a:srgbClr val="FF0000"/>
            </a:solidFill>
          </a:endParaRPr>
        </a:p>
      </dsp:txBody>
      <dsp:txXfrm>
        <a:off x="3146752" y="2303162"/>
        <a:ext cx="1780707" cy="1863203"/>
      </dsp:txXfrm>
    </dsp:sp>
    <dsp:sp modelId="{7CB11AA4-1B7D-7145-ADAD-317BC490D4B0}">
      <dsp:nvSpPr>
        <dsp:cNvPr id="0" name=""/>
        <dsp:cNvSpPr/>
      </dsp:nvSpPr>
      <dsp:spPr>
        <a:xfrm rot="16200000">
          <a:off x="3980576" y="1524953"/>
          <a:ext cx="113059" cy="57773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3997535" y="1657458"/>
        <a:ext cx="79141" cy="346639"/>
      </dsp:txXfrm>
    </dsp:sp>
    <dsp:sp modelId="{E5CC32C5-C253-074F-8125-F3FD511E762C}">
      <dsp:nvSpPr>
        <dsp:cNvPr id="0" name=""/>
        <dsp:cNvSpPr/>
      </dsp:nvSpPr>
      <dsp:spPr>
        <a:xfrm>
          <a:off x="3187500" y="4747"/>
          <a:ext cx="1699211" cy="169921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charset="0"/>
              <a:ea typeface="ＭＳ Ｐゴシック" charset="0"/>
            </a:rPr>
            <a:t>Products that exchangeable for money</a:t>
          </a:r>
          <a:r>
            <a:rPr lang="en-US" sz="1600" kern="1200" dirty="0" smtClean="0"/>
            <a:t>)</a:t>
          </a:r>
          <a:endParaRPr lang="en-US" sz="1600" kern="1200" dirty="0"/>
        </a:p>
      </dsp:txBody>
      <dsp:txXfrm>
        <a:off x="3436344" y="253591"/>
        <a:ext cx="1201523" cy="1201523"/>
      </dsp:txXfrm>
    </dsp:sp>
    <dsp:sp modelId="{6418F102-0535-A84D-BB7A-B3EB327856B8}">
      <dsp:nvSpPr>
        <dsp:cNvPr id="0" name=""/>
        <dsp:cNvSpPr/>
      </dsp:nvSpPr>
      <dsp:spPr>
        <a:xfrm rot="19800000">
          <a:off x="5179524" y="2246879"/>
          <a:ext cx="136634" cy="57773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5182270" y="2372673"/>
        <a:ext cx="95644" cy="346639"/>
      </dsp:txXfrm>
    </dsp:sp>
    <dsp:sp modelId="{875FC762-F4EB-FD49-9FE4-C1FE387D0589}">
      <dsp:nvSpPr>
        <dsp:cNvPr id="0" name=""/>
        <dsp:cNvSpPr/>
      </dsp:nvSpPr>
      <dsp:spPr>
        <a:xfrm>
          <a:off x="5248995" y="1194953"/>
          <a:ext cx="1699211" cy="169921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charset="0"/>
              <a:ea typeface="ＭＳ Ｐゴシック" charset="0"/>
            </a:rPr>
            <a:t>Products are not prohibited in Islam</a:t>
          </a:r>
          <a:endParaRPr lang="en-US" sz="1500" kern="1200" dirty="0"/>
        </a:p>
      </dsp:txBody>
      <dsp:txXfrm>
        <a:off x="5497839" y="1443797"/>
        <a:ext cx="1201523" cy="1201523"/>
      </dsp:txXfrm>
    </dsp:sp>
    <dsp:sp modelId="{EDD24FC7-329B-4D43-A1F8-0A611EE13C5C}">
      <dsp:nvSpPr>
        <dsp:cNvPr id="0" name=""/>
        <dsp:cNvSpPr/>
      </dsp:nvSpPr>
      <dsp:spPr>
        <a:xfrm rot="1800000">
          <a:off x="5191642" y="3600714"/>
          <a:ext cx="136634" cy="57773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5194388" y="3706013"/>
        <a:ext cx="95644" cy="346639"/>
      </dsp:txXfrm>
    </dsp:sp>
    <dsp:sp modelId="{927ED688-0CCB-3149-981B-D9E3EEFB5B13}">
      <dsp:nvSpPr>
        <dsp:cNvPr id="0" name=""/>
        <dsp:cNvSpPr/>
      </dsp:nvSpPr>
      <dsp:spPr>
        <a:xfrm>
          <a:off x="5248995" y="3575363"/>
          <a:ext cx="1699211" cy="169921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charset="0"/>
              <a:ea typeface="ＭＳ Ｐゴシック" charset="0"/>
            </a:rPr>
            <a:t>Products are not traded under duress</a:t>
          </a:r>
          <a:endParaRPr lang="en-US" sz="1800" kern="1200" dirty="0"/>
        </a:p>
      </dsp:txBody>
      <dsp:txXfrm>
        <a:off x="5497839" y="3824207"/>
        <a:ext cx="1201523" cy="1201523"/>
      </dsp:txXfrm>
    </dsp:sp>
    <dsp:sp modelId="{9F519C17-53D2-D048-B279-B3A558C853D6}">
      <dsp:nvSpPr>
        <dsp:cNvPr id="0" name=""/>
        <dsp:cNvSpPr/>
      </dsp:nvSpPr>
      <dsp:spPr>
        <a:xfrm rot="5400000">
          <a:off x="3980576" y="4366842"/>
          <a:ext cx="113059" cy="57773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3997535" y="4465429"/>
        <a:ext cx="79141" cy="346639"/>
      </dsp:txXfrm>
    </dsp:sp>
    <dsp:sp modelId="{780DB678-928B-7748-8692-EA1842FAC930}">
      <dsp:nvSpPr>
        <dsp:cNvPr id="0" name=""/>
        <dsp:cNvSpPr/>
      </dsp:nvSpPr>
      <dsp:spPr>
        <a:xfrm>
          <a:off x="3187500" y="4765568"/>
          <a:ext cx="1699211" cy="169921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Calibri" charset="0"/>
              <a:ea typeface="ＭＳ Ｐゴシック" charset="0"/>
            </a:rPr>
            <a:t>Products that are free from Riba </a:t>
          </a:r>
          <a:endParaRPr lang="en-US" sz="2000" kern="1200" dirty="0"/>
        </a:p>
      </dsp:txBody>
      <dsp:txXfrm>
        <a:off x="3436344" y="5014412"/>
        <a:ext cx="1201523" cy="1201523"/>
      </dsp:txXfrm>
    </dsp:sp>
    <dsp:sp modelId="{EEA0B3BD-A5A0-5442-9A18-73FF960F43B8}">
      <dsp:nvSpPr>
        <dsp:cNvPr id="0" name=""/>
        <dsp:cNvSpPr/>
      </dsp:nvSpPr>
      <dsp:spPr>
        <a:xfrm rot="9000000">
          <a:off x="2758053" y="3644916"/>
          <a:ext cx="136634" cy="57773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0800000">
        <a:off x="2796297" y="3750215"/>
        <a:ext cx="95644" cy="346639"/>
      </dsp:txXfrm>
    </dsp:sp>
    <dsp:sp modelId="{6C4B1357-CC37-8D43-B773-57EFA01D9673}">
      <dsp:nvSpPr>
        <dsp:cNvPr id="0" name=""/>
        <dsp:cNvSpPr/>
      </dsp:nvSpPr>
      <dsp:spPr>
        <a:xfrm>
          <a:off x="1126004" y="3575363"/>
          <a:ext cx="1699211" cy="169921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Calibri" charset="0"/>
              <a:ea typeface="ＭＳ Ｐゴシック" charset="0"/>
            </a:rPr>
            <a:t>Products are traded in the open market </a:t>
          </a:r>
          <a:endParaRPr lang="en-US" sz="1400" kern="1200" dirty="0"/>
        </a:p>
      </dsp:txBody>
      <dsp:txXfrm>
        <a:off x="1374848" y="3824207"/>
        <a:ext cx="1201523" cy="1201523"/>
      </dsp:txXfrm>
    </dsp:sp>
    <dsp:sp modelId="{B242E939-3BF7-2B43-8376-5A9CC349DE6D}">
      <dsp:nvSpPr>
        <dsp:cNvPr id="0" name=""/>
        <dsp:cNvSpPr/>
      </dsp:nvSpPr>
      <dsp:spPr>
        <a:xfrm rot="12600000">
          <a:off x="2758053" y="2246879"/>
          <a:ext cx="136634" cy="57773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0800000">
        <a:off x="2796297" y="2372673"/>
        <a:ext cx="95644" cy="346639"/>
      </dsp:txXfrm>
    </dsp:sp>
    <dsp:sp modelId="{EE53C5F0-FEEE-6D41-AEAE-AF683D9BDAD5}">
      <dsp:nvSpPr>
        <dsp:cNvPr id="0" name=""/>
        <dsp:cNvSpPr/>
      </dsp:nvSpPr>
      <dsp:spPr>
        <a:xfrm>
          <a:off x="1126004" y="1194953"/>
          <a:ext cx="1699211" cy="169921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charset="0"/>
              <a:ea typeface="ＭＳ Ｐゴシック" charset="0"/>
            </a:rPr>
            <a:t>Products that are not monopolized by one party</a:t>
          </a:r>
          <a:endParaRPr lang="en-US" sz="1600" kern="1200" dirty="0"/>
        </a:p>
      </dsp:txBody>
      <dsp:txXfrm>
        <a:off x="1374848" y="1443797"/>
        <a:ext cx="1201523" cy="1201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CDD70-788C-1A48-A429-26531C67F585}">
      <dsp:nvSpPr>
        <dsp:cNvPr id="0" name=""/>
        <dsp:cNvSpPr/>
      </dsp:nvSpPr>
      <dsp:spPr>
        <a:xfrm>
          <a:off x="2789403" y="2457948"/>
          <a:ext cx="2544583" cy="214863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8000"/>
              </a:solidFill>
              <a:ea typeface="+mj-ea"/>
              <a:cs typeface="+mj-cs"/>
            </a:rPr>
            <a:t>Islamic finance contracts (Tools)</a:t>
          </a:r>
          <a:endParaRPr lang="en-US" sz="2400" kern="1200" dirty="0">
            <a:solidFill>
              <a:srgbClr val="008000"/>
            </a:solidFill>
          </a:endParaRPr>
        </a:p>
      </dsp:txBody>
      <dsp:txXfrm>
        <a:off x="3162049" y="2772608"/>
        <a:ext cx="1799291" cy="1519310"/>
      </dsp:txXfrm>
    </dsp:sp>
    <dsp:sp modelId="{2C17673B-5957-EB49-8D79-2A378BB51B1B}">
      <dsp:nvSpPr>
        <dsp:cNvPr id="0" name=""/>
        <dsp:cNvSpPr/>
      </dsp:nvSpPr>
      <dsp:spPr>
        <a:xfrm rot="16210531">
          <a:off x="3697179" y="1646176"/>
          <a:ext cx="739762"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3737503" y="1740554"/>
        <a:ext cx="658866" cy="161792"/>
      </dsp:txXfrm>
    </dsp:sp>
    <dsp:sp modelId="{5D392319-F542-B84B-A3BB-43F05CBC4106}">
      <dsp:nvSpPr>
        <dsp:cNvPr id="0" name=""/>
        <dsp:cNvSpPr/>
      </dsp:nvSpPr>
      <dsp:spPr>
        <a:xfrm>
          <a:off x="3584362" y="89401"/>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rPr>
            <a:t>Mudarabah</a:t>
          </a:r>
          <a:endParaRPr lang="en-US" sz="1000" b="1" kern="1200" dirty="0">
            <a:solidFill>
              <a:srgbClr val="FF0000"/>
            </a:solidFill>
          </a:endParaRPr>
        </a:p>
      </dsp:txBody>
      <dsp:txXfrm>
        <a:off x="3726822" y="231861"/>
        <a:ext cx="687861" cy="687861"/>
      </dsp:txXfrm>
    </dsp:sp>
    <dsp:sp modelId="{ECE2132E-DC92-1845-BB17-8F4D63F2AF42}">
      <dsp:nvSpPr>
        <dsp:cNvPr id="0" name=""/>
        <dsp:cNvSpPr/>
      </dsp:nvSpPr>
      <dsp:spPr>
        <a:xfrm rot="17639487">
          <a:off x="4418393" y="1797931"/>
          <a:ext cx="710324"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442395" y="1888815"/>
        <a:ext cx="629428" cy="161792"/>
      </dsp:txXfrm>
    </dsp:sp>
    <dsp:sp modelId="{AD70B7E7-BE88-5544-8660-7B4DBD99AA89}">
      <dsp:nvSpPr>
        <dsp:cNvPr id="0" name=""/>
        <dsp:cNvSpPr/>
      </dsp:nvSpPr>
      <dsp:spPr>
        <a:xfrm>
          <a:off x="4765575" y="371407"/>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FF0000"/>
              </a:solidFill>
            </a:rPr>
            <a:t>Musharakh</a:t>
          </a:r>
          <a:endParaRPr lang="en-US" sz="1100" kern="1200" dirty="0">
            <a:solidFill>
              <a:srgbClr val="FF0000"/>
            </a:solidFill>
          </a:endParaRPr>
        </a:p>
      </dsp:txBody>
      <dsp:txXfrm>
        <a:off x="4908035" y="513867"/>
        <a:ext cx="687861" cy="687861"/>
      </dsp:txXfrm>
    </dsp:sp>
    <dsp:sp modelId="{D46154C6-77C0-3245-9E13-1057BFF248AA}">
      <dsp:nvSpPr>
        <dsp:cNvPr id="0" name=""/>
        <dsp:cNvSpPr/>
      </dsp:nvSpPr>
      <dsp:spPr>
        <a:xfrm rot="19079735">
          <a:off x="5053078" y="2201630"/>
          <a:ext cx="672978"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063469" y="2282627"/>
        <a:ext cx="592082" cy="161792"/>
      </dsp:txXfrm>
    </dsp:sp>
    <dsp:sp modelId="{7277569B-5D13-3148-9547-FB4902701C34}">
      <dsp:nvSpPr>
        <dsp:cNvPr id="0" name=""/>
        <dsp:cNvSpPr/>
      </dsp:nvSpPr>
      <dsp:spPr>
        <a:xfrm>
          <a:off x="5750542" y="1086976"/>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FF0000"/>
              </a:solidFill>
            </a:rPr>
            <a:t>Murabaha</a:t>
          </a:r>
          <a:endParaRPr lang="en-US" sz="1100" kern="1200" dirty="0">
            <a:solidFill>
              <a:srgbClr val="FF0000"/>
            </a:solidFill>
          </a:endParaRPr>
        </a:p>
      </dsp:txBody>
      <dsp:txXfrm>
        <a:off x="5893002" y="1229436"/>
        <a:ext cx="687861" cy="687861"/>
      </dsp:txXfrm>
    </dsp:sp>
    <dsp:sp modelId="{ABCD95F0-4044-DA4D-8F76-AEAB105D3E98}">
      <dsp:nvSpPr>
        <dsp:cNvPr id="0" name=""/>
        <dsp:cNvSpPr/>
      </dsp:nvSpPr>
      <dsp:spPr>
        <a:xfrm rot="20520060">
          <a:off x="5483135" y="2832952"/>
          <a:ext cx="631940"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485114" y="2899380"/>
        <a:ext cx="551044" cy="161792"/>
      </dsp:txXfrm>
    </dsp:sp>
    <dsp:sp modelId="{BCF6BEA1-2D61-2642-AE1E-F388E89719A1}">
      <dsp:nvSpPr>
        <dsp:cNvPr id="0" name=""/>
        <dsp:cNvSpPr/>
      </dsp:nvSpPr>
      <dsp:spPr>
        <a:xfrm>
          <a:off x="6359307" y="2141350"/>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FF0000"/>
              </a:solidFill>
            </a:rPr>
            <a:t>Ijara Contracts, etc.</a:t>
          </a:r>
          <a:endParaRPr lang="en-US" sz="1100" kern="1200" dirty="0">
            <a:solidFill>
              <a:srgbClr val="FF0000"/>
            </a:solidFill>
          </a:endParaRPr>
        </a:p>
      </dsp:txBody>
      <dsp:txXfrm>
        <a:off x="6501767" y="2283810"/>
        <a:ext cx="687861" cy="687861"/>
      </dsp:txXfrm>
    </dsp:sp>
    <dsp:sp modelId="{53D76153-6C9A-CD41-B60E-395D52D29B15}">
      <dsp:nvSpPr>
        <dsp:cNvPr id="0" name=""/>
        <dsp:cNvSpPr/>
      </dsp:nvSpPr>
      <dsp:spPr>
        <a:xfrm rot="360355">
          <a:off x="5578851" y="3589718"/>
          <a:ext cx="620931"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579073" y="3639416"/>
        <a:ext cx="540035" cy="161792"/>
      </dsp:txXfrm>
    </dsp:sp>
    <dsp:sp modelId="{E1E7A344-681A-5F42-986B-0FC4B896A1F1}">
      <dsp:nvSpPr>
        <dsp:cNvPr id="0" name=""/>
        <dsp:cNvSpPr/>
      </dsp:nvSpPr>
      <dsp:spPr>
        <a:xfrm>
          <a:off x="6486693" y="3352176"/>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Ijara Wa Iqtina </a:t>
          </a:r>
          <a:endParaRPr lang="en-US" sz="1100" kern="1200" dirty="0"/>
        </a:p>
      </dsp:txBody>
      <dsp:txXfrm>
        <a:off x="6629153" y="3494636"/>
        <a:ext cx="687861" cy="687861"/>
      </dsp:txXfrm>
    </dsp:sp>
    <dsp:sp modelId="{D00A4063-46D1-BD47-8D79-042F43AC63D5}">
      <dsp:nvSpPr>
        <dsp:cNvPr id="0" name=""/>
        <dsp:cNvSpPr/>
      </dsp:nvSpPr>
      <dsp:spPr>
        <a:xfrm rot="1800585">
          <a:off x="5302205" y="4301947"/>
          <a:ext cx="651063"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307627" y="4335647"/>
        <a:ext cx="570167" cy="161792"/>
      </dsp:txXfrm>
    </dsp:sp>
    <dsp:sp modelId="{D0098427-CFAC-C444-9BAC-93B1F98D9031}">
      <dsp:nvSpPr>
        <dsp:cNvPr id="0" name=""/>
        <dsp:cNvSpPr/>
      </dsp:nvSpPr>
      <dsp:spPr>
        <a:xfrm>
          <a:off x="6110358" y="4510062"/>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0000"/>
              </a:solidFill>
            </a:rPr>
            <a:t>Salam</a:t>
          </a:r>
          <a:endParaRPr lang="en-US" sz="1600" kern="1200" dirty="0">
            <a:solidFill>
              <a:srgbClr val="FF0000"/>
            </a:solidFill>
          </a:endParaRPr>
        </a:p>
      </dsp:txBody>
      <dsp:txXfrm>
        <a:off x="6252818" y="4652522"/>
        <a:ext cx="687861" cy="687861"/>
      </dsp:txXfrm>
    </dsp:sp>
    <dsp:sp modelId="{E5FC7ADD-B9EE-414D-AD1E-861BF94BD016}">
      <dsp:nvSpPr>
        <dsp:cNvPr id="0" name=""/>
        <dsp:cNvSpPr/>
      </dsp:nvSpPr>
      <dsp:spPr>
        <a:xfrm rot="3240688">
          <a:off x="4752991" y="4827149"/>
          <a:ext cx="694029"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769671" y="4848351"/>
        <a:ext cx="613133" cy="161792"/>
      </dsp:txXfrm>
    </dsp:sp>
    <dsp:sp modelId="{FCC5B7D7-5374-3842-8D6D-FF429D432B47}">
      <dsp:nvSpPr>
        <dsp:cNvPr id="0" name=""/>
        <dsp:cNvSpPr/>
      </dsp:nvSpPr>
      <dsp:spPr>
        <a:xfrm>
          <a:off x="5295715" y="5414810"/>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rgbClr val="FF0000"/>
              </a:solidFill>
            </a:rPr>
            <a:t>Istisna'a</a:t>
          </a:r>
          <a:endParaRPr lang="en-US" sz="1100" kern="1200" dirty="0">
            <a:solidFill>
              <a:srgbClr val="FF0000"/>
            </a:solidFill>
          </a:endParaRPr>
        </a:p>
      </dsp:txBody>
      <dsp:txXfrm>
        <a:off x="5438175" y="5557270"/>
        <a:ext cx="687861" cy="687861"/>
      </dsp:txXfrm>
    </dsp:sp>
    <dsp:sp modelId="{818C81D0-B4A6-5F47-BCF0-E76B2F12FCBD}">
      <dsp:nvSpPr>
        <dsp:cNvPr id="0" name=""/>
        <dsp:cNvSpPr/>
      </dsp:nvSpPr>
      <dsp:spPr>
        <a:xfrm rot="4657202">
          <a:off x="4089269" y="5054779"/>
          <a:ext cx="672417"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121045" y="5069202"/>
        <a:ext cx="591521" cy="161792"/>
      </dsp:txXfrm>
    </dsp:sp>
    <dsp:sp modelId="{14C3A20C-EEC4-0C43-AE6F-98D8EB2CBFBA}">
      <dsp:nvSpPr>
        <dsp:cNvPr id="0" name=""/>
        <dsp:cNvSpPr/>
      </dsp:nvSpPr>
      <dsp:spPr>
        <a:xfrm>
          <a:off x="4183448" y="5816489"/>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Bai be Thaman Ajil</a:t>
          </a:r>
          <a:endParaRPr lang="en-US" sz="1100" kern="1200" dirty="0"/>
        </a:p>
      </dsp:txBody>
      <dsp:txXfrm>
        <a:off x="4325908" y="5958949"/>
        <a:ext cx="687861" cy="687861"/>
      </dsp:txXfrm>
    </dsp:sp>
    <dsp:sp modelId="{4ADF28E5-CEE3-EF46-85F0-CCF105F472C7}">
      <dsp:nvSpPr>
        <dsp:cNvPr id="0" name=""/>
        <dsp:cNvSpPr/>
      </dsp:nvSpPr>
      <dsp:spPr>
        <a:xfrm rot="6144213">
          <a:off x="3360931" y="5054765"/>
          <a:ext cx="672538"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3410067" y="5069191"/>
        <a:ext cx="591642" cy="161792"/>
      </dsp:txXfrm>
    </dsp:sp>
    <dsp:sp modelId="{7146112D-14E6-6944-982B-9A9EB047B25C}">
      <dsp:nvSpPr>
        <dsp:cNvPr id="0" name=""/>
        <dsp:cNvSpPr/>
      </dsp:nvSpPr>
      <dsp:spPr>
        <a:xfrm>
          <a:off x="2965965" y="5816489"/>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0000"/>
              </a:solidFill>
            </a:rPr>
            <a:t>Sukuk</a:t>
          </a:r>
          <a:endParaRPr lang="en-US" sz="1600" kern="1200" dirty="0">
            <a:solidFill>
              <a:srgbClr val="FF0000"/>
            </a:solidFill>
          </a:endParaRPr>
        </a:p>
      </dsp:txBody>
      <dsp:txXfrm>
        <a:off x="3108425" y="5958949"/>
        <a:ext cx="687861" cy="687861"/>
      </dsp:txXfrm>
    </dsp:sp>
    <dsp:sp modelId="{FB1CE360-47BC-DA45-816A-C8E10A62C8F7}">
      <dsp:nvSpPr>
        <dsp:cNvPr id="0" name=""/>
        <dsp:cNvSpPr/>
      </dsp:nvSpPr>
      <dsp:spPr>
        <a:xfrm rot="7560394">
          <a:off x="2675546" y="4827111"/>
          <a:ext cx="694359"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739772" y="4848321"/>
        <a:ext cx="613463" cy="161792"/>
      </dsp:txXfrm>
    </dsp:sp>
    <dsp:sp modelId="{2793FEE0-AA54-2040-908B-3574E3AE4E98}">
      <dsp:nvSpPr>
        <dsp:cNvPr id="0" name=""/>
        <dsp:cNvSpPr/>
      </dsp:nvSpPr>
      <dsp:spPr>
        <a:xfrm>
          <a:off x="1853751" y="5414817"/>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Arbun</a:t>
          </a:r>
          <a:endParaRPr lang="en-US" sz="1100" kern="1200" dirty="0"/>
        </a:p>
      </dsp:txBody>
      <dsp:txXfrm>
        <a:off x="1996211" y="5557277"/>
        <a:ext cx="687861" cy="687861"/>
      </dsp:txXfrm>
    </dsp:sp>
    <dsp:sp modelId="{3E15A6A6-0510-A549-AABF-E558B551E9F2}">
      <dsp:nvSpPr>
        <dsp:cNvPr id="0" name=""/>
        <dsp:cNvSpPr/>
      </dsp:nvSpPr>
      <dsp:spPr>
        <a:xfrm rot="9000093">
          <a:off x="2169213" y="4301904"/>
          <a:ext cx="651603"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244691" y="4335611"/>
        <a:ext cx="570707" cy="161792"/>
      </dsp:txXfrm>
    </dsp:sp>
    <dsp:sp modelId="{B9889F95-1CD5-AE4F-8744-E08C50BCFB34}">
      <dsp:nvSpPr>
        <dsp:cNvPr id="0" name=""/>
        <dsp:cNvSpPr/>
      </dsp:nvSpPr>
      <dsp:spPr>
        <a:xfrm>
          <a:off x="1039048" y="4510089"/>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Qard Hassan</a:t>
          </a:r>
          <a:endParaRPr lang="en-US" sz="1100" kern="1200" dirty="0"/>
        </a:p>
      </dsp:txBody>
      <dsp:txXfrm>
        <a:off x="1181508" y="4652549"/>
        <a:ext cx="687861" cy="687861"/>
      </dsp:txXfrm>
    </dsp:sp>
    <dsp:sp modelId="{D4D60C7B-B8A3-994B-BDCF-B8257ADEB2A4}">
      <dsp:nvSpPr>
        <dsp:cNvPr id="0" name=""/>
        <dsp:cNvSpPr/>
      </dsp:nvSpPr>
      <dsp:spPr>
        <a:xfrm rot="10439788">
          <a:off x="1922678" y="3589706"/>
          <a:ext cx="621583"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003352" y="3639406"/>
        <a:ext cx="540687" cy="161792"/>
      </dsp:txXfrm>
    </dsp:sp>
    <dsp:sp modelId="{45789164-8BCE-3548-8618-90CBD7AEFF32}">
      <dsp:nvSpPr>
        <dsp:cNvPr id="0" name=""/>
        <dsp:cNvSpPr/>
      </dsp:nvSpPr>
      <dsp:spPr>
        <a:xfrm>
          <a:off x="662677" y="3352184"/>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Tawarruq</a:t>
          </a:r>
          <a:endParaRPr lang="en-US" sz="1100" kern="1200" dirty="0"/>
        </a:p>
      </dsp:txBody>
      <dsp:txXfrm>
        <a:off x="805137" y="3494644"/>
        <a:ext cx="687861" cy="687861"/>
      </dsp:txXfrm>
    </dsp:sp>
    <dsp:sp modelId="{39478D54-7A04-EF46-B54E-46A353B131FF}">
      <dsp:nvSpPr>
        <dsp:cNvPr id="0" name=""/>
        <dsp:cNvSpPr/>
      </dsp:nvSpPr>
      <dsp:spPr>
        <a:xfrm rot="11879540">
          <a:off x="2007465" y="2832990"/>
          <a:ext cx="632501"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086383" y="2899414"/>
        <a:ext cx="551605" cy="161792"/>
      </dsp:txXfrm>
    </dsp:sp>
    <dsp:sp modelId="{5D962451-7730-6540-9557-14CC0E296737}">
      <dsp:nvSpPr>
        <dsp:cNvPr id="0" name=""/>
        <dsp:cNvSpPr/>
      </dsp:nvSpPr>
      <dsp:spPr>
        <a:xfrm>
          <a:off x="790175" y="2141341"/>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smtClean="0">
              <a:solidFill>
                <a:schemeClr val="bg1"/>
              </a:solidFill>
            </a:rPr>
            <a:t>Home Financing</a:t>
          </a:r>
          <a:endParaRPr lang="en-US" sz="1300" kern="1200" dirty="0">
            <a:solidFill>
              <a:schemeClr val="bg1"/>
            </a:solidFill>
          </a:endParaRPr>
        </a:p>
      </dsp:txBody>
      <dsp:txXfrm>
        <a:off x="932635" y="2283801"/>
        <a:ext cx="687861" cy="687861"/>
      </dsp:txXfrm>
    </dsp:sp>
    <dsp:sp modelId="{6CB68580-8F81-4F43-B6C0-52672ECE7D25}">
      <dsp:nvSpPr>
        <dsp:cNvPr id="0" name=""/>
        <dsp:cNvSpPr/>
      </dsp:nvSpPr>
      <dsp:spPr>
        <a:xfrm rot="13319335">
          <a:off x="2396455" y="2201687"/>
          <a:ext cx="673415"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466967" y="2282676"/>
        <a:ext cx="592519" cy="161792"/>
      </dsp:txXfrm>
    </dsp:sp>
    <dsp:sp modelId="{414072E5-6B15-964D-8814-A7503E13AFBC}">
      <dsp:nvSpPr>
        <dsp:cNvPr id="0" name=""/>
        <dsp:cNvSpPr/>
      </dsp:nvSpPr>
      <dsp:spPr>
        <a:xfrm>
          <a:off x="1398884" y="1086978"/>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Musaqaa</a:t>
          </a:r>
          <a:endParaRPr lang="en-US" sz="1100" kern="1200" dirty="0"/>
        </a:p>
      </dsp:txBody>
      <dsp:txXfrm>
        <a:off x="1541344" y="1229438"/>
        <a:ext cx="687861" cy="687861"/>
      </dsp:txXfrm>
    </dsp:sp>
    <dsp:sp modelId="{25CFCF9A-49A4-D24D-90D6-A17125F86F1F}">
      <dsp:nvSpPr>
        <dsp:cNvPr id="0" name=""/>
        <dsp:cNvSpPr/>
      </dsp:nvSpPr>
      <dsp:spPr>
        <a:xfrm rot="14759264">
          <a:off x="2993852" y="1797937"/>
          <a:ext cx="710578" cy="2696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3050760" y="1888815"/>
        <a:ext cx="629682" cy="161792"/>
      </dsp:txXfrm>
    </dsp:sp>
    <dsp:sp modelId="{AD539DBD-1B8F-F149-87E5-AFDEDAB53B3B}">
      <dsp:nvSpPr>
        <dsp:cNvPr id="0" name=""/>
        <dsp:cNvSpPr/>
      </dsp:nvSpPr>
      <dsp:spPr>
        <a:xfrm>
          <a:off x="2383849" y="371362"/>
          <a:ext cx="972781" cy="97278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Muzara</a:t>
          </a:r>
          <a:endParaRPr lang="en-US" sz="1100" kern="1200" dirty="0"/>
        </a:p>
      </dsp:txBody>
      <dsp:txXfrm>
        <a:off x="2526309" y="513822"/>
        <a:ext cx="687861" cy="68786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87E9E-B258-FC43-A46B-C95CEFD1E21E}" type="datetime1">
              <a:rPr lang="en-GB" smtClean="0"/>
              <a:t>07/11/2013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329FC2-ED73-FD43-8D33-0796679D8C57}" type="slidenum">
              <a:rPr lang="en-US" smtClean="0"/>
              <a:t>‹Nr.›</a:t>
            </a:fld>
            <a:endParaRPr lang="en-US" dirty="0"/>
          </a:p>
        </p:txBody>
      </p:sp>
    </p:spTree>
    <p:extLst>
      <p:ext uri="{BB962C8B-B14F-4D97-AF65-F5344CB8AC3E}">
        <p14:creationId xmlns:p14="http://schemas.microsoft.com/office/powerpoint/2010/main" val="2126246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02750-C733-DF49-A65A-2DC6722B4EE1}" type="datetime1">
              <a:rPr lang="en-GB" smtClean="0"/>
              <a:t>07/11/2013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514A1-E90B-F945-80A9-CF69C18869BF}" type="slidenum">
              <a:rPr lang="en-US" smtClean="0"/>
              <a:t>‹Nr.›</a:t>
            </a:fld>
            <a:endParaRPr lang="en-US" dirty="0"/>
          </a:p>
        </p:txBody>
      </p:sp>
    </p:spTree>
    <p:extLst>
      <p:ext uri="{BB962C8B-B14F-4D97-AF65-F5344CB8AC3E}">
        <p14:creationId xmlns:p14="http://schemas.microsoft.com/office/powerpoint/2010/main" val="19988889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1</a:t>
            </a:fld>
            <a:endParaRPr lang="en-US" dirty="0"/>
          </a:p>
        </p:txBody>
      </p:sp>
    </p:spTree>
    <p:extLst>
      <p:ext uri="{BB962C8B-B14F-4D97-AF65-F5344CB8AC3E}">
        <p14:creationId xmlns:p14="http://schemas.microsoft.com/office/powerpoint/2010/main" val="2467302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10</a:t>
            </a:fld>
            <a:endParaRPr lang="en-US" dirty="0"/>
          </a:p>
        </p:txBody>
      </p:sp>
    </p:spTree>
    <p:extLst>
      <p:ext uri="{BB962C8B-B14F-4D97-AF65-F5344CB8AC3E}">
        <p14:creationId xmlns:p14="http://schemas.microsoft.com/office/powerpoint/2010/main" val="47568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r>
              <a:rPr lang="en-US" sz="1200" dirty="0">
                <a:solidFill>
                  <a:srgbClr val="000000"/>
                </a:solidFill>
              </a:rPr>
              <a:t>AcademyUK</a:t>
            </a: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12</a:t>
            </a:fld>
            <a:endParaRPr lang="en-US" dirty="0"/>
          </a:p>
        </p:txBody>
      </p:sp>
    </p:spTree>
    <p:extLst>
      <p:ext uri="{BB962C8B-B14F-4D97-AF65-F5344CB8AC3E}">
        <p14:creationId xmlns:p14="http://schemas.microsoft.com/office/powerpoint/2010/main" val="170252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r>
              <a:rPr lang="en-US" sz="1200">
                <a:solidFill>
                  <a:srgbClr val="000000"/>
                </a:solidFill>
              </a:rPr>
              <a:t>AcademyUK</a:t>
            </a:r>
          </a:p>
        </p:txBody>
      </p:sp>
      <p:sp>
        <p:nvSpPr>
          <p:cNvPr id="53251"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fld id="{87642566-FE5B-F541-81DB-DF4D88F1D8B3}" type="slidenum">
              <a:rPr lang="en-US" sz="1200">
                <a:solidFill>
                  <a:srgbClr val="000000"/>
                </a:solidFill>
              </a:rPr>
              <a:pPr/>
              <a:t>13</a:t>
            </a:fld>
            <a:endParaRPr lang="en-US" sz="1200">
              <a:solidFill>
                <a:srgbClr val="000000"/>
              </a:solidFill>
            </a:endParaRPr>
          </a:p>
        </p:txBody>
      </p:sp>
      <p:sp>
        <p:nvSpPr>
          <p:cNvPr id="53252" name="Text Box 1"/>
          <p:cNvSpPr txBox="1">
            <a:spLocks noChangeArrowheads="1"/>
          </p:cNvSpPr>
          <p:nvPr/>
        </p:nvSpPr>
        <p:spPr bwMode="auto">
          <a:xfrm>
            <a:off x="2143125" y="685800"/>
            <a:ext cx="2571750" cy="3429000"/>
          </a:xfrm>
          <a:prstGeom prst="rect">
            <a:avLst/>
          </a:prstGeom>
          <a:solidFill>
            <a:srgbClr val="FFFFFF"/>
          </a:solidFill>
          <a:ln w="9525">
            <a:solidFill>
              <a:srgbClr val="000000"/>
            </a:solidFill>
            <a:miter lim="800000"/>
            <a:headEnd/>
            <a:tailEnd/>
          </a:ln>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endParaRPr lang="en-US"/>
          </a:p>
        </p:txBody>
      </p:sp>
      <p:sp>
        <p:nvSpPr>
          <p:cNvPr id="53253" name="Text Box 2"/>
          <p:cNvSpPr>
            <a:spLocks noGrp="1" noChangeArrowheads="1"/>
          </p:cNvSpPr>
          <p:nvPr>
            <p:ph type="body"/>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14</a:t>
            </a:fld>
            <a:endParaRPr lang="en-US" dirty="0"/>
          </a:p>
        </p:txBody>
      </p:sp>
    </p:spTree>
    <p:extLst>
      <p:ext uri="{BB962C8B-B14F-4D97-AF65-F5344CB8AC3E}">
        <p14:creationId xmlns:p14="http://schemas.microsoft.com/office/powerpoint/2010/main" val="390000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r>
              <a:rPr lang="en-US" sz="1200">
                <a:solidFill>
                  <a:srgbClr val="000000"/>
                </a:solidFill>
              </a:rPr>
              <a:t>AcademyUK</a:t>
            </a:r>
          </a:p>
        </p:txBody>
      </p:sp>
      <p:sp>
        <p:nvSpPr>
          <p:cNvPr id="5120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fld id="{9E615E77-0157-1A4B-81CD-302CB170C347}" type="slidenum">
              <a:rPr lang="en-US" sz="1200">
                <a:solidFill>
                  <a:srgbClr val="000000"/>
                </a:solidFill>
              </a:rPr>
              <a:pPr/>
              <a:t>15</a:t>
            </a:fld>
            <a:endParaRPr lang="en-US" sz="120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r>
              <a:rPr lang="en-US" sz="1200">
                <a:solidFill>
                  <a:srgbClr val="000000"/>
                </a:solidFill>
              </a:rPr>
              <a:t>AcademyUK</a:t>
            </a: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1514A1-E90B-F945-80A9-CF69C18869BF}" type="slidenum">
              <a:rPr lang="en-US" smtClean="0"/>
              <a:t>17</a:t>
            </a:fld>
            <a:endParaRPr lang="en-US" dirty="0"/>
          </a:p>
        </p:txBody>
      </p:sp>
    </p:spTree>
    <p:extLst>
      <p:ext uri="{BB962C8B-B14F-4D97-AF65-F5344CB8AC3E}">
        <p14:creationId xmlns:p14="http://schemas.microsoft.com/office/powerpoint/2010/main" val="982018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18</a:t>
            </a:fld>
            <a:endParaRPr lang="en-US" dirty="0"/>
          </a:p>
        </p:txBody>
      </p:sp>
    </p:spTree>
    <p:extLst>
      <p:ext uri="{BB962C8B-B14F-4D97-AF65-F5344CB8AC3E}">
        <p14:creationId xmlns:p14="http://schemas.microsoft.com/office/powerpoint/2010/main" val="1558518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r>
              <a:rPr lang="en-US" sz="1200">
                <a:solidFill>
                  <a:srgbClr val="000000"/>
                </a:solidFill>
              </a:rPr>
              <a:t>AcademyUK</a:t>
            </a:r>
          </a:p>
        </p:txBody>
      </p:sp>
      <p:sp>
        <p:nvSpPr>
          <p:cNvPr id="6963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fld id="{ADE7C64A-2A81-1C4D-9AF2-779E54FE76E8}" type="slidenum">
              <a:rPr lang="en-US" sz="1200">
                <a:solidFill>
                  <a:srgbClr val="000000"/>
                </a:solidFill>
              </a:rPr>
              <a:pPr/>
              <a:t>19</a:t>
            </a:fld>
            <a:endParaRPr 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2</a:t>
            </a:fld>
            <a:endParaRPr lang="en-US" dirty="0"/>
          </a:p>
        </p:txBody>
      </p:sp>
    </p:spTree>
    <p:extLst>
      <p:ext uri="{BB962C8B-B14F-4D97-AF65-F5344CB8AC3E}">
        <p14:creationId xmlns:p14="http://schemas.microsoft.com/office/powerpoint/2010/main" val="3105212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20</a:t>
            </a:fld>
            <a:endParaRPr lang="en-US" dirty="0"/>
          </a:p>
        </p:txBody>
      </p:sp>
    </p:spTree>
    <p:extLst>
      <p:ext uri="{BB962C8B-B14F-4D97-AF65-F5344CB8AC3E}">
        <p14:creationId xmlns:p14="http://schemas.microsoft.com/office/powerpoint/2010/main" val="331459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21</a:t>
            </a:fld>
            <a:endParaRPr lang="en-US" dirty="0"/>
          </a:p>
        </p:txBody>
      </p:sp>
    </p:spTree>
    <p:extLst>
      <p:ext uri="{BB962C8B-B14F-4D97-AF65-F5344CB8AC3E}">
        <p14:creationId xmlns:p14="http://schemas.microsoft.com/office/powerpoint/2010/main" val="3241361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22</a:t>
            </a:fld>
            <a:endParaRPr lang="en-US" dirty="0"/>
          </a:p>
        </p:txBody>
      </p:sp>
    </p:spTree>
    <p:extLst>
      <p:ext uri="{BB962C8B-B14F-4D97-AF65-F5344CB8AC3E}">
        <p14:creationId xmlns:p14="http://schemas.microsoft.com/office/powerpoint/2010/main" val="4096329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23</a:t>
            </a:fld>
            <a:endParaRPr lang="en-US" dirty="0"/>
          </a:p>
        </p:txBody>
      </p:sp>
    </p:spTree>
    <p:extLst>
      <p:ext uri="{BB962C8B-B14F-4D97-AF65-F5344CB8AC3E}">
        <p14:creationId xmlns:p14="http://schemas.microsoft.com/office/powerpoint/2010/main" val="1713530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24</a:t>
            </a:fld>
            <a:endParaRPr lang="en-US" dirty="0"/>
          </a:p>
        </p:txBody>
      </p:sp>
    </p:spTree>
    <p:extLst>
      <p:ext uri="{BB962C8B-B14F-4D97-AF65-F5344CB8AC3E}">
        <p14:creationId xmlns:p14="http://schemas.microsoft.com/office/powerpoint/2010/main" val="1666924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25</a:t>
            </a:fld>
            <a:endParaRPr lang="en-US" dirty="0"/>
          </a:p>
        </p:txBody>
      </p:sp>
    </p:spTree>
    <p:extLst>
      <p:ext uri="{BB962C8B-B14F-4D97-AF65-F5344CB8AC3E}">
        <p14:creationId xmlns:p14="http://schemas.microsoft.com/office/powerpoint/2010/main" val="2773092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7270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27</a:t>
            </a:fld>
            <a:endParaRPr lang="en-US" dirty="0"/>
          </a:p>
        </p:txBody>
      </p:sp>
    </p:spTree>
    <p:extLst>
      <p:ext uri="{BB962C8B-B14F-4D97-AF65-F5344CB8AC3E}">
        <p14:creationId xmlns:p14="http://schemas.microsoft.com/office/powerpoint/2010/main" val="1018169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ChangeArrowheads="1"/>
          </p:cNvSpPr>
          <p:nvPr>
            <p:ph type="sldImg"/>
          </p:nvPr>
        </p:nvSpPr>
        <p:spPr>
          <a:ln/>
        </p:spPr>
      </p:sp>
      <p:sp>
        <p:nvSpPr>
          <p:cNvPr id="451587" name="Rectangle 3"/>
          <p:cNvSpPr>
            <a:spLocks noGrp="1" noChangeArrowheads="1"/>
          </p:cNvSpPr>
          <p:nvPr>
            <p:ph type="body" idx="1"/>
          </p:nvPr>
        </p:nvSpPr>
        <p:spPr/>
        <p:txBody>
          <a:bodyPr/>
          <a:lstStyle/>
          <a:p>
            <a:pPr>
              <a:defRPr/>
            </a:pPr>
            <a:endParaRPr lang="en-US" smtClean="0">
              <a:cs typeface="+mn-cs"/>
            </a:endParaRPr>
          </a:p>
        </p:txBody>
      </p:sp>
      <p:sp>
        <p:nvSpPr>
          <p:cNvPr id="2" name="Footer Placeholder 1"/>
          <p:cNvSpPr>
            <a:spLocks noGrp="1"/>
          </p:cNvSpPr>
          <p:nvPr>
            <p:ph type="ftr" sz="quarter"/>
          </p:nvPr>
        </p:nvSpPr>
        <p:spPr/>
        <p:txBody>
          <a:bodyPr/>
          <a:lstStyle/>
          <a:p>
            <a:pPr>
              <a:defRPr/>
            </a:pPr>
            <a:r>
              <a:rPr lang="en-US"/>
              <a:t>© Dr. Aly Khorshid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29</a:t>
            </a:fld>
            <a:endParaRPr lang="en-US" dirty="0"/>
          </a:p>
        </p:txBody>
      </p:sp>
    </p:spTree>
    <p:extLst>
      <p:ext uri="{BB962C8B-B14F-4D97-AF65-F5344CB8AC3E}">
        <p14:creationId xmlns:p14="http://schemas.microsoft.com/office/powerpoint/2010/main" val="169725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3</a:t>
            </a:fld>
            <a:endParaRPr lang="en-US" dirty="0"/>
          </a:p>
        </p:txBody>
      </p:sp>
    </p:spTree>
    <p:extLst>
      <p:ext uri="{BB962C8B-B14F-4D97-AF65-F5344CB8AC3E}">
        <p14:creationId xmlns:p14="http://schemas.microsoft.com/office/powerpoint/2010/main" val="394517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4</a:t>
            </a:fld>
            <a:endParaRPr lang="en-US" dirty="0"/>
          </a:p>
        </p:txBody>
      </p:sp>
    </p:spTree>
    <p:extLst>
      <p:ext uri="{BB962C8B-B14F-4D97-AF65-F5344CB8AC3E}">
        <p14:creationId xmlns:p14="http://schemas.microsoft.com/office/powerpoint/2010/main" val="260912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5</a:t>
            </a:fld>
            <a:endParaRPr lang="en-US" dirty="0"/>
          </a:p>
        </p:txBody>
      </p:sp>
    </p:spTree>
    <p:extLst>
      <p:ext uri="{BB962C8B-B14F-4D97-AF65-F5344CB8AC3E}">
        <p14:creationId xmlns:p14="http://schemas.microsoft.com/office/powerpoint/2010/main" val="409161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r>
              <a:rPr lang="en-US" sz="1200">
                <a:solidFill>
                  <a:srgbClr val="000000"/>
                </a:solidFill>
              </a:rPr>
              <a:t>AcademyUK</a:t>
            </a:r>
          </a:p>
        </p:txBody>
      </p:sp>
      <p:sp>
        <p:nvSpPr>
          <p:cNvPr id="35843"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fld id="{5067F162-DB08-5F43-BDB0-20B3B77E6676}" type="slidenum">
              <a:rPr lang="en-US" sz="1200">
                <a:solidFill>
                  <a:srgbClr val="000000"/>
                </a:solidFill>
              </a:rPr>
              <a:pPr/>
              <a:t>6</a:t>
            </a:fld>
            <a:endParaRPr lang="en-US" sz="1200">
              <a:solidFill>
                <a:srgbClr val="000000"/>
              </a:solidFill>
            </a:endParaRPr>
          </a:p>
        </p:txBody>
      </p:sp>
      <p:sp>
        <p:nvSpPr>
          <p:cNvPr id="35844" name="Text Box 1"/>
          <p:cNvSpPr>
            <a:spLocks noGrp="1" noRot="1" noChangeAspect="1" noChangeArrowheads="1" noTextEdit="1"/>
          </p:cNvSpPr>
          <p:nvPr>
            <p:ph type="sldImg"/>
          </p:nvPr>
        </p:nvSpPr>
        <p:spPr>
          <a:xfrm>
            <a:off x="1228725" y="711200"/>
            <a:ext cx="4572000" cy="3429000"/>
          </a:xfrm>
          <a:ln/>
        </p:spPr>
      </p:sp>
      <p:sp>
        <p:nvSpPr>
          <p:cNvPr id="35845" name="Text Box 2"/>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r>
              <a:rPr lang="en-US" sz="1200">
                <a:solidFill>
                  <a:srgbClr val="000000"/>
                </a:solidFill>
              </a:rPr>
              <a:t>AcademyUK</a:t>
            </a:r>
          </a:p>
        </p:txBody>
      </p:sp>
      <p:sp>
        <p:nvSpPr>
          <p:cNvPr id="33795"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fld id="{BE3FE42F-A887-EA45-AA68-33E27CB1D3EC}" type="slidenum">
              <a:rPr lang="en-US" sz="1200">
                <a:solidFill>
                  <a:srgbClr val="000000"/>
                </a:solidFill>
              </a:rPr>
              <a:pPr/>
              <a:t>7</a:t>
            </a:fld>
            <a:endParaRPr lang="en-US" sz="1200">
              <a:solidFill>
                <a:srgbClr val="000000"/>
              </a:solidFill>
            </a:endParaRPr>
          </a:p>
        </p:txBody>
      </p:sp>
      <p:sp>
        <p:nvSpPr>
          <p:cNvPr id="33796" name="Text Box 1"/>
          <p:cNvSpPr>
            <a:spLocks noGrp="1" noRot="1" noChangeAspect="1" noChangeArrowheads="1" noTextEdit="1"/>
          </p:cNvSpPr>
          <p:nvPr>
            <p:ph type="sldImg"/>
          </p:nvPr>
        </p:nvSpPr>
        <p:spPr>
          <a:xfrm>
            <a:off x="1228725" y="711200"/>
            <a:ext cx="4572000" cy="3429000"/>
          </a:xfrm>
          <a:ln/>
        </p:spPr>
      </p:sp>
      <p:sp>
        <p:nvSpPr>
          <p:cNvPr id="33797" name="Text Box 2"/>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1514A1-E90B-F945-80A9-CF69C18869BF}" type="slidenum">
              <a:rPr lang="en-US" smtClean="0"/>
              <a:t>8</a:t>
            </a:fld>
            <a:endParaRPr lang="en-US" dirty="0"/>
          </a:p>
        </p:txBody>
      </p:sp>
    </p:spTree>
    <p:extLst>
      <p:ext uri="{BB962C8B-B14F-4D97-AF65-F5344CB8AC3E}">
        <p14:creationId xmlns:p14="http://schemas.microsoft.com/office/powerpoint/2010/main" val="364353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r>
              <a:rPr lang="en-US" sz="1200">
                <a:solidFill>
                  <a:srgbClr val="000000"/>
                </a:solidFill>
              </a:rPr>
              <a:t>AcademyUK</a:t>
            </a:r>
          </a:p>
        </p:txBody>
      </p:sp>
      <p:sp>
        <p:nvSpPr>
          <p:cNvPr id="4710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fld id="{57B3E626-C3D5-DD42-8079-74874FA83072}" type="slidenum">
              <a:rPr lang="en-US" sz="1200">
                <a:solidFill>
                  <a:srgbClr val="000000"/>
                </a:solidFill>
              </a:rPr>
              <a:pPr/>
              <a:t>9</a:t>
            </a:fld>
            <a:endParaRPr 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r>
              <a:rPr lang="en-GB" smtClean="0"/>
              <a:t>05/11/2013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3B82B-D72D-054E-A2F1-26D629BA4D89}" type="slidenum">
              <a:rPr lang="en-US" smtClean="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05/11/2013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3B82B-D72D-054E-A2F1-26D629BA4D89}" type="slidenum">
              <a:rPr lang="en-US" smtClean="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05/11/2013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3B82B-D72D-054E-A2F1-26D629BA4D89}" type="slidenum">
              <a:rPr lang="en-US" smtClean="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99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05/11/2013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3B82B-D72D-054E-A2F1-26D629BA4D89}" type="slidenum">
              <a:rPr lang="en-US" smtClean="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GB" smtClean="0"/>
              <a:t>05/11/2013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3B82B-D72D-054E-A2F1-26D629BA4D89}" type="slidenum">
              <a:rPr lang="en-US" smtClean="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3B82B-D72D-054E-A2F1-26D629BA4D89}" type="slidenum">
              <a:rPr lang="en-US" smtClean="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en-GB" smtClean="0"/>
              <a:t>05/11/2013</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53B82B-D72D-054E-A2F1-26D629BA4D89}" type="slidenum">
              <a:rPr lang="en-US" smtClean="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en-GB" smtClean="0"/>
              <a:t>05/11/2013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53B82B-D72D-054E-A2F1-26D629BA4D89}" type="slidenum">
              <a:rPr lang="en-US" smtClean="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05/11/2013</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53B82B-D72D-054E-A2F1-26D629BA4D89}" type="slidenum">
              <a:rPr lang="en-US" smtClean="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GB"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05/11/2013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3B82B-D72D-054E-A2F1-26D629BA4D89}" type="slidenum">
              <a:rPr lang="en-US" smtClean="0"/>
              <a:t>‹Nr.›</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Date Placeholder 7"/>
          <p:cNvSpPr>
            <a:spLocks noGrp="1"/>
          </p:cNvSpPr>
          <p:nvPr>
            <p:ph type="dt" sz="half" idx="10"/>
          </p:nvPr>
        </p:nvSpPr>
        <p:spPr/>
        <p:txBody>
          <a:bodyPr/>
          <a:lstStyle/>
          <a:p>
            <a:r>
              <a:rPr lang="en-GB" smtClean="0"/>
              <a:t>05/11/2013</a:t>
            </a:r>
            <a:endParaRPr lang="en-US" dirty="0"/>
          </a:p>
        </p:txBody>
      </p:sp>
      <p:sp>
        <p:nvSpPr>
          <p:cNvPr id="9" name="Slide Number Placeholder 8"/>
          <p:cNvSpPr>
            <a:spLocks noGrp="1"/>
          </p:cNvSpPr>
          <p:nvPr>
            <p:ph type="sldNum" sz="quarter" idx="11"/>
          </p:nvPr>
        </p:nvSpPr>
        <p:spPr/>
        <p:txBody>
          <a:bodyPr/>
          <a:lstStyle/>
          <a:p>
            <a:fld id="{4A53B82B-D72D-054E-A2F1-26D629BA4D89}" type="slidenum">
              <a:rPr lang="en-US" smtClean="0"/>
              <a:t>‹Nr.›</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A53B82B-D72D-054E-A2F1-26D629BA4D89}" type="slidenum">
              <a:rPr lang="en-US" smtClean="0"/>
              <a:t>‹Nr.›</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n-GB" smtClean="0"/>
              <a:t>05/11/2013</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feature=player_detailpage&amp;v=l4KY9kQhdj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hyperlink" Target="mailto:a.khorshid@icmacentre.ac.uk"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382" y="1330403"/>
            <a:ext cx="6501729" cy="1269930"/>
          </a:xfrm>
        </p:spPr>
        <p:txBody>
          <a:bodyPr>
            <a:normAutofit fontScale="90000"/>
          </a:bodyPr>
          <a:lstStyle/>
          <a:p>
            <a:pPr algn="ct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Department </a:t>
            </a:r>
            <a:r>
              <a:rPr lang="en-US" sz="2400" dirty="0"/>
              <a:t>of Social and Economic </a:t>
            </a:r>
            <a:r>
              <a:rPr lang="en-US" sz="2400" dirty="0" smtClean="0"/>
              <a:t>Science</a:t>
            </a:r>
            <a:br>
              <a:rPr lang="en-US" sz="2400" dirty="0" smtClean="0"/>
            </a:br>
            <a:r>
              <a:rPr lang="en-US" sz="2400" dirty="0" smtClean="0"/>
              <a:t/>
            </a:r>
            <a:br>
              <a:rPr lang="en-US" sz="2400" dirty="0" smtClean="0"/>
            </a:br>
            <a:r>
              <a:rPr lang="en-US" sz="2400" dirty="0" smtClean="0">
                <a:latin typeface="+mn-lt"/>
              </a:rPr>
              <a:t>November 5</a:t>
            </a:r>
            <a:r>
              <a:rPr lang="en-US" sz="2400" baseline="30000" dirty="0" smtClean="0">
                <a:latin typeface="+mn-lt"/>
              </a:rPr>
              <a:t>th</a:t>
            </a:r>
            <a:r>
              <a:rPr lang="en-US" sz="2400" dirty="0" smtClean="0">
                <a:latin typeface="+mn-lt"/>
              </a:rPr>
              <a:t>, 2013</a:t>
            </a:r>
            <a:endParaRPr lang="en-US" sz="2400" dirty="0">
              <a:latin typeface="+mn-lt"/>
            </a:endParaRPr>
          </a:p>
        </p:txBody>
      </p:sp>
      <p:sp>
        <p:nvSpPr>
          <p:cNvPr id="3" name="Subtitle 2"/>
          <p:cNvSpPr>
            <a:spLocks noGrp="1"/>
          </p:cNvSpPr>
          <p:nvPr>
            <p:ph type="subTitle" idx="1"/>
          </p:nvPr>
        </p:nvSpPr>
        <p:spPr>
          <a:xfrm>
            <a:off x="826909" y="2857343"/>
            <a:ext cx="7146865" cy="3053879"/>
          </a:xfrm>
        </p:spPr>
        <p:txBody>
          <a:bodyPr>
            <a:noAutofit/>
          </a:bodyPr>
          <a:lstStyle/>
          <a:p>
            <a:pPr algn="ctr"/>
            <a:r>
              <a:rPr lang="en-US" sz="5400" b="1" dirty="0" smtClean="0">
                <a:solidFill>
                  <a:schemeClr val="tx2"/>
                </a:solidFill>
              </a:rPr>
              <a:t>Islamic Finance </a:t>
            </a:r>
          </a:p>
          <a:p>
            <a:pPr algn="ctr"/>
            <a:r>
              <a:rPr lang="en-US" sz="3200" dirty="0" smtClean="0">
                <a:solidFill>
                  <a:schemeClr val="tx2"/>
                </a:solidFill>
              </a:rPr>
              <a:t>Is It an Economic </a:t>
            </a:r>
            <a:r>
              <a:rPr lang="en-US" sz="3200" b="1" dirty="0" smtClean="0">
                <a:solidFill>
                  <a:schemeClr val="tx2"/>
                </a:solidFill>
              </a:rPr>
              <a:t>OR</a:t>
            </a:r>
            <a:r>
              <a:rPr lang="en-US" sz="3200" dirty="0">
                <a:solidFill>
                  <a:schemeClr val="tx2"/>
                </a:solidFill>
              </a:rPr>
              <a:t> </a:t>
            </a:r>
            <a:r>
              <a:rPr lang="en-US" sz="3200" dirty="0" smtClean="0">
                <a:solidFill>
                  <a:schemeClr val="tx2"/>
                </a:solidFill>
              </a:rPr>
              <a:t>Religious  System?  </a:t>
            </a:r>
            <a:r>
              <a:rPr lang="en-US" sz="3200" dirty="0">
                <a:solidFill>
                  <a:schemeClr val="tx2"/>
                </a:solidFill>
              </a:rPr>
              <a:t>	</a:t>
            </a:r>
            <a:br>
              <a:rPr lang="en-US" sz="3200" dirty="0">
                <a:solidFill>
                  <a:schemeClr val="tx2"/>
                </a:solidFill>
              </a:rPr>
            </a:br>
            <a:r>
              <a:rPr lang="en-US" sz="3200" dirty="0" smtClean="0">
                <a:solidFill>
                  <a:schemeClr val="tx2"/>
                </a:solidFill>
              </a:rPr>
              <a:t>By</a:t>
            </a:r>
          </a:p>
          <a:p>
            <a:pPr algn="ctr"/>
            <a:r>
              <a:rPr lang="en-US" sz="3200" dirty="0" smtClean="0">
                <a:solidFill>
                  <a:schemeClr val="tx2"/>
                </a:solidFill>
              </a:rPr>
              <a:t>Dr</a:t>
            </a:r>
            <a:r>
              <a:rPr lang="en-US" sz="3200" dirty="0">
                <a:solidFill>
                  <a:schemeClr val="tx2"/>
                </a:solidFill>
              </a:rPr>
              <a:t>. Aly </a:t>
            </a:r>
            <a:r>
              <a:rPr lang="en-US" sz="3200" dirty="0" smtClean="0">
                <a:solidFill>
                  <a:schemeClr val="tx2"/>
                </a:solidFill>
              </a:rPr>
              <a:t>Khorshid</a:t>
            </a:r>
          </a:p>
          <a:p>
            <a:pPr algn="ctr"/>
            <a:r>
              <a:rPr lang="en-US" sz="1400" dirty="0" smtClean="0">
                <a:solidFill>
                  <a:schemeClr val="tx2"/>
                </a:solidFill>
              </a:rPr>
              <a:t>University of Reading, ICMA Centre, Henley Business School</a:t>
            </a:r>
            <a:r>
              <a:rPr lang="en-GB" sz="1400" dirty="0">
                <a:solidFill>
                  <a:schemeClr val="tx2"/>
                </a:solidFill>
              </a:rPr>
              <a:t/>
            </a:r>
            <a:br>
              <a:rPr lang="en-GB" sz="1400" dirty="0">
                <a:solidFill>
                  <a:schemeClr val="tx2"/>
                </a:solidFill>
              </a:rPr>
            </a:br>
            <a:endParaRPr lang="en-GB" sz="1400" dirty="0" smtClean="0">
              <a:solidFill>
                <a:schemeClr val="tx2"/>
              </a:solidFill>
            </a:endParaRPr>
          </a:p>
          <a:p>
            <a:pPr algn="ctr"/>
            <a:endParaRPr lang="en-US" sz="3200" dirty="0">
              <a:solidFill>
                <a:schemeClr val="tx2"/>
              </a:solidFill>
            </a:endParaRPr>
          </a:p>
        </p:txBody>
      </p:sp>
      <p:pic>
        <p:nvPicPr>
          <p:cNvPr id="4" name="Picture 3" descr="logo.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24658" y="393074"/>
            <a:ext cx="3563112" cy="937328"/>
          </a:xfrm>
          <a:prstGeom prst="rect">
            <a:avLst/>
          </a:prstGeom>
        </p:spPr>
      </p:pic>
      <p:sp>
        <p:nvSpPr>
          <p:cNvPr id="5" name="Slide Number Placeholder 4"/>
          <p:cNvSpPr>
            <a:spLocks noGrp="1"/>
          </p:cNvSpPr>
          <p:nvPr>
            <p:ph type="sldNum" sz="quarter" idx="12"/>
          </p:nvPr>
        </p:nvSpPr>
        <p:spPr/>
        <p:txBody>
          <a:bodyPr/>
          <a:lstStyle/>
          <a:p>
            <a:fld id="{4A53B82B-D72D-054E-A2F1-26D629BA4D89}" type="slidenum">
              <a:rPr lang="en-US" smtClean="0"/>
              <a:t>1</a:t>
            </a:fld>
            <a:endParaRPr lang="en-US" dirty="0"/>
          </a:p>
        </p:txBody>
      </p:sp>
      <p:sp>
        <p:nvSpPr>
          <p:cNvPr id="6" name="Date Placeholder 5"/>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27359764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t>
            </a:r>
            <a:r>
              <a:rPr lang="en-US" dirty="0" smtClean="0">
                <a:latin typeface="+mn-lt"/>
              </a:rPr>
              <a:t>Islamic</a:t>
            </a:r>
            <a:r>
              <a:rPr lang="en-US" dirty="0" smtClean="0"/>
              <a:t> Finance?</a:t>
            </a:r>
            <a:endParaRPr lang="en-US" dirty="0"/>
          </a:p>
        </p:txBody>
      </p:sp>
      <p:sp>
        <p:nvSpPr>
          <p:cNvPr id="3" name="Content Placeholder 2"/>
          <p:cNvSpPr>
            <a:spLocks noGrp="1"/>
          </p:cNvSpPr>
          <p:nvPr>
            <p:ph idx="1"/>
          </p:nvPr>
        </p:nvSpPr>
        <p:spPr/>
        <p:txBody>
          <a:bodyPr>
            <a:normAutofit lnSpcReduction="10000"/>
          </a:bodyPr>
          <a:lstStyle/>
          <a:p>
            <a:r>
              <a:rPr lang="en-US" dirty="0"/>
              <a:t> </a:t>
            </a:r>
            <a:r>
              <a:rPr lang="en-US" dirty="0" smtClean="0"/>
              <a:t>Islamic Banks Started in 1974 in Egypt with the first Islamic Bank “Nasser social bank” followed by Islamic development bank in 1975, now there are over 600 Islamic Banks globally</a:t>
            </a:r>
          </a:p>
          <a:p>
            <a:r>
              <a:rPr lang="en-US" dirty="0" smtClean="0"/>
              <a:t>Islamic Banks started as interest free bank to help the small entrepreneurs to start business, the costs of managing the bank charged the stack holder as expanses</a:t>
            </a:r>
          </a:p>
          <a:p>
            <a:r>
              <a:rPr lang="en-US" dirty="0" smtClean="0"/>
              <a:t>The framework of an Islamic financial system is based on elements of Shari'ah(Islamic Law) which prohibit Riba (Usury) and Gharar (Deception) and permit Risk sharing</a:t>
            </a:r>
          </a:p>
          <a:p>
            <a:r>
              <a:rPr lang="en-US" dirty="0" smtClean="0"/>
              <a:t>The fundamental concept is that the money has no inherent value and should be used as a measure of worth</a:t>
            </a:r>
          </a:p>
          <a:p>
            <a:r>
              <a:rPr lang="en-US" dirty="0" smtClean="0"/>
              <a:t>Shari’ah compliant investment are structured on the exchange of ownership in tangible assets or services with money acting as the payment mechanism to effect the transfer of ownership</a:t>
            </a:r>
            <a:endParaRPr lang="en-US" dirty="0"/>
          </a:p>
        </p:txBody>
      </p:sp>
      <p:sp>
        <p:nvSpPr>
          <p:cNvPr id="4" name="Slide Number Placeholder 3"/>
          <p:cNvSpPr>
            <a:spLocks noGrp="1"/>
          </p:cNvSpPr>
          <p:nvPr>
            <p:ph type="sldNum" sz="quarter" idx="12"/>
          </p:nvPr>
        </p:nvSpPr>
        <p:spPr/>
        <p:txBody>
          <a:bodyPr/>
          <a:lstStyle/>
          <a:p>
            <a:fld id="{4A53B82B-D72D-054E-A2F1-26D629BA4D89}" type="slidenum">
              <a:rPr lang="en-US" smtClean="0"/>
              <a:t>10</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2203687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pPr algn="ctr" eaLnBrk="1" hangingPunct="1">
              <a:defRPr/>
            </a:pPr>
            <a:r>
              <a:rPr lang="en-GB" dirty="0" smtClean="0">
                <a:latin typeface="+mn-lt"/>
                <a:cs typeface="+mj-cs"/>
              </a:rPr>
              <a:t>Shari’ah Law</a:t>
            </a:r>
            <a:endParaRPr lang="en-US" b="1" dirty="0" smtClean="0">
              <a:latin typeface="+mn-lt"/>
              <a:cs typeface="+mj-cs"/>
            </a:endParaRPr>
          </a:p>
        </p:txBody>
      </p:sp>
      <p:sp>
        <p:nvSpPr>
          <p:cNvPr id="48130" name="Rectangle 3"/>
          <p:cNvSpPr>
            <a:spLocks noGrp="1" noChangeArrowheads="1"/>
          </p:cNvSpPr>
          <p:nvPr>
            <p:ph idx="1"/>
          </p:nvPr>
        </p:nvSpPr>
        <p:spPr/>
        <p:txBody>
          <a:bodyPr/>
          <a:lstStyle/>
          <a:p>
            <a:pPr eaLnBrk="1" hangingPunct="1"/>
            <a:r>
              <a:rPr lang="en-GB" dirty="0">
                <a:latin typeface="Calibri" charset="0"/>
                <a:ea typeface="ＭＳ Ｐゴシック" charset="0"/>
              </a:rPr>
              <a:t> </a:t>
            </a:r>
            <a:r>
              <a:rPr lang="en-US" dirty="0">
                <a:latin typeface="Calibri" charset="0"/>
                <a:ea typeface="ＭＳ Ｐゴシック" charset="0"/>
              </a:rPr>
              <a:t>Recent</a:t>
            </a:r>
            <a:r>
              <a:rPr lang="en-GB" dirty="0">
                <a:latin typeface="Calibri" charset="0"/>
                <a:ea typeface="ＭＳ Ｐゴシック" charset="0"/>
              </a:rPr>
              <a:t> Islamic scholars who from time to time re-examine the Shari'ah principals </a:t>
            </a:r>
            <a:r>
              <a:rPr lang="en-GB" dirty="0" smtClean="0">
                <a:latin typeface="Calibri" charset="0"/>
                <a:ea typeface="ＭＳ Ｐゴシック" charset="0"/>
              </a:rPr>
              <a:t>have structured </a:t>
            </a:r>
            <a:r>
              <a:rPr lang="en-GB" dirty="0">
                <a:latin typeface="Calibri" charset="0"/>
                <a:ea typeface="ＭＳ Ｐゴシック" charset="0"/>
              </a:rPr>
              <a:t>new  financial instruments </a:t>
            </a:r>
            <a:endParaRPr lang="en-GB" dirty="0" smtClean="0">
              <a:latin typeface="Calibri" charset="0"/>
              <a:ea typeface="ＭＳ Ｐゴシック" charset="0"/>
            </a:endParaRPr>
          </a:p>
          <a:p>
            <a:pPr eaLnBrk="1" hangingPunct="1"/>
            <a:r>
              <a:rPr lang="en-GB" dirty="0" smtClean="0">
                <a:latin typeface="Calibri" charset="0"/>
                <a:ea typeface="ＭＳ Ｐゴシック" charset="0"/>
              </a:rPr>
              <a:t>Those instruments must </a:t>
            </a:r>
            <a:r>
              <a:rPr lang="en-GB" dirty="0">
                <a:latin typeface="Calibri" charset="0"/>
                <a:ea typeface="ＭＳ Ｐゴシック" charset="0"/>
              </a:rPr>
              <a:t>comply with principals </a:t>
            </a:r>
            <a:r>
              <a:rPr lang="en-GB" dirty="0" smtClean="0">
                <a:latin typeface="Calibri" charset="0"/>
                <a:ea typeface="ＭＳ Ｐゴシック" charset="0"/>
              </a:rPr>
              <a:t>of</a:t>
            </a:r>
            <a:r>
              <a:rPr lang="en-US" dirty="0" smtClean="0">
                <a:latin typeface="Calibri" charset="0"/>
                <a:ea typeface="ＭＳ Ｐゴシック" charset="0"/>
              </a:rPr>
              <a:t> </a:t>
            </a:r>
            <a:r>
              <a:rPr lang="en-GB" dirty="0" smtClean="0">
                <a:latin typeface="Calibri" charset="0"/>
                <a:ea typeface="ＭＳ Ｐゴシック" charset="0"/>
              </a:rPr>
              <a:t>The </a:t>
            </a:r>
            <a:r>
              <a:rPr lang="en-GB" dirty="0">
                <a:latin typeface="Calibri" charset="0"/>
                <a:ea typeface="ＭＳ Ｐゴシック" charset="0"/>
              </a:rPr>
              <a:t>of Shari'ah law </a:t>
            </a:r>
            <a:endParaRPr lang="en-GB" dirty="0" smtClean="0">
              <a:latin typeface="Calibri" charset="0"/>
              <a:ea typeface="ＭＳ Ｐゴシック" charset="0"/>
            </a:endParaRPr>
          </a:p>
          <a:p>
            <a:pPr eaLnBrk="1" hangingPunct="1"/>
            <a:r>
              <a:rPr lang="en-GB" dirty="0" smtClean="0">
                <a:latin typeface="Calibri" charset="0"/>
                <a:ea typeface="ＭＳ Ｐゴシック" charset="0"/>
              </a:rPr>
              <a:t>Ethics of the Shari’ah Law </a:t>
            </a:r>
            <a:r>
              <a:rPr lang="en-GB" dirty="0">
                <a:latin typeface="Calibri" charset="0"/>
                <a:ea typeface="ＭＳ Ｐゴシック" charset="0"/>
              </a:rPr>
              <a:t>originate from: </a:t>
            </a:r>
            <a:endParaRPr lang="en-GB" sz="2200" b="1" dirty="0" smtClean="0">
              <a:latin typeface="Calibri" charset="0"/>
              <a:ea typeface="ＭＳ Ｐゴシック" charset="0"/>
            </a:endParaRPr>
          </a:p>
          <a:p>
            <a:pPr marL="1108710" lvl="2" indent="-285750">
              <a:buFont typeface="Wingdings" charset="2"/>
              <a:buChar char="u"/>
            </a:pPr>
            <a:r>
              <a:rPr lang="en-GB" sz="2200" b="1" dirty="0" smtClean="0">
                <a:latin typeface="Calibri" charset="0"/>
                <a:ea typeface="ＭＳ Ｐゴシック" charset="0"/>
              </a:rPr>
              <a:t>The </a:t>
            </a:r>
            <a:r>
              <a:rPr lang="en-GB" sz="2200" b="1" dirty="0">
                <a:latin typeface="Calibri" charset="0"/>
                <a:ea typeface="ＭＳ Ｐゴシック" charset="0"/>
              </a:rPr>
              <a:t>Qur'an </a:t>
            </a:r>
          </a:p>
          <a:p>
            <a:pPr marL="1108710" lvl="2" indent="-285750">
              <a:buFont typeface="Wingdings" charset="2"/>
              <a:buChar char="u"/>
            </a:pPr>
            <a:r>
              <a:rPr lang="en-GB" sz="2200" b="1" dirty="0">
                <a:latin typeface="Calibri" charset="0"/>
                <a:ea typeface="ＭＳ Ｐゴシック" charset="0"/>
              </a:rPr>
              <a:t>The Sunnah, </a:t>
            </a:r>
          </a:p>
          <a:p>
            <a:pPr marL="1108710" lvl="2" indent="-285750">
              <a:buFont typeface="Wingdings" charset="2"/>
              <a:buChar char="u"/>
            </a:pPr>
            <a:r>
              <a:rPr lang="en-US" sz="2200" b="1" dirty="0" smtClean="0">
                <a:latin typeface="Calibri" charset="0"/>
                <a:ea typeface="ＭＳ Ｐゴシック" charset="0"/>
              </a:rPr>
              <a:t>Ijmaa </a:t>
            </a:r>
            <a:r>
              <a:rPr lang="en-US" sz="2200" b="1" dirty="0">
                <a:latin typeface="Calibri" charset="0"/>
                <a:ea typeface="ＭＳ Ｐゴシック" charset="0"/>
              </a:rPr>
              <a:t>- consensus among the jurists, </a:t>
            </a:r>
          </a:p>
          <a:p>
            <a:pPr marL="1108710" lvl="2" indent="-285750">
              <a:buFont typeface="Wingdings" charset="2"/>
              <a:buChar char="u"/>
            </a:pPr>
            <a:r>
              <a:rPr lang="en-US" sz="2200" b="1" dirty="0" smtClean="0">
                <a:latin typeface="Calibri" charset="0"/>
                <a:ea typeface="ＭＳ Ｐゴシック" charset="0"/>
              </a:rPr>
              <a:t>Qiyyas – </a:t>
            </a:r>
            <a:r>
              <a:rPr lang="en-US" sz="2200" b="1" dirty="0">
                <a:latin typeface="Calibri" charset="0"/>
                <a:ea typeface="ＭＳ Ｐゴシック" charset="0"/>
              </a:rPr>
              <a:t>analogy </a:t>
            </a:r>
          </a:p>
          <a:p>
            <a:pPr marL="1108710" lvl="2" indent="-285750">
              <a:buFont typeface="Wingdings" charset="2"/>
              <a:buChar char="u"/>
            </a:pPr>
            <a:r>
              <a:rPr lang="en-US" sz="2200" b="1" dirty="0" smtClean="0">
                <a:latin typeface="Calibri" charset="0"/>
                <a:ea typeface="ＭＳ Ｐゴシック" charset="0"/>
              </a:rPr>
              <a:t>Ijtihad </a:t>
            </a:r>
            <a:r>
              <a:rPr lang="en-US" sz="2200" b="1" dirty="0">
                <a:latin typeface="Calibri" charset="0"/>
                <a:ea typeface="ＭＳ Ｐゴシック" charset="0"/>
              </a:rPr>
              <a:t>- </a:t>
            </a:r>
            <a:r>
              <a:rPr lang="en-US" sz="2200" b="1" dirty="0" smtClean="0">
                <a:latin typeface="Calibri" charset="0"/>
                <a:ea typeface="ＭＳ Ｐゴシック" charset="0"/>
              </a:rPr>
              <a:t>reasoning</a:t>
            </a:r>
            <a:endParaRPr lang="en-US" sz="2200" dirty="0">
              <a:latin typeface="Calibri" charset="0"/>
              <a:ea typeface="ＭＳ Ｐゴシック" charset="0"/>
            </a:endParaRPr>
          </a:p>
          <a:p>
            <a:pPr eaLnBrk="1" hangingPunct="1"/>
            <a:endParaRPr lang="en-US" dirty="0">
              <a:latin typeface="Calibri" charset="0"/>
              <a:ea typeface="ＭＳ Ｐゴシック" charset="0"/>
            </a:endParaRPr>
          </a:p>
        </p:txBody>
      </p:sp>
      <p:sp>
        <p:nvSpPr>
          <p:cNvPr id="2" name="Date Placeholder 1"/>
          <p:cNvSpPr>
            <a:spLocks noGrp="1"/>
          </p:cNvSpPr>
          <p:nvPr>
            <p:ph type="dt" sz="half" idx="10"/>
          </p:nvPr>
        </p:nvSpPr>
        <p:spPr/>
        <p:txBody>
          <a:bodyPr/>
          <a:lstStyle/>
          <a:p>
            <a:r>
              <a:rPr lang="en-GB" dirty="0" smtClean="0"/>
              <a:t>05/11/2013</a:t>
            </a:r>
            <a:endParaRPr lang="en-US" dirty="0"/>
          </a:p>
        </p:txBody>
      </p:sp>
      <p:sp>
        <p:nvSpPr>
          <p:cNvPr id="9" name="Slide Number Placeholder 3"/>
          <p:cNvSpPr>
            <a:spLocks noGrp="1"/>
          </p:cNvSpPr>
          <p:nvPr>
            <p:ph type="sldNum" sz="quarter" idx="12"/>
          </p:nvPr>
        </p:nvSpPr>
        <p:spPr>
          <a:xfrm>
            <a:off x="8531788" y="5648960"/>
            <a:ext cx="548640" cy="396240"/>
          </a:xfrm>
        </p:spPr>
        <p:txBody>
          <a:bodyPr/>
          <a:lstStyle/>
          <a:p>
            <a:fld id="{4A53B82B-D72D-054E-A2F1-26D629BA4D89}" type="slidenum">
              <a:rPr lang="en-US" smtClean="0"/>
              <a:t>11</a:t>
            </a:fld>
            <a:endParaRPr lang="en-US" dirty="0"/>
          </a:p>
        </p:txBody>
      </p:sp>
    </p:spTree>
    <p:extLst>
      <p:ext uri="{BB962C8B-B14F-4D97-AF65-F5344CB8AC3E}">
        <p14:creationId xmlns:p14="http://schemas.microsoft.com/office/powerpoint/2010/main" val="3181032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5682662"/>
              </p:ext>
            </p:extLst>
          </p:nvPr>
        </p:nvGraphicFramePr>
        <p:xfrm>
          <a:off x="277906" y="164354"/>
          <a:ext cx="8074212" cy="6469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A53B82B-D72D-054E-A2F1-26D629BA4D89}" type="slidenum">
              <a:rPr lang="en-US" smtClean="0"/>
              <a:t>12</a:t>
            </a:fld>
            <a:endParaRPr lang="en-US" dirty="0"/>
          </a:p>
        </p:txBody>
      </p:sp>
      <p:sp>
        <p:nvSpPr>
          <p:cNvPr id="3" name="Date Placeholder 2"/>
          <p:cNvSpPr>
            <a:spLocks noGrp="1"/>
          </p:cNvSpPr>
          <p:nvPr>
            <p:ph type="dt" sz="half" idx="10"/>
          </p:nvPr>
        </p:nvSpPr>
        <p:spPr/>
        <p:txBody>
          <a:bodyPr/>
          <a:lstStyle/>
          <a:p>
            <a:r>
              <a:rPr lang="en-GB" dirty="0" smtClean="0"/>
              <a:t>05/11/2013</a:t>
            </a:r>
            <a:endParaRPr lang="en-US" dirty="0"/>
          </a:p>
        </p:txBody>
      </p:sp>
    </p:spTree>
    <p:extLst>
      <p:ext uri="{BB962C8B-B14F-4D97-AF65-F5344CB8AC3E}">
        <p14:creationId xmlns:p14="http://schemas.microsoft.com/office/powerpoint/2010/main" val="17679864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20663"/>
            <a:ext cx="7570788" cy="1192212"/>
          </a:xfrm>
          <a:extLst/>
        </p:spPr>
        <p:txBody>
          <a:bodyPr lIns="90000" tIns="46800" rIns="90000" bIns="46800"/>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mn-lt"/>
                <a:cs typeface="+mj-cs"/>
              </a:rPr>
              <a:t>Prohibitions</a:t>
            </a:r>
            <a:r>
              <a:rPr lang="en-US" b="1" dirty="0" smtClean="0">
                <a:latin typeface="+mn-lt"/>
                <a:cs typeface="+mj-cs"/>
              </a:rPr>
              <a:t/>
            </a:r>
            <a:br>
              <a:rPr lang="en-US" b="1" dirty="0" smtClean="0">
                <a:latin typeface="+mn-lt"/>
                <a:cs typeface="+mj-cs"/>
              </a:rPr>
            </a:br>
            <a:r>
              <a:rPr lang="en-US" sz="2000" dirty="0" smtClean="0">
                <a:latin typeface="+mn-lt"/>
                <a:cs typeface="+mj-cs"/>
              </a:rPr>
              <a:t>In Islamic financial system</a:t>
            </a:r>
          </a:p>
        </p:txBody>
      </p:sp>
      <p:sp>
        <p:nvSpPr>
          <p:cNvPr id="52226" name="Rectangle 2"/>
          <p:cNvSpPr>
            <a:spLocks noGrp="1" noChangeArrowheads="1"/>
          </p:cNvSpPr>
          <p:nvPr>
            <p:ph idx="1"/>
          </p:nvPr>
        </p:nvSpPr>
        <p:spPr>
          <a:xfrm>
            <a:off x="457200" y="1412875"/>
            <a:ext cx="7643813" cy="4938713"/>
          </a:xfrm>
        </p:spPr>
        <p:txBody>
          <a:bodyPr lIns="90000" tIns="46800" rIns="90000" bIns="46800" anchor="ctr">
            <a:normAutofit/>
          </a:bodyPr>
          <a:lstStyle/>
          <a:p>
            <a:pPr algn="ctr" eaLnBrk="1" hangingPunct="1">
              <a:spcBef>
                <a:spcPts val="6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Calibri" charset="0"/>
              <a:ea typeface="ＭＳ Ｐゴシック" charset="0"/>
            </a:endParaRPr>
          </a:p>
          <a:p>
            <a:pPr algn="ctr" eaLnBrk="1" hangingPunct="1">
              <a:spcBef>
                <a:spcPts val="6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Calibri" charset="0"/>
              <a:ea typeface="ＭＳ Ｐゴシック" charset="0"/>
            </a:endParaRP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Calibri" charset="0"/>
                <a:ea typeface="ＭＳ Ｐゴシック" charset="0"/>
              </a:rPr>
              <a:t>Prohibition of Unfairness &amp; Unjust</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Calibri" charset="0"/>
                <a:ea typeface="ＭＳ Ｐゴシック" charset="0"/>
              </a:rPr>
              <a:t>Prohibition of Riba (usury</a:t>
            </a:r>
            <a:r>
              <a:rPr lang="en-US" dirty="0" smtClean="0">
                <a:latin typeface="Calibri" charset="0"/>
                <a:ea typeface="ＭＳ Ｐゴシック" charset="0"/>
              </a:rPr>
              <a:t>)</a:t>
            </a:r>
            <a:endParaRPr lang="en-US" dirty="0">
              <a:latin typeface="Calibri" charset="0"/>
              <a:ea typeface="ＭＳ Ｐゴシック" charset="0"/>
            </a:endParaRPr>
          </a:p>
          <a:p>
            <a:pPr eaLnBrk="1" hangingPunct="1">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Calibri" charset="0"/>
                <a:ea typeface="ＭＳ Ｐゴシック" charset="0"/>
              </a:rPr>
              <a:t>Prohibition of Gharar (Deception &amp; Speculation) </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Calibri" charset="0"/>
                <a:ea typeface="ＭＳ Ｐゴシック" charset="0"/>
              </a:rPr>
              <a:t>Prohibition of Gambling </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Calibri" charset="0"/>
                <a:ea typeface="ＭＳ Ｐゴシック" charset="0"/>
              </a:rPr>
              <a:t>Prohibition of Monopolies</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Calibri" charset="0"/>
                <a:ea typeface="ＭＳ Ｐゴシック" charset="0"/>
              </a:rPr>
              <a:t>Prohibition of Short Sales</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Calibri" charset="0"/>
                <a:ea typeface="ＭＳ Ｐゴシック" charset="0"/>
              </a:rPr>
              <a:t>Prohibition in money </a:t>
            </a:r>
            <a:r>
              <a:rPr lang="en-US" dirty="0" smtClean="0">
                <a:latin typeface="Calibri" charset="0"/>
                <a:ea typeface="ＭＳ Ｐゴシック" charset="0"/>
              </a:rPr>
              <a:t>trading (</a:t>
            </a:r>
            <a:r>
              <a:rPr lang="en-US" dirty="0">
                <a:latin typeface="Calibri" charset="0"/>
                <a:ea typeface="ＭＳ Ｐゴシック" charset="0"/>
              </a:rPr>
              <a:t>Money is a medium not a commodity)</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Calibri" charset="0"/>
                <a:ea typeface="ＭＳ Ｐゴシック" charset="0"/>
              </a:rPr>
              <a:t>Prohibition of Dealing in Unlawful or Unethical Goods or Services</a:t>
            </a:r>
          </a:p>
          <a:p>
            <a:pPr algn="ctr" eaLnBrk="1" hangingPunct="1">
              <a:spcBef>
                <a:spcPts val="6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Calibri" charset="0"/>
              <a:ea typeface="ＭＳ Ｐゴシック" charset="0"/>
            </a:endParaRPr>
          </a:p>
          <a:p>
            <a:pPr algn="ctr" eaLnBrk="1" hangingPunct="1">
              <a:spcBef>
                <a:spcPts val="6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Calibri" charset="0"/>
              <a:ea typeface="ＭＳ Ｐゴシック" charset="0"/>
            </a:endParaRPr>
          </a:p>
        </p:txBody>
      </p:sp>
      <p:sp>
        <p:nvSpPr>
          <p:cNvPr id="2" name="Date Placeholder 1"/>
          <p:cNvSpPr>
            <a:spLocks noGrp="1"/>
          </p:cNvSpPr>
          <p:nvPr>
            <p:ph type="dt" sz="half" idx="10"/>
          </p:nvPr>
        </p:nvSpPr>
        <p:spPr/>
        <p:txBody>
          <a:bodyPr/>
          <a:lstStyle/>
          <a:p>
            <a:r>
              <a:rPr lang="en-GB" dirty="0" smtClean="0"/>
              <a:t>05/11/2013</a:t>
            </a:r>
            <a:endParaRPr lang="en-US" dirty="0"/>
          </a:p>
        </p:txBody>
      </p:sp>
      <p:sp>
        <p:nvSpPr>
          <p:cNvPr id="8" name="Slide Number Placeholder 3"/>
          <p:cNvSpPr>
            <a:spLocks noGrp="1"/>
          </p:cNvSpPr>
          <p:nvPr>
            <p:ph type="sldNum" sz="quarter" idx="12"/>
          </p:nvPr>
        </p:nvSpPr>
        <p:spPr>
          <a:xfrm>
            <a:off x="8531788" y="5648960"/>
            <a:ext cx="548640" cy="396240"/>
          </a:xfrm>
        </p:spPr>
        <p:txBody>
          <a:bodyPr/>
          <a:lstStyle/>
          <a:p>
            <a:fld id="{4A53B82B-D72D-054E-A2F1-26D629BA4D89}" type="slidenum">
              <a:rPr lang="en-US" smtClean="0"/>
              <a:t>13</a:t>
            </a:fld>
            <a:endParaRPr lang="en-US" dirty="0"/>
          </a:p>
        </p:txBody>
      </p:sp>
    </p:spTree>
    <p:extLst>
      <p:ext uri="{BB962C8B-B14F-4D97-AF65-F5344CB8AC3E}">
        <p14:creationId xmlns:p14="http://schemas.microsoft.com/office/powerpoint/2010/main" val="2536959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5326035"/>
              </p:ext>
            </p:extLst>
          </p:nvPr>
        </p:nvGraphicFramePr>
        <p:xfrm>
          <a:off x="277906" y="164354"/>
          <a:ext cx="8074212" cy="6469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A53B82B-D72D-054E-A2F1-26D629BA4D89}" type="slidenum">
              <a:rPr lang="en-US" smtClean="0"/>
              <a:t>14</a:t>
            </a:fld>
            <a:endParaRPr lang="en-US" dirty="0"/>
          </a:p>
        </p:txBody>
      </p:sp>
      <p:sp>
        <p:nvSpPr>
          <p:cNvPr id="3" name="Date Placeholder 2"/>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25877664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rtlCol="0"/>
          <a:lstStyle/>
          <a:p>
            <a:pPr algn="ctr" eaLnBrk="1" fontAlgn="auto" hangingPunct="1">
              <a:spcAft>
                <a:spcPts val="0"/>
              </a:spcAft>
              <a:defRPr/>
            </a:pPr>
            <a:r>
              <a:rPr lang="en-US" dirty="0">
                <a:latin typeface="+mn-lt"/>
                <a:ea typeface="+mj-ea"/>
                <a:cs typeface="+mj-cs"/>
              </a:rPr>
              <a:t>Shari'ah Compliant Products</a:t>
            </a:r>
          </a:p>
        </p:txBody>
      </p:sp>
      <p:sp>
        <p:nvSpPr>
          <p:cNvPr id="50178" name="Rectangle 3"/>
          <p:cNvSpPr>
            <a:spLocks noGrp="1" noChangeArrowheads="1"/>
          </p:cNvSpPr>
          <p:nvPr>
            <p:ph idx="1"/>
          </p:nvPr>
        </p:nvSpPr>
        <p:spPr>
          <a:xfrm>
            <a:off x="1375946" y="1989138"/>
            <a:ext cx="6701253" cy="4411662"/>
          </a:xfrm>
        </p:spPr>
        <p:txBody>
          <a:bodyPr>
            <a:normAutofit/>
          </a:bodyPr>
          <a:lstStyle/>
          <a:p>
            <a:pPr eaLnBrk="1" hangingPunct="1"/>
            <a:r>
              <a:rPr lang="en-US" dirty="0">
                <a:latin typeface="Calibri" charset="0"/>
                <a:ea typeface="ＭＳ Ｐゴシック" charset="0"/>
              </a:rPr>
              <a:t>Products that exchangeable for money</a:t>
            </a:r>
          </a:p>
          <a:p>
            <a:pPr eaLnBrk="1" hangingPunct="1"/>
            <a:r>
              <a:rPr lang="en-US" dirty="0">
                <a:latin typeface="Calibri" charset="0"/>
                <a:ea typeface="ＭＳ Ｐゴシック" charset="0"/>
              </a:rPr>
              <a:t>Products are not prohibited in Islam</a:t>
            </a:r>
          </a:p>
          <a:p>
            <a:pPr eaLnBrk="1" hangingPunct="1"/>
            <a:r>
              <a:rPr lang="en-US" dirty="0">
                <a:latin typeface="Calibri" charset="0"/>
                <a:ea typeface="ＭＳ Ｐゴシック" charset="0"/>
              </a:rPr>
              <a:t>Products </a:t>
            </a:r>
            <a:r>
              <a:rPr lang="en-US" dirty="0" smtClean="0">
                <a:latin typeface="Calibri" charset="0"/>
                <a:ea typeface="ＭＳ Ｐゴシック" charset="0"/>
              </a:rPr>
              <a:t>are not </a:t>
            </a:r>
            <a:r>
              <a:rPr lang="en-US" dirty="0">
                <a:latin typeface="Calibri" charset="0"/>
                <a:ea typeface="ＭＳ Ｐゴシック" charset="0"/>
              </a:rPr>
              <a:t>traded under duress</a:t>
            </a:r>
          </a:p>
          <a:p>
            <a:pPr eaLnBrk="1" hangingPunct="1"/>
            <a:r>
              <a:rPr lang="en-US" dirty="0">
                <a:latin typeface="Calibri" charset="0"/>
                <a:ea typeface="ＭＳ Ｐゴシック" charset="0"/>
              </a:rPr>
              <a:t>Products that </a:t>
            </a:r>
            <a:r>
              <a:rPr lang="en-US" dirty="0" smtClean="0">
                <a:latin typeface="Calibri" charset="0"/>
                <a:ea typeface="ＭＳ Ｐゴシック" charset="0"/>
              </a:rPr>
              <a:t>are free </a:t>
            </a:r>
            <a:r>
              <a:rPr lang="en-US" dirty="0">
                <a:latin typeface="Calibri" charset="0"/>
                <a:ea typeface="ＭＳ Ｐゴシック" charset="0"/>
              </a:rPr>
              <a:t>from Riba </a:t>
            </a:r>
          </a:p>
          <a:p>
            <a:pPr eaLnBrk="1" hangingPunct="1"/>
            <a:r>
              <a:rPr lang="en-US" dirty="0">
                <a:latin typeface="Calibri" charset="0"/>
                <a:ea typeface="ＭＳ Ｐゴシック" charset="0"/>
              </a:rPr>
              <a:t>Products are traded in the open market </a:t>
            </a:r>
          </a:p>
          <a:p>
            <a:pPr eaLnBrk="1" hangingPunct="1"/>
            <a:r>
              <a:rPr lang="en-US" dirty="0">
                <a:latin typeface="Calibri" charset="0"/>
                <a:ea typeface="ＭＳ Ｐゴシック" charset="0"/>
              </a:rPr>
              <a:t>Products that are not monopolized by one party</a:t>
            </a:r>
          </a:p>
          <a:p>
            <a:pPr eaLnBrk="1" hangingPunct="1">
              <a:buFont typeface="Wingdings" charset="0"/>
              <a:buNone/>
            </a:pPr>
            <a:endParaRPr lang="en-US" dirty="0">
              <a:latin typeface="Calibri" charset="0"/>
              <a:ea typeface="ＭＳ Ｐゴシック" charset="0"/>
            </a:endParaRPr>
          </a:p>
        </p:txBody>
      </p:sp>
      <p:sp>
        <p:nvSpPr>
          <p:cNvPr id="2" name="Date Placeholder 1"/>
          <p:cNvSpPr>
            <a:spLocks noGrp="1"/>
          </p:cNvSpPr>
          <p:nvPr>
            <p:ph type="dt" sz="half" idx="10"/>
          </p:nvPr>
        </p:nvSpPr>
        <p:spPr/>
        <p:txBody>
          <a:bodyPr/>
          <a:lstStyle/>
          <a:p>
            <a:r>
              <a:rPr lang="en-GB" smtClean="0"/>
              <a:t>05/11/2013</a:t>
            </a:r>
            <a:endParaRPr lang="en-US" dirty="0"/>
          </a:p>
        </p:txBody>
      </p:sp>
      <p:sp>
        <p:nvSpPr>
          <p:cNvPr id="9" name="Slide Number Placeholder 1"/>
          <p:cNvSpPr>
            <a:spLocks noGrp="1"/>
          </p:cNvSpPr>
          <p:nvPr>
            <p:ph type="sldNum" sz="quarter" idx="12"/>
          </p:nvPr>
        </p:nvSpPr>
        <p:spPr>
          <a:xfrm>
            <a:off x="8531788" y="5652669"/>
            <a:ext cx="548640" cy="396240"/>
          </a:xfrm>
        </p:spPr>
        <p:txBody>
          <a:bodyPr/>
          <a:lstStyle/>
          <a:p>
            <a:r>
              <a:rPr lang="en-US" dirty="0" smtClean="0"/>
              <a:t>15</a:t>
            </a:r>
            <a:endParaRPr lang="en-US" dirty="0"/>
          </a:p>
        </p:txBody>
      </p:sp>
    </p:spTree>
    <p:extLst>
      <p:ext uri="{BB962C8B-B14F-4D97-AF65-F5344CB8AC3E}">
        <p14:creationId xmlns:p14="http://schemas.microsoft.com/office/powerpoint/2010/main" val="40043360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304800" y="304800"/>
            <a:ext cx="7848600" cy="990600"/>
          </a:xfrm>
        </p:spPr>
        <p:txBody>
          <a:bodyPr rtlCol="0"/>
          <a:lstStyle/>
          <a:p>
            <a:pPr algn="ctr" eaLnBrk="1" fontAlgn="auto" hangingPunct="1">
              <a:spcAft>
                <a:spcPts val="0"/>
              </a:spcAft>
              <a:defRPr/>
            </a:pPr>
            <a:r>
              <a:rPr lang="en-US" dirty="0">
                <a:latin typeface="+mn-lt"/>
                <a:ea typeface="+mj-ea"/>
                <a:cs typeface="+mj-cs"/>
              </a:rPr>
              <a:t>Islamic </a:t>
            </a:r>
            <a:r>
              <a:rPr lang="en-US" dirty="0" smtClean="0">
                <a:latin typeface="+mn-lt"/>
                <a:ea typeface="+mj-ea"/>
                <a:cs typeface="+mj-cs"/>
              </a:rPr>
              <a:t>Finance Contracts</a:t>
            </a:r>
            <a:endParaRPr lang="en-US" dirty="0">
              <a:latin typeface="+mn-lt"/>
              <a:ea typeface="+mj-ea"/>
              <a:cs typeface="+mj-cs"/>
            </a:endParaRPr>
          </a:p>
        </p:txBody>
      </p:sp>
      <p:sp>
        <p:nvSpPr>
          <p:cNvPr id="60418" name="Rectangle 3"/>
          <p:cNvSpPr>
            <a:spLocks noGrp="1" noChangeArrowheads="1"/>
          </p:cNvSpPr>
          <p:nvPr>
            <p:ph idx="1"/>
          </p:nvPr>
        </p:nvSpPr>
        <p:spPr>
          <a:xfrm>
            <a:off x="457200" y="1628775"/>
            <a:ext cx="7620000" cy="4772025"/>
          </a:xfrm>
        </p:spPr>
        <p:txBody>
          <a:bodyPr/>
          <a:lstStyle/>
          <a:p>
            <a:pPr eaLnBrk="1" hangingPunct="1">
              <a:lnSpc>
                <a:spcPct val="90000"/>
              </a:lnSpc>
            </a:pPr>
            <a:r>
              <a:rPr lang="en-US" dirty="0">
                <a:latin typeface="Calibri" charset="0"/>
                <a:ea typeface="ＭＳ Ｐゴシック" charset="0"/>
              </a:rPr>
              <a:t>Because of the importance of money to all human being,     regardless of his or her beliefs </a:t>
            </a:r>
          </a:p>
          <a:p>
            <a:pPr eaLnBrk="1" hangingPunct="1">
              <a:lnSpc>
                <a:spcPct val="90000"/>
              </a:lnSpc>
            </a:pPr>
            <a:r>
              <a:rPr lang="en-US" dirty="0">
                <a:latin typeface="Calibri" charset="0"/>
                <a:ea typeface="ＭＳ Ｐゴシック" charset="0"/>
              </a:rPr>
              <a:t>Islam has addressed this issue in general terms, and gave societies the choice to develop their own financial systems, as long as the system is</a:t>
            </a:r>
            <a:r>
              <a:rPr lang="en-US" dirty="0">
                <a:latin typeface="Verdana" charset="0"/>
                <a:ea typeface="ＭＳ Ｐゴシック" charset="0"/>
              </a:rPr>
              <a:t> </a:t>
            </a:r>
          </a:p>
          <a:p>
            <a:pPr eaLnBrk="1" hangingPunct="1">
              <a:lnSpc>
                <a:spcPct val="90000"/>
              </a:lnSpc>
            </a:pPr>
            <a:endParaRPr lang="en-US" dirty="0">
              <a:latin typeface="Verdana" charset="0"/>
              <a:ea typeface="ＭＳ Ｐゴシック" charset="0"/>
            </a:endParaRPr>
          </a:p>
          <a:p>
            <a:pPr lvl="1" eaLnBrk="1" hangingPunct="1">
              <a:lnSpc>
                <a:spcPct val="90000"/>
              </a:lnSpc>
              <a:buFont typeface="Wingdings" charset="0"/>
              <a:buNone/>
            </a:pPr>
            <a:r>
              <a:rPr lang="en-US" sz="2400" dirty="0">
                <a:latin typeface="Verdana" charset="0"/>
                <a:ea typeface="ＭＳ Ｐゴシック" charset="0"/>
              </a:rPr>
              <a:t>			</a:t>
            </a:r>
            <a:r>
              <a:rPr lang="en-US" sz="6600" b="1" dirty="0">
                <a:ea typeface="ＭＳ Ｐゴシック" charset="0"/>
              </a:rPr>
              <a:t>Fair</a:t>
            </a:r>
            <a:r>
              <a:rPr lang="en-US" sz="6600" dirty="0">
                <a:ea typeface="ＭＳ Ｐゴシック" charset="0"/>
              </a:rPr>
              <a:t> &amp; </a:t>
            </a:r>
            <a:r>
              <a:rPr lang="en-US" sz="6600" b="1" dirty="0">
                <a:ea typeface="ＭＳ Ｐゴシック" charset="0"/>
              </a:rPr>
              <a:t>Just</a:t>
            </a:r>
            <a:r>
              <a:rPr lang="en-US" sz="6600" dirty="0">
                <a:ea typeface="ＭＳ Ｐゴシック" charset="0"/>
              </a:rPr>
              <a:t>   </a:t>
            </a:r>
          </a:p>
          <a:p>
            <a:pPr lvl="1" eaLnBrk="1" hangingPunct="1">
              <a:lnSpc>
                <a:spcPct val="90000"/>
              </a:lnSpc>
              <a:buFont typeface="Wingdings" charset="0"/>
              <a:buNone/>
            </a:pPr>
            <a:r>
              <a:rPr lang="en-US" sz="2500" dirty="0">
                <a:latin typeface="Verdana" charset="0"/>
                <a:ea typeface="ＭＳ Ｐゴシック" charset="0"/>
              </a:rPr>
              <a:t>							</a:t>
            </a:r>
          </a:p>
          <a:p>
            <a:pPr lvl="1" eaLnBrk="1" hangingPunct="1">
              <a:lnSpc>
                <a:spcPct val="90000"/>
              </a:lnSpc>
              <a:buFont typeface="Wingdings" charset="0"/>
              <a:buNone/>
            </a:pPr>
            <a:r>
              <a:rPr lang="en-US" sz="2500" dirty="0">
                <a:latin typeface="Verdana" charset="0"/>
                <a:ea typeface="ＭＳ Ｐゴシック" charset="0"/>
              </a:rPr>
              <a:t>						To everyone</a:t>
            </a:r>
          </a:p>
          <a:p>
            <a:pPr eaLnBrk="1" hangingPunct="1">
              <a:buFont typeface="Wingdings" charset="0"/>
              <a:buNone/>
            </a:pPr>
            <a:endParaRPr lang="en-US" sz="2900" dirty="0">
              <a:latin typeface="Calibri" charset="0"/>
              <a:ea typeface="ＭＳ Ｐゴシック" charset="0"/>
            </a:endParaRPr>
          </a:p>
        </p:txBody>
      </p:sp>
      <p:sp>
        <p:nvSpPr>
          <p:cNvPr id="2" name="Date Placeholder 1"/>
          <p:cNvSpPr>
            <a:spLocks noGrp="1"/>
          </p:cNvSpPr>
          <p:nvPr>
            <p:ph type="dt" sz="half" idx="10"/>
          </p:nvPr>
        </p:nvSpPr>
        <p:spPr/>
        <p:txBody>
          <a:bodyPr/>
          <a:lstStyle/>
          <a:p>
            <a:r>
              <a:rPr lang="en-GB" smtClean="0"/>
              <a:t>05/11/2013</a:t>
            </a:r>
            <a:endParaRPr lang="en-US" dirty="0"/>
          </a:p>
        </p:txBody>
      </p:sp>
      <p:sp>
        <p:nvSpPr>
          <p:cNvPr id="8" name="Slide Number Placeholder 1"/>
          <p:cNvSpPr>
            <a:spLocks noGrp="1"/>
          </p:cNvSpPr>
          <p:nvPr>
            <p:ph type="sldNum" sz="quarter" idx="12"/>
          </p:nvPr>
        </p:nvSpPr>
        <p:spPr>
          <a:xfrm>
            <a:off x="8527516" y="5648903"/>
            <a:ext cx="548640" cy="396240"/>
          </a:xfrm>
        </p:spPr>
        <p:txBody>
          <a:bodyPr/>
          <a:lstStyle/>
          <a:p>
            <a:r>
              <a:rPr lang="en-US" dirty="0" smtClean="0"/>
              <a:t>16</a:t>
            </a:r>
            <a:endParaRPr lang="en-US" dirty="0"/>
          </a:p>
        </p:txBody>
      </p:sp>
    </p:spTree>
    <p:extLst>
      <p:ext uri="{BB962C8B-B14F-4D97-AF65-F5344CB8AC3E}">
        <p14:creationId xmlns:p14="http://schemas.microsoft.com/office/powerpoint/2010/main" val="25112045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4588" cy="1143000"/>
          </a:xfrm>
        </p:spPr>
        <p:txBody>
          <a:bodyPr>
            <a:noAutofit/>
          </a:bodyPr>
          <a:lstStyle/>
          <a:p>
            <a:pPr algn="ctr"/>
            <a:r>
              <a:rPr lang="en-US" sz="4000" dirty="0" smtClean="0">
                <a:latin typeface="+mn-lt"/>
              </a:rPr>
              <a:t/>
            </a:r>
            <a:br>
              <a:rPr lang="en-US" sz="4000" dirty="0" smtClean="0">
                <a:latin typeface="+mn-lt"/>
              </a:rPr>
            </a:br>
            <a:r>
              <a:rPr lang="en-US" sz="4000" dirty="0" smtClean="0">
                <a:latin typeface="+mn-lt"/>
              </a:rPr>
              <a:t>Global development of Islamic Finance</a:t>
            </a:r>
            <a:br>
              <a:rPr lang="en-US" sz="4000" dirty="0" smtClean="0">
                <a:latin typeface="+mn-lt"/>
              </a:rPr>
            </a:br>
            <a:endParaRPr lang="en-US" sz="4000" dirty="0">
              <a:latin typeface="+mn-lt"/>
            </a:endParaRPr>
          </a:p>
        </p:txBody>
      </p:sp>
      <p:sp>
        <p:nvSpPr>
          <p:cNvPr id="3" name="Content Placeholder 2"/>
          <p:cNvSpPr>
            <a:spLocks noGrp="1"/>
          </p:cNvSpPr>
          <p:nvPr>
            <p:ph idx="1"/>
          </p:nvPr>
        </p:nvSpPr>
        <p:spPr>
          <a:xfrm>
            <a:off x="457200" y="1617649"/>
            <a:ext cx="7620000" cy="4783151"/>
          </a:xfrm>
        </p:spPr>
        <p:txBody>
          <a:bodyPr>
            <a:normAutofit/>
          </a:bodyPr>
          <a:lstStyle/>
          <a:p>
            <a:r>
              <a:rPr lang="en-US" dirty="0" smtClean="0"/>
              <a:t>Islamic Finance is fastest growing segments of the Global Financial services Industry</a:t>
            </a:r>
          </a:p>
          <a:p>
            <a:r>
              <a:rPr lang="en-US" dirty="0"/>
              <a:t>Global Islamic banking assets with commercial banks reached $</a:t>
            </a:r>
            <a:r>
              <a:rPr lang="en-US" dirty="0" smtClean="0"/>
              <a:t>1.6 </a:t>
            </a:r>
            <a:r>
              <a:rPr lang="en-US" dirty="0"/>
              <a:t>trillion in 2013 (2011: $1.3 trillion), representing average annual growth of 17% </a:t>
            </a:r>
            <a:endParaRPr lang="en-US" dirty="0" smtClean="0"/>
          </a:p>
          <a:p>
            <a:r>
              <a:rPr lang="en-US" dirty="0" smtClean="0"/>
              <a:t>Islamic </a:t>
            </a:r>
            <a:r>
              <a:rPr lang="en-US" dirty="0"/>
              <a:t>banking growth by 50% faster than overall banking sector in several core </a:t>
            </a:r>
            <a:r>
              <a:rPr lang="en-US" dirty="0" smtClean="0"/>
              <a:t>markets</a:t>
            </a:r>
            <a:endParaRPr lang="en-US" dirty="0"/>
          </a:p>
          <a:p>
            <a:r>
              <a:rPr lang="en-US" dirty="0" smtClean="0"/>
              <a:t>Shari’ah compliant financial assets have been growing at rate 20-25% over the last 10 Years estimated at US$ 1.8 Trillion in 2012, That represent only 1.2 % of the global financial system </a:t>
            </a:r>
          </a:p>
          <a:p>
            <a:r>
              <a:rPr lang="en-US" dirty="0"/>
              <a:t>S</a:t>
            </a:r>
            <a:r>
              <a:rPr lang="en-US" dirty="0" smtClean="0"/>
              <a:t>till to small sum considering China Construction Bank hold US$ 2.6 Trillion in assets </a:t>
            </a:r>
          </a:p>
          <a:p>
            <a:endParaRPr lang="en-US" dirty="0"/>
          </a:p>
          <a:p>
            <a:endParaRPr lang="en-US" dirty="0"/>
          </a:p>
          <a:p>
            <a:pPr marL="114300" indent="0">
              <a:buNone/>
            </a:pPr>
            <a:endParaRPr lang="en-US" dirty="0" smtClean="0"/>
          </a:p>
        </p:txBody>
      </p:sp>
      <p:sp>
        <p:nvSpPr>
          <p:cNvPr id="4" name="Slide Number Placeholder 3"/>
          <p:cNvSpPr>
            <a:spLocks noGrp="1"/>
          </p:cNvSpPr>
          <p:nvPr>
            <p:ph type="sldNum" sz="quarter" idx="12"/>
          </p:nvPr>
        </p:nvSpPr>
        <p:spPr/>
        <p:txBody>
          <a:bodyPr/>
          <a:lstStyle/>
          <a:p>
            <a:fld id="{4A53B82B-D72D-054E-A2F1-26D629BA4D89}" type="slidenum">
              <a:rPr lang="en-US" smtClean="0"/>
              <a:t>17</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3242084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27437973"/>
              </p:ext>
            </p:extLst>
          </p:nvPr>
        </p:nvGraphicFramePr>
        <p:xfrm>
          <a:off x="322729" y="0"/>
          <a:ext cx="8641977" cy="6789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A53B82B-D72D-054E-A2F1-26D629BA4D89}" type="slidenum">
              <a:rPr lang="en-US" smtClean="0"/>
              <a:t>18</a:t>
            </a:fld>
            <a:endParaRPr lang="en-US" dirty="0"/>
          </a:p>
        </p:txBody>
      </p:sp>
      <p:sp>
        <p:nvSpPr>
          <p:cNvPr id="3" name="Date Placeholder 2"/>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30527623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p:txBody>
          <a:bodyPr rtlCol="0"/>
          <a:lstStyle/>
          <a:p>
            <a:pPr algn="ctr" eaLnBrk="1" fontAlgn="auto" hangingPunct="1">
              <a:spcAft>
                <a:spcPts val="0"/>
              </a:spcAft>
              <a:defRPr/>
            </a:pPr>
            <a:r>
              <a:rPr lang="en-US" sz="3200" dirty="0" smtClean="0">
                <a:latin typeface="+mn-lt"/>
                <a:ea typeface="+mj-ea"/>
                <a:cs typeface="+mj-cs"/>
              </a:rPr>
              <a:t>Islamic </a:t>
            </a:r>
            <a:r>
              <a:rPr lang="en-US" sz="3200" dirty="0">
                <a:latin typeface="+mn-lt"/>
                <a:ea typeface="+mj-ea"/>
                <a:cs typeface="+mj-cs"/>
              </a:rPr>
              <a:t>finance </a:t>
            </a:r>
            <a:r>
              <a:rPr lang="en-US" sz="3200" dirty="0" smtClean="0">
                <a:latin typeface="+mn-lt"/>
                <a:ea typeface="+mj-ea"/>
                <a:cs typeface="+mj-cs"/>
              </a:rPr>
              <a:t>contracts </a:t>
            </a:r>
            <a:br>
              <a:rPr lang="en-US" sz="3200" dirty="0" smtClean="0">
                <a:latin typeface="+mn-lt"/>
                <a:ea typeface="+mj-ea"/>
                <a:cs typeface="+mj-cs"/>
              </a:rPr>
            </a:br>
            <a:r>
              <a:rPr lang="en-US" sz="2400" dirty="0" smtClean="0">
                <a:latin typeface="+mn-lt"/>
              </a:rPr>
              <a:t>(Tools </a:t>
            </a:r>
            <a:r>
              <a:rPr lang="en-US" sz="2400" dirty="0">
                <a:latin typeface="+mn-lt"/>
              </a:rPr>
              <a:t> </a:t>
            </a:r>
            <a:r>
              <a:rPr lang="en-US" sz="2400" dirty="0" smtClean="0">
                <a:latin typeface="+mn-lt"/>
              </a:rPr>
              <a:t>or Instruments)</a:t>
            </a:r>
            <a:endParaRPr lang="en-US" sz="2400" dirty="0">
              <a:latin typeface="+mn-lt"/>
            </a:endParaRPr>
          </a:p>
        </p:txBody>
      </p:sp>
      <p:sp>
        <p:nvSpPr>
          <p:cNvPr id="68610" name="Rectangle 3"/>
          <p:cNvSpPr>
            <a:spLocks noGrp="1" noChangeArrowheads="1"/>
          </p:cNvSpPr>
          <p:nvPr>
            <p:ph idx="1"/>
          </p:nvPr>
        </p:nvSpPr>
        <p:spPr>
          <a:xfrm>
            <a:off x="457200" y="1628775"/>
            <a:ext cx="7620000" cy="4772025"/>
          </a:xfrm>
        </p:spPr>
        <p:txBody>
          <a:bodyPr>
            <a:normAutofit fontScale="85000" lnSpcReduction="20000"/>
          </a:bodyPr>
          <a:lstStyle/>
          <a:p>
            <a:pPr>
              <a:lnSpc>
                <a:spcPct val="90000"/>
              </a:lnSpc>
              <a:buClrTx/>
            </a:pPr>
            <a:r>
              <a:rPr lang="en-US" sz="2600" dirty="0">
                <a:latin typeface="Calibri" charset="0"/>
                <a:ea typeface="ＭＳ Ｐゴシック" charset="0"/>
              </a:rPr>
              <a:t>Musharakh( Equity financing)</a:t>
            </a:r>
          </a:p>
          <a:p>
            <a:pPr>
              <a:lnSpc>
                <a:spcPct val="90000"/>
              </a:lnSpc>
              <a:buClrTx/>
            </a:pPr>
            <a:r>
              <a:rPr lang="en-US" sz="2600" dirty="0" smtClean="0">
                <a:latin typeface="Calibri" charset="0"/>
                <a:ea typeface="ＭＳ Ｐゴシック" charset="0"/>
              </a:rPr>
              <a:t>Mudarabah</a:t>
            </a:r>
            <a:r>
              <a:rPr lang="en-US" sz="2600" dirty="0">
                <a:latin typeface="Calibri" charset="0"/>
                <a:ea typeface="ＭＳ Ｐゴシック" charset="0"/>
              </a:rPr>
              <a:t>(participation or Trust finance)</a:t>
            </a:r>
          </a:p>
          <a:p>
            <a:pPr>
              <a:lnSpc>
                <a:spcPct val="90000"/>
              </a:lnSpc>
              <a:buClrTx/>
            </a:pPr>
            <a:r>
              <a:rPr lang="en-US" sz="2600" dirty="0">
                <a:latin typeface="Calibri" charset="0"/>
                <a:ea typeface="ＭＳ Ｐゴシック" charset="0"/>
              </a:rPr>
              <a:t>Murabah(Cost-plus financing)</a:t>
            </a:r>
          </a:p>
          <a:p>
            <a:pPr>
              <a:lnSpc>
                <a:spcPct val="90000"/>
              </a:lnSpc>
              <a:buClrTx/>
            </a:pPr>
            <a:r>
              <a:rPr lang="en-GB" sz="2600" dirty="0">
                <a:solidFill>
                  <a:srgbClr val="000000"/>
                </a:solidFill>
                <a:latin typeface="Calibri" charset="0"/>
                <a:ea typeface="ＭＳ Ｐゴシック" charset="0"/>
                <a:cs typeface="Arial" charset="0"/>
              </a:rPr>
              <a:t>bay’ bithaman ajil (BBA)</a:t>
            </a:r>
          </a:p>
          <a:p>
            <a:pPr eaLnBrk="1" hangingPunct="1">
              <a:lnSpc>
                <a:spcPct val="90000"/>
              </a:lnSpc>
              <a:buClrTx/>
            </a:pPr>
            <a:r>
              <a:rPr lang="en-US" sz="2600" dirty="0" smtClean="0">
                <a:latin typeface="Calibri" charset="0"/>
                <a:ea typeface="ＭＳ Ｐゴシック" charset="0"/>
              </a:rPr>
              <a:t>Ijara </a:t>
            </a:r>
            <a:r>
              <a:rPr lang="en-US" sz="2600" dirty="0">
                <a:latin typeface="Calibri" charset="0"/>
                <a:ea typeface="ＭＳ Ｐゴシック" charset="0"/>
              </a:rPr>
              <a:t>(Operating lease)</a:t>
            </a:r>
          </a:p>
          <a:p>
            <a:pPr eaLnBrk="1" hangingPunct="1">
              <a:lnSpc>
                <a:spcPct val="90000"/>
              </a:lnSpc>
              <a:buClrTx/>
            </a:pPr>
            <a:r>
              <a:rPr lang="en-US" sz="2600" dirty="0">
                <a:latin typeface="Calibri" charset="0"/>
                <a:ea typeface="ＭＳ Ｐゴシック" charset="0"/>
              </a:rPr>
              <a:t>Ijara wa Iqtina(Finance lease)</a:t>
            </a:r>
          </a:p>
          <a:p>
            <a:pPr eaLnBrk="1" hangingPunct="1">
              <a:lnSpc>
                <a:spcPct val="90000"/>
              </a:lnSpc>
              <a:buClrTx/>
            </a:pPr>
            <a:r>
              <a:rPr lang="en-US" sz="2600" dirty="0" smtClean="0">
                <a:latin typeface="Calibri" charset="0"/>
                <a:ea typeface="ＭＳ Ｐゴシック" charset="0"/>
              </a:rPr>
              <a:t>Istisna’a</a:t>
            </a:r>
            <a:r>
              <a:rPr lang="en-US" sz="2600" dirty="0">
                <a:latin typeface="Calibri" charset="0"/>
                <a:ea typeface="ＭＳ Ｐゴシック" charset="0"/>
              </a:rPr>
              <a:t>(Construction financing)</a:t>
            </a:r>
          </a:p>
          <a:p>
            <a:pPr eaLnBrk="1" hangingPunct="1">
              <a:lnSpc>
                <a:spcPct val="90000"/>
              </a:lnSpc>
              <a:buClrTx/>
            </a:pPr>
            <a:r>
              <a:rPr lang="en-US" sz="2600" dirty="0" smtClean="0">
                <a:latin typeface="Calibri" charset="0"/>
                <a:ea typeface="ＭＳ Ｐゴシック" charset="0"/>
              </a:rPr>
              <a:t>Bai </a:t>
            </a:r>
            <a:r>
              <a:rPr lang="en-US" sz="2600" dirty="0">
                <a:latin typeface="Calibri" charset="0"/>
                <a:ea typeface="ＭＳ Ｐゴシック" charset="0"/>
              </a:rPr>
              <a:t>Salaam(Payment for future delivery)</a:t>
            </a:r>
          </a:p>
          <a:p>
            <a:pPr eaLnBrk="1" hangingPunct="1">
              <a:lnSpc>
                <a:spcPct val="90000"/>
              </a:lnSpc>
              <a:buClrTx/>
            </a:pPr>
            <a:r>
              <a:rPr lang="en-US" sz="2600" dirty="0">
                <a:latin typeface="Calibri" charset="0"/>
                <a:ea typeface="ＭＳ Ｐゴシック" charset="0"/>
              </a:rPr>
              <a:t>Arbun(Pre-purchase of right to acquire)</a:t>
            </a:r>
          </a:p>
          <a:p>
            <a:pPr eaLnBrk="1" hangingPunct="1">
              <a:lnSpc>
                <a:spcPct val="90000"/>
              </a:lnSpc>
              <a:buClrTx/>
            </a:pPr>
            <a:r>
              <a:rPr lang="en-US" sz="2600" dirty="0">
                <a:latin typeface="Calibri" charset="0"/>
                <a:ea typeface="ＭＳ Ｐゴシック" charset="0"/>
              </a:rPr>
              <a:t>Sukuk( Islamic Bonds issue</a:t>
            </a:r>
            <a:r>
              <a:rPr lang="en-US" sz="2600" dirty="0" smtClean="0">
                <a:latin typeface="Calibri" charset="0"/>
                <a:ea typeface="ＭＳ Ｐゴシック" charset="0"/>
              </a:rPr>
              <a:t>)</a:t>
            </a:r>
          </a:p>
          <a:p>
            <a:pPr eaLnBrk="1" hangingPunct="1">
              <a:lnSpc>
                <a:spcPct val="90000"/>
              </a:lnSpc>
              <a:buClrTx/>
            </a:pPr>
            <a:r>
              <a:rPr lang="en-US" sz="2600" dirty="0" smtClean="0">
                <a:latin typeface="Calibri" charset="0"/>
                <a:ea typeface="ＭＳ Ｐゴシック" charset="0"/>
              </a:rPr>
              <a:t>Tawarruq (opposite Murabaha) </a:t>
            </a:r>
          </a:p>
          <a:p>
            <a:pPr eaLnBrk="1" hangingPunct="1">
              <a:lnSpc>
                <a:spcPct val="90000"/>
              </a:lnSpc>
              <a:buClrTx/>
            </a:pPr>
            <a:r>
              <a:rPr lang="en-US" sz="2600" dirty="0" smtClean="0">
                <a:latin typeface="Calibri" charset="0"/>
                <a:ea typeface="ＭＳ Ｐゴシック" charset="0"/>
              </a:rPr>
              <a:t>Home Financing (Islamic Mortgage)</a:t>
            </a:r>
          </a:p>
          <a:p>
            <a:pPr>
              <a:lnSpc>
                <a:spcPct val="90000"/>
              </a:lnSpc>
              <a:buClrTx/>
            </a:pPr>
            <a:r>
              <a:rPr lang="en-GB" sz="2600" dirty="0">
                <a:solidFill>
                  <a:srgbClr val="000000"/>
                </a:solidFill>
                <a:latin typeface="Calibri" charset="0"/>
                <a:ea typeface="ＭＳ Ｐゴシック" charset="0"/>
                <a:cs typeface="Arial" charset="0"/>
              </a:rPr>
              <a:t>Qard Hassan (Interest free loan)</a:t>
            </a:r>
            <a:endParaRPr lang="en-US" sz="2600" dirty="0">
              <a:latin typeface="Calibri" charset="0"/>
              <a:ea typeface="ＭＳ Ｐゴシック" charset="0"/>
            </a:endParaRPr>
          </a:p>
          <a:p>
            <a:pPr eaLnBrk="1" hangingPunct="1">
              <a:lnSpc>
                <a:spcPct val="90000"/>
              </a:lnSpc>
              <a:buClrTx/>
            </a:pPr>
            <a:r>
              <a:rPr lang="en-US" sz="2600" dirty="0" smtClean="0">
                <a:latin typeface="Calibri" charset="0"/>
                <a:ea typeface="ＭＳ Ｐゴシック" charset="0"/>
              </a:rPr>
              <a:t>Musaqaa (Aggregation)</a:t>
            </a:r>
          </a:p>
          <a:p>
            <a:pPr eaLnBrk="1" hangingPunct="1">
              <a:lnSpc>
                <a:spcPct val="90000"/>
              </a:lnSpc>
              <a:buClrTx/>
            </a:pPr>
            <a:r>
              <a:rPr lang="en-US" sz="2600" dirty="0" smtClean="0">
                <a:latin typeface="Calibri" charset="0"/>
                <a:ea typeface="ＭＳ Ｐゴシック" charset="0"/>
              </a:rPr>
              <a:t>Muzara  (Cultivation)</a:t>
            </a:r>
            <a:endParaRPr lang="en-US" sz="2600" dirty="0">
              <a:latin typeface="Calibri" charset="0"/>
              <a:ea typeface="ＭＳ Ｐゴシック" charset="0"/>
            </a:endParaRPr>
          </a:p>
        </p:txBody>
      </p:sp>
      <p:sp>
        <p:nvSpPr>
          <p:cNvPr id="6861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EDC5C68D-7A64-3F46-9F8C-31F0643635CC}" type="slidenum">
              <a:rPr lang="en-US"/>
              <a:pPr/>
              <a:t>19</a:t>
            </a:fld>
            <a:endParaRPr lang="en-US" dirty="0"/>
          </a:p>
        </p:txBody>
      </p:sp>
      <p:sp>
        <p:nvSpPr>
          <p:cNvPr id="2" name="Date Placeholder 1"/>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259654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77810"/>
          </a:xfrm>
        </p:spPr>
        <p:txBody>
          <a:bodyPr/>
          <a:lstStyle/>
          <a:p>
            <a:pPr algn="ctr"/>
            <a:r>
              <a:rPr lang="en-US" dirty="0" smtClean="0">
                <a:latin typeface="+mn-lt"/>
              </a:rPr>
              <a:t>Economic System</a:t>
            </a:r>
            <a:endParaRPr lang="en-US" dirty="0">
              <a:latin typeface="+mn-lt"/>
            </a:endParaRPr>
          </a:p>
        </p:txBody>
      </p:sp>
      <p:sp>
        <p:nvSpPr>
          <p:cNvPr id="3" name="Content Placeholder 2"/>
          <p:cNvSpPr>
            <a:spLocks noGrp="1"/>
          </p:cNvSpPr>
          <p:nvPr>
            <p:ph idx="1"/>
          </p:nvPr>
        </p:nvSpPr>
        <p:spPr>
          <a:xfrm>
            <a:off x="272165" y="1179220"/>
            <a:ext cx="8259623" cy="5221579"/>
          </a:xfrm>
        </p:spPr>
        <p:txBody>
          <a:bodyPr>
            <a:noAutofit/>
          </a:bodyPr>
          <a:lstStyle/>
          <a:p>
            <a:r>
              <a:rPr lang="en-US" sz="2000" dirty="0" smtClean="0"/>
              <a:t>Is a system of the production trade and consumption of goods </a:t>
            </a:r>
            <a:r>
              <a:rPr lang="en-US" sz="2000" dirty="0"/>
              <a:t>&amp;</a:t>
            </a:r>
            <a:r>
              <a:rPr lang="en-US" sz="2000" dirty="0" smtClean="0"/>
              <a:t> services.</a:t>
            </a:r>
          </a:p>
          <a:p>
            <a:r>
              <a:rPr lang="en-US" sz="2000" dirty="0" smtClean="0"/>
              <a:t>The economic agent can be individual, businesses,  or Government</a:t>
            </a:r>
          </a:p>
          <a:p>
            <a:r>
              <a:rPr lang="en-US" sz="2000" dirty="0" smtClean="0"/>
              <a:t>Transaction occur when two or more parties agree to the value or price of the transacted goods or service in an agreed currency</a:t>
            </a:r>
          </a:p>
          <a:p>
            <a:r>
              <a:rPr lang="en-US" sz="2000" dirty="0" smtClean="0"/>
              <a:t>The currency or money is a medium of exchange (Money was created by the  </a:t>
            </a:r>
            <a:r>
              <a:rPr lang="en-US" sz="2000" dirty="0"/>
              <a:t>ancient Egyptian </a:t>
            </a:r>
            <a:r>
              <a:rPr lang="en-US" sz="2000" dirty="0" smtClean="0"/>
              <a:t>approximately 2000 years BC ) </a:t>
            </a:r>
          </a:p>
          <a:p>
            <a:r>
              <a:rPr lang="en-US" sz="2000" dirty="0" smtClean="0"/>
              <a:t>Market base economy where goods and services are exchanged freely without interference according to the demand and supply by barter or exchange of money</a:t>
            </a:r>
          </a:p>
          <a:p>
            <a:pPr marL="114300" indent="0">
              <a:buNone/>
            </a:pPr>
            <a:r>
              <a:rPr lang="en-US" sz="2000" dirty="0" smtClean="0"/>
              <a:t>“Adam Smith defined economy as the products offered at a national price generated by the use of competition </a:t>
            </a:r>
            <a:r>
              <a:rPr lang="en-US" sz="2000" dirty="0"/>
              <a:t>, while Governments should only regulate </a:t>
            </a:r>
            <a:r>
              <a:rPr lang="en-US" sz="2000" dirty="0" smtClean="0"/>
              <a:t>for abuse and </a:t>
            </a:r>
            <a:r>
              <a:rPr lang="en-US" sz="2000" dirty="0"/>
              <a:t>control monopoly </a:t>
            </a:r>
            <a:r>
              <a:rPr lang="en-US" sz="2000" dirty="0" smtClean="0"/>
              <a:t>, Transparency and information is essential element for free market economy”</a:t>
            </a:r>
          </a:p>
          <a:p>
            <a:r>
              <a:rPr lang="en-US" sz="2000" dirty="0" smtClean="0"/>
              <a:t>Economics activities are measured by GDP, consumers spending, Exchange rate, stock market, national debit, inflation rate, balance of trade, unemployment  and interest rate   </a:t>
            </a:r>
            <a:endParaRPr lang="en-US" sz="2000" dirty="0"/>
          </a:p>
        </p:txBody>
      </p:sp>
      <p:sp>
        <p:nvSpPr>
          <p:cNvPr id="4" name="Slide Number Placeholder 3"/>
          <p:cNvSpPr>
            <a:spLocks noGrp="1"/>
          </p:cNvSpPr>
          <p:nvPr>
            <p:ph type="sldNum" sz="quarter" idx="12"/>
          </p:nvPr>
        </p:nvSpPr>
        <p:spPr/>
        <p:txBody>
          <a:bodyPr/>
          <a:lstStyle/>
          <a:p>
            <a:fld id="{4A53B82B-D72D-054E-A2F1-26D629BA4D89}" type="slidenum">
              <a:rPr lang="en-US" smtClean="0"/>
              <a:t>2</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8308765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2"/>
          <p:cNvSpPr txBox="1">
            <a:spLocks noChangeArrowheads="1"/>
          </p:cNvSpPr>
          <p:nvPr/>
        </p:nvSpPr>
        <p:spPr bwMode="auto">
          <a:xfrm>
            <a:off x="152400" y="2286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pPr algn="ctr" eaLnBrk="1" hangingPunct="1"/>
            <a:r>
              <a:rPr lang="en-US" sz="3600" dirty="0">
                <a:solidFill>
                  <a:srgbClr val="6F664C"/>
                </a:solidFill>
                <a:latin typeface="Calibri" charset="0"/>
                <a:cs typeface="Times New Roman" charset="0"/>
              </a:rPr>
              <a:t>RISK’s FOR conventional  BANKS</a:t>
            </a:r>
          </a:p>
        </p:txBody>
      </p:sp>
      <p:grpSp>
        <p:nvGrpSpPr>
          <p:cNvPr id="20482" name="Diagram 44"/>
          <p:cNvGrpSpPr>
            <a:grpSpLocks noChangeAspect="1"/>
          </p:cNvGrpSpPr>
          <p:nvPr/>
        </p:nvGrpSpPr>
        <p:grpSpPr bwMode="auto">
          <a:xfrm>
            <a:off x="468313" y="941294"/>
            <a:ext cx="7914830" cy="5916706"/>
            <a:chOff x="1512" y="774"/>
            <a:chExt cx="2785" cy="2754"/>
          </a:xfrm>
        </p:grpSpPr>
        <p:sp>
          <p:nvSpPr>
            <p:cNvPr id="20483" name="AutoShape 43"/>
            <p:cNvSpPr>
              <a:spLocks noChangeAspect="1" noChangeArrowheads="1" noTextEdit="1"/>
            </p:cNvSpPr>
            <p:nvPr/>
          </p:nvSpPr>
          <p:spPr bwMode="auto">
            <a:xfrm>
              <a:off x="1512" y="774"/>
              <a:ext cx="2736" cy="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_s2052"/>
            <p:cNvSpPr>
              <a:spLocks noChangeShapeType="1"/>
            </p:cNvSpPr>
            <p:nvPr/>
          </p:nvSpPr>
          <p:spPr bwMode="auto">
            <a:xfrm flipH="1" flipV="1">
              <a:off x="2409" y="1548"/>
              <a:ext cx="286" cy="3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20485" name="_s2053"/>
            <p:cNvSpPr>
              <a:spLocks noChangeArrowheads="1"/>
            </p:cNvSpPr>
            <p:nvPr/>
          </p:nvSpPr>
          <p:spPr bwMode="auto">
            <a:xfrm>
              <a:off x="1890" y="1030"/>
              <a:ext cx="617" cy="617"/>
            </a:xfrm>
            <a:prstGeom prst="ellipse">
              <a:avLst/>
            </a:prstGeom>
            <a:solidFill>
              <a:schemeClr val="hlink">
                <a:alpha val="50195"/>
              </a:schemeClr>
            </a:solidFill>
            <a:ln w="57150">
              <a:solidFill>
                <a:schemeClr val="hlink"/>
              </a:solidFill>
              <a:round/>
              <a:headEnd/>
              <a:tailEnd/>
            </a:ln>
          </p:spPr>
          <p:txBody>
            <a:bodyPr lIns="0" tIns="0" rIns="0" bIns="0" anchor="ctr"/>
            <a:lstStyle/>
            <a:p>
              <a:pPr algn="ctr"/>
              <a:r>
                <a:rPr lang="en-US" sz="1400" b="1" dirty="0">
                  <a:solidFill>
                    <a:srgbClr val="FF0000"/>
                  </a:solidFill>
                  <a:latin typeface="Trebuchet MS" charset="0"/>
                </a:rPr>
                <a:t>OPERATIONAL</a:t>
              </a:r>
            </a:p>
          </p:txBody>
        </p:sp>
        <p:sp>
          <p:nvSpPr>
            <p:cNvPr id="20486" name="_s2054"/>
            <p:cNvSpPr>
              <a:spLocks noChangeShapeType="1"/>
            </p:cNvSpPr>
            <p:nvPr/>
          </p:nvSpPr>
          <p:spPr bwMode="auto">
            <a:xfrm flipH="1" flipV="1">
              <a:off x="2150" y="2021"/>
              <a:ext cx="397"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20487" name="_s2055"/>
            <p:cNvSpPr>
              <a:spLocks noChangeArrowheads="1"/>
            </p:cNvSpPr>
            <p:nvPr/>
          </p:nvSpPr>
          <p:spPr bwMode="auto">
            <a:xfrm>
              <a:off x="1528" y="1659"/>
              <a:ext cx="617" cy="617"/>
            </a:xfrm>
            <a:prstGeom prst="ellipse">
              <a:avLst/>
            </a:prstGeom>
            <a:solidFill>
              <a:schemeClr val="accent2">
                <a:alpha val="50195"/>
              </a:schemeClr>
            </a:solidFill>
            <a:ln w="57150">
              <a:solidFill>
                <a:schemeClr val="accent2"/>
              </a:solidFill>
              <a:round/>
              <a:headEnd/>
              <a:tailEnd/>
            </a:ln>
          </p:spPr>
          <p:txBody>
            <a:bodyPr lIns="0" tIns="0" rIns="0" bIns="0" anchor="ctr"/>
            <a:lstStyle/>
            <a:p>
              <a:pPr algn="ctr"/>
              <a:r>
                <a:rPr lang="en-US" sz="1400" b="1" dirty="0">
                  <a:solidFill>
                    <a:srgbClr val="FF0000"/>
                  </a:solidFill>
                  <a:latin typeface="Trebuchet MS" charset="0"/>
                </a:rPr>
                <a:t>FOREIGN EXCHANGE</a:t>
              </a:r>
            </a:p>
          </p:txBody>
        </p:sp>
        <p:sp>
          <p:nvSpPr>
            <p:cNvPr id="20488" name="_s2056"/>
            <p:cNvSpPr>
              <a:spLocks noChangeShapeType="1"/>
            </p:cNvSpPr>
            <p:nvPr/>
          </p:nvSpPr>
          <p:spPr bwMode="auto">
            <a:xfrm flipH="1">
              <a:off x="2231" y="2304"/>
              <a:ext cx="346"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489" name="_s2057"/>
            <p:cNvSpPr>
              <a:spLocks noChangeArrowheads="1"/>
            </p:cNvSpPr>
            <p:nvPr/>
          </p:nvSpPr>
          <p:spPr bwMode="auto">
            <a:xfrm>
              <a:off x="1655" y="2373"/>
              <a:ext cx="617" cy="617"/>
            </a:xfrm>
            <a:prstGeom prst="ellipse">
              <a:avLst/>
            </a:prstGeom>
            <a:solidFill>
              <a:schemeClr val="bg2">
                <a:alpha val="50195"/>
              </a:schemeClr>
            </a:solidFill>
            <a:ln w="57150">
              <a:solidFill>
                <a:schemeClr val="bg2"/>
              </a:solidFill>
              <a:round/>
              <a:headEnd/>
              <a:tailEnd/>
            </a:ln>
          </p:spPr>
          <p:txBody>
            <a:bodyPr wrap="none" lIns="0" tIns="0" rIns="0" bIns="0" anchor="ctr"/>
            <a:lstStyle/>
            <a:p>
              <a:pPr algn="ctr"/>
              <a:r>
                <a:rPr lang="en-US" sz="1400" b="1" dirty="0">
                  <a:solidFill>
                    <a:srgbClr val="2F2B20"/>
                  </a:solidFill>
                  <a:latin typeface="Lucida Sans" charset="0"/>
                </a:rPr>
                <a:t>REPUTATION RISK</a:t>
              </a:r>
            </a:p>
          </p:txBody>
        </p:sp>
        <p:sp>
          <p:nvSpPr>
            <p:cNvPr id="20490" name="_s2058"/>
            <p:cNvSpPr>
              <a:spLocks noChangeShapeType="1"/>
            </p:cNvSpPr>
            <p:nvPr/>
          </p:nvSpPr>
          <p:spPr bwMode="auto">
            <a:xfrm flipH="1">
              <a:off x="2625" y="2438"/>
              <a:ext cx="152" cy="4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20491" name="_s2059"/>
            <p:cNvSpPr>
              <a:spLocks noChangeArrowheads="1"/>
            </p:cNvSpPr>
            <p:nvPr/>
          </p:nvSpPr>
          <p:spPr bwMode="auto">
            <a:xfrm>
              <a:off x="2211" y="2839"/>
              <a:ext cx="617" cy="617"/>
            </a:xfrm>
            <a:prstGeom prst="ellipse">
              <a:avLst/>
            </a:prstGeom>
            <a:solidFill>
              <a:schemeClr val="hlink">
                <a:alpha val="50195"/>
              </a:schemeClr>
            </a:solidFill>
            <a:ln w="57150">
              <a:solidFill>
                <a:schemeClr val="hlink"/>
              </a:solidFill>
              <a:round/>
              <a:headEnd/>
              <a:tailEnd/>
            </a:ln>
          </p:spPr>
          <p:txBody>
            <a:bodyPr lIns="0" tIns="0" rIns="0" bIns="0" anchor="ctr"/>
            <a:lstStyle/>
            <a:p>
              <a:pPr algn="ctr"/>
              <a:r>
                <a:rPr lang="en-US" sz="1400" b="1" dirty="0">
                  <a:solidFill>
                    <a:srgbClr val="FF0000"/>
                  </a:solidFill>
                  <a:latin typeface="Trebuchet MS" charset="0"/>
                </a:rPr>
                <a:t>RATE OF RETURN</a:t>
              </a:r>
            </a:p>
          </p:txBody>
        </p:sp>
        <p:sp>
          <p:nvSpPr>
            <p:cNvPr id="20492" name="_s2060"/>
            <p:cNvSpPr>
              <a:spLocks noChangeShapeType="1"/>
            </p:cNvSpPr>
            <p:nvPr/>
          </p:nvSpPr>
          <p:spPr bwMode="auto">
            <a:xfrm>
              <a:off x="2986" y="2437"/>
              <a:ext cx="152" cy="4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493" name="_s2061"/>
            <p:cNvSpPr>
              <a:spLocks noChangeArrowheads="1"/>
            </p:cNvSpPr>
            <p:nvPr/>
          </p:nvSpPr>
          <p:spPr bwMode="auto">
            <a:xfrm>
              <a:off x="2936" y="2838"/>
              <a:ext cx="617" cy="617"/>
            </a:xfrm>
            <a:prstGeom prst="ellipse">
              <a:avLst/>
            </a:prstGeom>
            <a:solidFill>
              <a:schemeClr val="folHlink">
                <a:alpha val="50195"/>
              </a:schemeClr>
            </a:solidFill>
            <a:ln w="57150">
              <a:solidFill>
                <a:schemeClr val="folHlink"/>
              </a:solidFill>
              <a:round/>
              <a:headEnd/>
              <a:tailEnd/>
            </a:ln>
          </p:spPr>
          <p:txBody>
            <a:bodyPr lIns="0" tIns="0" rIns="0" bIns="0" anchor="ctr"/>
            <a:lstStyle/>
            <a:p>
              <a:pPr algn="ctr"/>
              <a:r>
                <a:rPr lang="en-US" sz="1400" b="1" dirty="0">
                  <a:solidFill>
                    <a:srgbClr val="FF0000"/>
                  </a:solidFill>
                  <a:latin typeface="Lucida Sans" charset="0"/>
                </a:rPr>
                <a:t>EQUITY INVESTMENT RISK</a:t>
              </a:r>
            </a:p>
          </p:txBody>
        </p:sp>
        <p:sp>
          <p:nvSpPr>
            <p:cNvPr id="20494" name="_s2062"/>
            <p:cNvSpPr>
              <a:spLocks noChangeShapeType="1"/>
            </p:cNvSpPr>
            <p:nvPr/>
          </p:nvSpPr>
          <p:spPr bwMode="auto">
            <a:xfrm>
              <a:off x="3131" y="2302"/>
              <a:ext cx="385"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20495" name="_s2063"/>
            <p:cNvSpPr>
              <a:spLocks noChangeArrowheads="1"/>
            </p:cNvSpPr>
            <p:nvPr/>
          </p:nvSpPr>
          <p:spPr bwMode="auto">
            <a:xfrm>
              <a:off x="3491" y="2359"/>
              <a:ext cx="617" cy="617"/>
            </a:xfrm>
            <a:prstGeom prst="ellipse">
              <a:avLst/>
            </a:prstGeom>
            <a:solidFill>
              <a:schemeClr val="accent1">
                <a:alpha val="50195"/>
              </a:schemeClr>
            </a:solidFill>
            <a:ln w="57150">
              <a:solidFill>
                <a:schemeClr val="accent1"/>
              </a:solidFill>
              <a:round/>
              <a:headEnd/>
              <a:tailEnd/>
            </a:ln>
          </p:spPr>
          <p:txBody>
            <a:bodyPr lIns="0" tIns="0" rIns="0" bIns="0" anchor="ctr"/>
            <a:lstStyle/>
            <a:p>
              <a:pPr algn="ctr"/>
              <a:r>
                <a:rPr lang="en-US" sz="1400" b="1" dirty="0">
                  <a:solidFill>
                    <a:srgbClr val="FF0000"/>
                  </a:solidFill>
                  <a:latin typeface="Lucida Sans" charset="0"/>
                </a:rPr>
                <a:t>SOLVENCY</a:t>
              </a:r>
            </a:p>
            <a:p>
              <a:pPr algn="ctr"/>
              <a:r>
                <a:rPr lang="en-US" sz="1400" b="1" dirty="0">
                  <a:solidFill>
                    <a:srgbClr val="FF0000"/>
                  </a:solidFill>
                  <a:latin typeface="Trebuchet MS" charset="0"/>
                </a:rPr>
                <a:t>&amp;</a:t>
              </a:r>
            </a:p>
            <a:p>
              <a:pPr algn="ctr"/>
              <a:r>
                <a:rPr lang="en-US" sz="1400" b="1" dirty="0">
                  <a:solidFill>
                    <a:srgbClr val="FF0000"/>
                  </a:solidFill>
                  <a:latin typeface="Trebuchet MS" charset="0"/>
                </a:rPr>
                <a:t>LIQUIDITY</a:t>
              </a:r>
            </a:p>
          </p:txBody>
        </p:sp>
        <p:sp>
          <p:nvSpPr>
            <p:cNvPr id="20496" name="_s2064"/>
            <p:cNvSpPr>
              <a:spLocks noChangeShapeType="1"/>
            </p:cNvSpPr>
            <p:nvPr/>
          </p:nvSpPr>
          <p:spPr bwMode="auto">
            <a:xfrm flipV="1">
              <a:off x="3170" y="2096"/>
              <a:ext cx="19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20497" name="_s2065"/>
            <p:cNvSpPr>
              <a:spLocks noChangeArrowheads="1"/>
            </p:cNvSpPr>
            <p:nvPr/>
          </p:nvSpPr>
          <p:spPr bwMode="auto">
            <a:xfrm>
              <a:off x="3313" y="1657"/>
              <a:ext cx="984" cy="617"/>
            </a:xfrm>
            <a:prstGeom prst="ellipse">
              <a:avLst/>
            </a:prstGeom>
            <a:solidFill>
              <a:schemeClr val="accent2">
                <a:alpha val="50195"/>
              </a:schemeClr>
            </a:solidFill>
            <a:ln w="57150">
              <a:solidFill>
                <a:schemeClr val="accent2"/>
              </a:solidFill>
              <a:round/>
              <a:headEnd/>
              <a:tailEnd/>
            </a:ln>
          </p:spPr>
          <p:txBody>
            <a:bodyPr lIns="0" tIns="0" rIns="0" bIns="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00" b="1" dirty="0">
                  <a:ln/>
                  <a:solidFill>
                    <a:srgbClr val="2F2B20"/>
                  </a:solidFill>
                  <a:latin typeface="Trebuchet MS" charset="0"/>
                </a:rPr>
                <a:t>Interest Rate Risk</a:t>
              </a:r>
            </a:p>
          </p:txBody>
        </p:sp>
        <p:sp>
          <p:nvSpPr>
            <p:cNvPr id="20498" name="_s2066"/>
            <p:cNvSpPr>
              <a:spLocks noChangeShapeType="1"/>
            </p:cNvSpPr>
            <p:nvPr/>
          </p:nvSpPr>
          <p:spPr bwMode="auto">
            <a:xfrm flipV="1">
              <a:off x="3077" y="1574"/>
              <a:ext cx="286" cy="3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20499" name="_s2067"/>
            <p:cNvSpPr>
              <a:spLocks noChangeArrowheads="1"/>
            </p:cNvSpPr>
            <p:nvPr/>
          </p:nvSpPr>
          <p:spPr bwMode="auto">
            <a:xfrm>
              <a:off x="3253" y="1030"/>
              <a:ext cx="617" cy="617"/>
            </a:xfrm>
            <a:prstGeom prst="ellipse">
              <a:avLst/>
            </a:prstGeom>
            <a:solidFill>
              <a:schemeClr val="bg2">
                <a:alpha val="50195"/>
              </a:schemeClr>
            </a:solidFill>
            <a:ln w="57150">
              <a:solidFill>
                <a:schemeClr val="bg2"/>
              </a:solidFill>
              <a:round/>
              <a:headEnd/>
              <a:tailEnd/>
            </a:ln>
          </p:spPr>
          <p:txBody>
            <a:bodyPr lIns="0" tIns="0" rIns="0" bIns="0" anchor="ctr"/>
            <a:lstStyle/>
            <a:p>
              <a:pPr algn="ctr"/>
              <a:r>
                <a:rPr lang="en-US" sz="1400" b="1" dirty="0">
                  <a:solidFill>
                    <a:srgbClr val="FF0000"/>
                  </a:solidFill>
                  <a:latin typeface="Trebuchet MS" charset="0"/>
                </a:rPr>
                <a:t>MARKET</a:t>
              </a:r>
            </a:p>
          </p:txBody>
        </p:sp>
        <p:sp>
          <p:nvSpPr>
            <p:cNvPr id="20500" name="_s2068"/>
            <p:cNvSpPr>
              <a:spLocks noChangeShapeType="1"/>
            </p:cNvSpPr>
            <p:nvPr/>
          </p:nvSpPr>
          <p:spPr bwMode="auto">
            <a:xfrm flipV="1">
              <a:off x="2880" y="1399"/>
              <a:ext cx="0" cy="4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20501" name="_s2069"/>
            <p:cNvSpPr>
              <a:spLocks noChangeArrowheads="1"/>
            </p:cNvSpPr>
            <p:nvPr/>
          </p:nvSpPr>
          <p:spPr bwMode="auto">
            <a:xfrm>
              <a:off x="2337" y="783"/>
              <a:ext cx="1075" cy="617"/>
            </a:xfrm>
            <a:prstGeom prst="ellipse">
              <a:avLst/>
            </a:prstGeom>
            <a:solidFill>
              <a:schemeClr val="hlink">
                <a:alpha val="50195"/>
              </a:schemeClr>
            </a:solidFill>
            <a:ln w="57150">
              <a:solidFill>
                <a:schemeClr val="hlink"/>
              </a:solidFill>
              <a:round/>
              <a:headEnd/>
              <a:tailEnd/>
            </a:ln>
          </p:spPr>
          <p:txBody>
            <a:bodyPr lIns="0" tIns="0" rIns="0" bIns="0" anchor="ctr"/>
            <a:lstStyle/>
            <a:p>
              <a:pPr algn="ctr"/>
              <a:r>
                <a:rPr lang="en-US" sz="2800" b="1" dirty="0">
                  <a:latin typeface="Trebuchet MS" charset="0"/>
                </a:rPr>
                <a:t>CREDIT</a:t>
              </a:r>
            </a:p>
          </p:txBody>
        </p:sp>
        <p:sp>
          <p:nvSpPr>
            <p:cNvPr id="20502" name="_s2070"/>
            <p:cNvSpPr>
              <a:spLocks noChangeArrowheads="1"/>
            </p:cNvSpPr>
            <p:nvPr/>
          </p:nvSpPr>
          <p:spPr bwMode="auto">
            <a:xfrm>
              <a:off x="2547" y="1843"/>
              <a:ext cx="617" cy="617"/>
            </a:xfrm>
            <a:prstGeom prst="ellipse">
              <a:avLst/>
            </a:prstGeom>
            <a:solidFill>
              <a:schemeClr val="bg1">
                <a:alpha val="50195"/>
              </a:schemeClr>
            </a:solidFill>
            <a:ln w="57150">
              <a:solidFill>
                <a:schemeClr val="tx1"/>
              </a:solidFill>
              <a:round/>
              <a:headEnd/>
              <a:tailEnd/>
            </a:ln>
          </p:spPr>
          <p:txBody>
            <a:bodyPr lIns="0" tIns="0" rIns="0" bIns="0" anchor="ctr"/>
            <a:lstStyle/>
            <a:p>
              <a:pPr algn="ctr"/>
              <a:r>
                <a:rPr lang="en-US" sz="2800" b="1" dirty="0">
                  <a:solidFill>
                    <a:srgbClr val="FF0000"/>
                  </a:solidFill>
                  <a:latin typeface="Trebuchet MS" charset="0"/>
                </a:rPr>
                <a:t>RISK</a:t>
              </a:r>
            </a:p>
          </p:txBody>
        </p:sp>
      </p:grpSp>
      <p:sp>
        <p:nvSpPr>
          <p:cNvPr id="2" name="Slide Number Placeholder 1"/>
          <p:cNvSpPr>
            <a:spLocks noGrp="1"/>
          </p:cNvSpPr>
          <p:nvPr>
            <p:ph type="sldNum" sz="quarter" idx="12"/>
          </p:nvPr>
        </p:nvSpPr>
        <p:spPr/>
        <p:txBody>
          <a:bodyPr/>
          <a:lstStyle/>
          <a:p>
            <a:fld id="{4A53B82B-D72D-054E-A2F1-26D629BA4D89}" type="slidenum">
              <a:rPr lang="en-US" smtClean="0"/>
              <a:t>20</a:t>
            </a:fld>
            <a:endParaRPr lang="en-US" dirty="0"/>
          </a:p>
        </p:txBody>
      </p:sp>
      <p:sp>
        <p:nvSpPr>
          <p:cNvPr id="3" name="Date Placeholder 2"/>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20952492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2"/>
          <p:cNvSpPr txBox="1">
            <a:spLocks noChangeArrowheads="1"/>
          </p:cNvSpPr>
          <p:nvPr/>
        </p:nvSpPr>
        <p:spPr bwMode="auto">
          <a:xfrm>
            <a:off x="152400" y="228600"/>
            <a:ext cx="82296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pPr algn="ctr" eaLnBrk="1" hangingPunct="1">
              <a:defRPr/>
            </a:pPr>
            <a:r>
              <a:rPr lang="en-US" sz="3600" dirty="0" smtClean="0">
                <a:solidFill>
                  <a:srgbClr val="6F664C"/>
                </a:solidFill>
                <a:latin typeface="+mn-lt"/>
                <a:cs typeface="Arial" charset="0"/>
              </a:rPr>
              <a:t>Risk’s For Islamic Banks</a:t>
            </a:r>
          </a:p>
        </p:txBody>
      </p:sp>
      <p:grpSp>
        <p:nvGrpSpPr>
          <p:cNvPr id="33794" name="Diagram 44"/>
          <p:cNvGrpSpPr>
            <a:grpSpLocks noChangeAspect="1"/>
          </p:cNvGrpSpPr>
          <p:nvPr/>
        </p:nvGrpSpPr>
        <p:grpSpPr bwMode="auto">
          <a:xfrm>
            <a:off x="468313" y="981076"/>
            <a:ext cx="7914830" cy="5716588"/>
            <a:chOff x="1512" y="774"/>
            <a:chExt cx="2785" cy="2754"/>
          </a:xfrm>
        </p:grpSpPr>
        <p:sp>
          <p:nvSpPr>
            <p:cNvPr id="33795" name="AutoShape 43"/>
            <p:cNvSpPr>
              <a:spLocks noChangeAspect="1" noChangeArrowheads="1" noTextEdit="1"/>
            </p:cNvSpPr>
            <p:nvPr/>
          </p:nvSpPr>
          <p:spPr bwMode="auto">
            <a:xfrm>
              <a:off x="1512" y="774"/>
              <a:ext cx="2736" cy="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3796" name="_s2052"/>
            <p:cNvSpPr>
              <a:spLocks noChangeShapeType="1"/>
            </p:cNvSpPr>
            <p:nvPr/>
          </p:nvSpPr>
          <p:spPr bwMode="auto">
            <a:xfrm flipH="1" flipV="1">
              <a:off x="2397" y="1576"/>
              <a:ext cx="254" cy="33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33797" name="_s2053"/>
            <p:cNvSpPr>
              <a:spLocks noChangeArrowheads="1"/>
            </p:cNvSpPr>
            <p:nvPr/>
          </p:nvSpPr>
          <p:spPr bwMode="auto">
            <a:xfrm>
              <a:off x="1890" y="1030"/>
              <a:ext cx="617" cy="617"/>
            </a:xfrm>
            <a:prstGeom prst="ellipse">
              <a:avLst/>
            </a:prstGeom>
            <a:solidFill>
              <a:schemeClr val="hlink">
                <a:alpha val="50195"/>
              </a:schemeClr>
            </a:solidFill>
            <a:ln w="57150">
              <a:solidFill>
                <a:schemeClr val="hlink"/>
              </a:solidFill>
              <a:round/>
              <a:headEnd/>
              <a:tailEnd/>
            </a:ln>
          </p:spPr>
          <p:txBody>
            <a:bodyPr lIns="0" tIns="0" rIns="0" bIns="0" anchor="ctr"/>
            <a:lstStyle/>
            <a:p>
              <a:pPr algn="ctr"/>
              <a:r>
                <a:rPr lang="en-US" sz="1400" b="1" dirty="0">
                  <a:solidFill>
                    <a:srgbClr val="FF0000"/>
                  </a:solidFill>
                  <a:latin typeface="Trebuchet MS" charset="0"/>
                </a:rPr>
                <a:t>OPERATIONAL</a:t>
              </a:r>
            </a:p>
          </p:txBody>
        </p:sp>
        <p:sp>
          <p:nvSpPr>
            <p:cNvPr id="33798" name="_s2054"/>
            <p:cNvSpPr>
              <a:spLocks noChangeShapeType="1"/>
            </p:cNvSpPr>
            <p:nvPr/>
          </p:nvSpPr>
          <p:spPr bwMode="auto">
            <a:xfrm flipH="1" flipV="1">
              <a:off x="2141" y="2021"/>
              <a:ext cx="366"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33799" name="_s2055"/>
            <p:cNvSpPr>
              <a:spLocks noChangeArrowheads="1"/>
            </p:cNvSpPr>
            <p:nvPr/>
          </p:nvSpPr>
          <p:spPr bwMode="auto">
            <a:xfrm>
              <a:off x="1528" y="1659"/>
              <a:ext cx="617" cy="617"/>
            </a:xfrm>
            <a:prstGeom prst="ellipse">
              <a:avLst/>
            </a:prstGeom>
            <a:solidFill>
              <a:schemeClr val="accent2">
                <a:alpha val="50195"/>
              </a:schemeClr>
            </a:solidFill>
            <a:ln w="57150">
              <a:solidFill>
                <a:schemeClr val="accent2"/>
              </a:solidFill>
              <a:round/>
              <a:headEnd/>
              <a:tailEnd/>
            </a:ln>
          </p:spPr>
          <p:txBody>
            <a:bodyPr lIns="0" tIns="0" rIns="0" bIns="0" anchor="ctr"/>
            <a:lstStyle/>
            <a:p>
              <a:pPr algn="ctr"/>
              <a:r>
                <a:rPr lang="en-US" sz="1400" b="1" dirty="0">
                  <a:solidFill>
                    <a:srgbClr val="FF0000"/>
                  </a:solidFill>
                  <a:latin typeface="Trebuchet MS" charset="0"/>
                </a:rPr>
                <a:t>FOREIGN EXCHANGE</a:t>
              </a:r>
            </a:p>
          </p:txBody>
        </p:sp>
        <p:sp>
          <p:nvSpPr>
            <p:cNvPr id="33800" name="_s2056"/>
            <p:cNvSpPr>
              <a:spLocks noChangeShapeType="1"/>
            </p:cNvSpPr>
            <p:nvPr/>
          </p:nvSpPr>
          <p:spPr bwMode="auto">
            <a:xfrm flipH="1">
              <a:off x="2231" y="2371"/>
              <a:ext cx="335" cy="1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801" name="_s2057"/>
            <p:cNvSpPr>
              <a:spLocks noChangeArrowheads="1"/>
            </p:cNvSpPr>
            <p:nvPr/>
          </p:nvSpPr>
          <p:spPr bwMode="auto">
            <a:xfrm>
              <a:off x="1655" y="2373"/>
              <a:ext cx="617" cy="617"/>
            </a:xfrm>
            <a:prstGeom prst="ellipse">
              <a:avLst/>
            </a:prstGeom>
            <a:solidFill>
              <a:schemeClr val="bg2">
                <a:alpha val="50195"/>
              </a:schemeClr>
            </a:solidFill>
            <a:ln w="57150">
              <a:solidFill>
                <a:schemeClr val="bg2"/>
              </a:solidFill>
              <a:round/>
              <a:headEnd/>
              <a:tailEnd/>
            </a:ln>
          </p:spPr>
          <p:txBody>
            <a:bodyPr wrap="none" lIns="0" tIns="0" rIns="0" bIns="0" anchor="ctr"/>
            <a:lstStyle/>
            <a:p>
              <a:pPr algn="ctr"/>
              <a:r>
                <a:rPr lang="en-US" sz="1400" b="1" dirty="0">
                  <a:solidFill>
                    <a:srgbClr val="2F2B20"/>
                  </a:solidFill>
                  <a:latin typeface="Lucida Sans" charset="0"/>
                </a:rPr>
                <a:t>REPUTATION RISK</a:t>
              </a:r>
            </a:p>
          </p:txBody>
        </p:sp>
        <p:sp>
          <p:nvSpPr>
            <p:cNvPr id="33802" name="_s2058"/>
            <p:cNvSpPr>
              <a:spLocks noChangeShapeType="1"/>
            </p:cNvSpPr>
            <p:nvPr/>
          </p:nvSpPr>
          <p:spPr bwMode="auto">
            <a:xfrm flipH="1">
              <a:off x="2625" y="2495"/>
              <a:ext cx="152" cy="3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33803" name="_s2059"/>
            <p:cNvSpPr>
              <a:spLocks noChangeArrowheads="1"/>
            </p:cNvSpPr>
            <p:nvPr/>
          </p:nvSpPr>
          <p:spPr bwMode="auto">
            <a:xfrm>
              <a:off x="2211" y="2839"/>
              <a:ext cx="617" cy="617"/>
            </a:xfrm>
            <a:prstGeom prst="ellipse">
              <a:avLst/>
            </a:prstGeom>
            <a:solidFill>
              <a:schemeClr val="hlink">
                <a:alpha val="50195"/>
              </a:schemeClr>
            </a:solidFill>
            <a:ln w="57150">
              <a:solidFill>
                <a:schemeClr val="hlink"/>
              </a:solidFill>
              <a:round/>
              <a:headEnd/>
              <a:tailEnd/>
            </a:ln>
          </p:spPr>
          <p:txBody>
            <a:bodyPr lIns="0" tIns="0" rIns="0" bIns="0" anchor="ctr"/>
            <a:lstStyle/>
            <a:p>
              <a:pPr algn="ctr"/>
              <a:r>
                <a:rPr lang="en-US" sz="1400" b="1" dirty="0">
                  <a:solidFill>
                    <a:srgbClr val="FF0000"/>
                  </a:solidFill>
                  <a:latin typeface="Trebuchet MS" charset="0"/>
                </a:rPr>
                <a:t>RATE OF RETURN</a:t>
              </a:r>
            </a:p>
          </p:txBody>
        </p:sp>
        <p:sp>
          <p:nvSpPr>
            <p:cNvPr id="33804" name="_s2060"/>
            <p:cNvSpPr>
              <a:spLocks noChangeShapeType="1"/>
            </p:cNvSpPr>
            <p:nvPr/>
          </p:nvSpPr>
          <p:spPr bwMode="auto">
            <a:xfrm>
              <a:off x="2986" y="2449"/>
              <a:ext cx="152" cy="4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805" name="_s2061"/>
            <p:cNvSpPr>
              <a:spLocks noChangeArrowheads="1"/>
            </p:cNvSpPr>
            <p:nvPr/>
          </p:nvSpPr>
          <p:spPr bwMode="auto">
            <a:xfrm>
              <a:off x="2936" y="2838"/>
              <a:ext cx="617" cy="617"/>
            </a:xfrm>
            <a:prstGeom prst="ellipse">
              <a:avLst/>
            </a:prstGeom>
            <a:solidFill>
              <a:schemeClr val="folHlink">
                <a:alpha val="50195"/>
              </a:schemeClr>
            </a:solidFill>
            <a:ln w="57150">
              <a:solidFill>
                <a:schemeClr val="folHlink"/>
              </a:solidFill>
              <a:round/>
              <a:headEnd/>
              <a:tailEnd/>
            </a:ln>
          </p:spPr>
          <p:txBody>
            <a:bodyPr lIns="0" tIns="0" rIns="0" bIns="0" anchor="ctr"/>
            <a:lstStyle/>
            <a:p>
              <a:pPr algn="ctr"/>
              <a:r>
                <a:rPr lang="en-US" sz="1400" b="1" dirty="0">
                  <a:solidFill>
                    <a:srgbClr val="FF0000"/>
                  </a:solidFill>
                  <a:latin typeface="Lucida Sans" charset="0"/>
                </a:rPr>
                <a:t>EQUITY INVESTMENT RISK</a:t>
              </a:r>
            </a:p>
          </p:txBody>
        </p:sp>
        <p:sp>
          <p:nvSpPr>
            <p:cNvPr id="33806" name="_s2062"/>
            <p:cNvSpPr>
              <a:spLocks noChangeShapeType="1"/>
            </p:cNvSpPr>
            <p:nvPr/>
          </p:nvSpPr>
          <p:spPr bwMode="auto">
            <a:xfrm>
              <a:off x="3146" y="2302"/>
              <a:ext cx="385"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33807" name="_s2063"/>
            <p:cNvSpPr>
              <a:spLocks noChangeArrowheads="1"/>
            </p:cNvSpPr>
            <p:nvPr/>
          </p:nvSpPr>
          <p:spPr bwMode="auto">
            <a:xfrm>
              <a:off x="3491" y="2371"/>
              <a:ext cx="617" cy="617"/>
            </a:xfrm>
            <a:prstGeom prst="ellipse">
              <a:avLst/>
            </a:prstGeom>
            <a:solidFill>
              <a:schemeClr val="accent1">
                <a:alpha val="50195"/>
              </a:schemeClr>
            </a:solidFill>
            <a:ln w="57150">
              <a:solidFill>
                <a:schemeClr val="accent1"/>
              </a:solidFill>
              <a:round/>
              <a:headEnd/>
              <a:tailEnd/>
            </a:ln>
          </p:spPr>
          <p:txBody>
            <a:bodyPr lIns="0" tIns="0" rIns="0" bIns="0" anchor="ctr"/>
            <a:lstStyle/>
            <a:p>
              <a:pPr algn="ctr"/>
              <a:r>
                <a:rPr lang="en-US" sz="1400" b="1" dirty="0">
                  <a:solidFill>
                    <a:srgbClr val="FF0000"/>
                  </a:solidFill>
                  <a:latin typeface="Lucida Sans" charset="0"/>
                </a:rPr>
                <a:t>SOLVENCY</a:t>
              </a:r>
            </a:p>
            <a:p>
              <a:pPr algn="ctr"/>
              <a:r>
                <a:rPr lang="en-US" sz="1400" b="1" dirty="0">
                  <a:solidFill>
                    <a:srgbClr val="FF0000"/>
                  </a:solidFill>
                  <a:latin typeface="Trebuchet MS" charset="0"/>
                </a:rPr>
                <a:t>&amp;</a:t>
              </a:r>
            </a:p>
            <a:p>
              <a:pPr algn="ctr"/>
              <a:r>
                <a:rPr lang="en-US" sz="1400" b="1" dirty="0">
                  <a:solidFill>
                    <a:srgbClr val="FF0000"/>
                  </a:solidFill>
                  <a:latin typeface="Trebuchet MS" charset="0"/>
                </a:rPr>
                <a:t>LIQUIDITY</a:t>
              </a:r>
            </a:p>
          </p:txBody>
        </p:sp>
        <p:sp>
          <p:nvSpPr>
            <p:cNvPr id="33808" name="_s2064"/>
            <p:cNvSpPr>
              <a:spLocks noChangeShapeType="1"/>
            </p:cNvSpPr>
            <p:nvPr/>
          </p:nvSpPr>
          <p:spPr bwMode="auto">
            <a:xfrm flipV="1">
              <a:off x="3182" y="2096"/>
              <a:ext cx="15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33809" name="_s2065"/>
            <p:cNvSpPr>
              <a:spLocks noChangeArrowheads="1"/>
            </p:cNvSpPr>
            <p:nvPr/>
          </p:nvSpPr>
          <p:spPr bwMode="auto">
            <a:xfrm>
              <a:off x="3292" y="1657"/>
              <a:ext cx="1005" cy="617"/>
            </a:xfrm>
            <a:prstGeom prst="ellipse">
              <a:avLst/>
            </a:prstGeom>
            <a:solidFill>
              <a:schemeClr val="accent2">
                <a:alpha val="50195"/>
              </a:schemeClr>
            </a:solidFill>
            <a:ln w="57150">
              <a:solidFill>
                <a:schemeClr val="accent2"/>
              </a:solidFill>
              <a:round/>
              <a:headEnd/>
              <a:tailEnd/>
            </a:ln>
          </p:spPr>
          <p:txBody>
            <a:bodyPr lIns="0" tIns="0" rIns="0" bIns="0" anchor="ctr"/>
            <a:lstStyle/>
            <a:p>
              <a:pPr algn="ctr"/>
              <a:r>
                <a:rPr lang="en-US" sz="1400" b="1" dirty="0">
                  <a:solidFill>
                    <a:srgbClr val="FF0000"/>
                  </a:solidFill>
                  <a:latin typeface="Trebuchet MS" charset="0"/>
                </a:rPr>
                <a:t>SHARIAH COMPLIANCE</a:t>
              </a:r>
            </a:p>
          </p:txBody>
        </p:sp>
        <p:sp>
          <p:nvSpPr>
            <p:cNvPr id="33810" name="_s2066"/>
            <p:cNvSpPr>
              <a:spLocks noChangeShapeType="1"/>
            </p:cNvSpPr>
            <p:nvPr/>
          </p:nvSpPr>
          <p:spPr bwMode="auto">
            <a:xfrm flipV="1">
              <a:off x="3077" y="1574"/>
              <a:ext cx="286" cy="3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33811" name="_s2067"/>
            <p:cNvSpPr>
              <a:spLocks noChangeArrowheads="1"/>
            </p:cNvSpPr>
            <p:nvPr/>
          </p:nvSpPr>
          <p:spPr bwMode="auto">
            <a:xfrm>
              <a:off x="3253" y="1030"/>
              <a:ext cx="617" cy="617"/>
            </a:xfrm>
            <a:prstGeom prst="ellipse">
              <a:avLst/>
            </a:prstGeom>
            <a:solidFill>
              <a:schemeClr val="bg2">
                <a:alpha val="50195"/>
              </a:schemeClr>
            </a:solidFill>
            <a:ln w="57150">
              <a:solidFill>
                <a:schemeClr val="bg2"/>
              </a:solidFill>
              <a:round/>
              <a:headEnd/>
              <a:tailEnd/>
            </a:ln>
          </p:spPr>
          <p:txBody>
            <a:bodyPr lIns="0" tIns="0" rIns="0" bIns="0" anchor="ctr"/>
            <a:lstStyle/>
            <a:p>
              <a:pPr algn="ctr"/>
              <a:r>
                <a:rPr lang="en-US" sz="1400" b="1" dirty="0">
                  <a:solidFill>
                    <a:srgbClr val="FF0000"/>
                  </a:solidFill>
                  <a:latin typeface="Trebuchet MS" charset="0"/>
                </a:rPr>
                <a:t>MARKET</a:t>
              </a:r>
            </a:p>
          </p:txBody>
        </p:sp>
        <p:sp>
          <p:nvSpPr>
            <p:cNvPr id="33812" name="_s2068"/>
            <p:cNvSpPr>
              <a:spLocks noChangeShapeType="1"/>
            </p:cNvSpPr>
            <p:nvPr/>
          </p:nvSpPr>
          <p:spPr bwMode="auto">
            <a:xfrm flipV="1">
              <a:off x="2880" y="1399"/>
              <a:ext cx="0" cy="4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33813" name="_s2069"/>
            <p:cNvSpPr>
              <a:spLocks noChangeArrowheads="1"/>
            </p:cNvSpPr>
            <p:nvPr/>
          </p:nvSpPr>
          <p:spPr bwMode="auto">
            <a:xfrm>
              <a:off x="2397" y="783"/>
              <a:ext cx="966" cy="617"/>
            </a:xfrm>
            <a:prstGeom prst="ellipse">
              <a:avLst/>
            </a:prstGeom>
            <a:solidFill>
              <a:schemeClr val="hlink">
                <a:alpha val="50195"/>
              </a:schemeClr>
            </a:solidFill>
            <a:ln w="57150">
              <a:solidFill>
                <a:schemeClr val="hlink"/>
              </a:solidFill>
              <a:round/>
              <a:headEnd/>
              <a:tailEnd/>
            </a:ln>
          </p:spPr>
          <p:txBody>
            <a:bodyPr lIns="0" tIns="0" rIns="0" bIns="0" anchor="ctr"/>
            <a:lstStyle/>
            <a:p>
              <a:pPr algn="ctr"/>
              <a:r>
                <a:rPr lang="en-US" sz="2800" b="1" dirty="0" smtClean="0">
                  <a:solidFill>
                    <a:srgbClr val="2F2B20"/>
                  </a:solidFill>
                  <a:latin typeface="Trebuchet MS" charset="0"/>
                </a:rPr>
                <a:t>CREDIT risk shared</a:t>
              </a:r>
              <a:endParaRPr lang="en-US" sz="2800" b="1" dirty="0">
                <a:solidFill>
                  <a:srgbClr val="2F2B20"/>
                </a:solidFill>
                <a:latin typeface="Trebuchet MS" charset="0"/>
              </a:endParaRPr>
            </a:p>
          </p:txBody>
        </p:sp>
        <p:sp>
          <p:nvSpPr>
            <p:cNvPr id="33814" name="_s2070"/>
            <p:cNvSpPr>
              <a:spLocks noChangeArrowheads="1"/>
            </p:cNvSpPr>
            <p:nvPr/>
          </p:nvSpPr>
          <p:spPr bwMode="auto">
            <a:xfrm>
              <a:off x="2507" y="1843"/>
              <a:ext cx="675" cy="652"/>
            </a:xfrm>
            <a:prstGeom prst="ellipse">
              <a:avLst/>
            </a:prstGeom>
            <a:solidFill>
              <a:schemeClr val="bg1">
                <a:alpha val="50195"/>
              </a:schemeClr>
            </a:solidFill>
            <a:ln w="57150">
              <a:solidFill>
                <a:schemeClr val="tx1"/>
              </a:solidFill>
              <a:round/>
              <a:headEnd/>
              <a:tailEnd/>
            </a:ln>
          </p:spPr>
          <p:txBody>
            <a:bodyPr lIns="0" tIns="0" rIns="0" bIns="0" anchor="ctr"/>
            <a:lstStyle/>
            <a:p>
              <a:pPr algn="ctr"/>
              <a:r>
                <a:rPr lang="en-US" sz="2800" b="1" dirty="0">
                  <a:solidFill>
                    <a:srgbClr val="FF0000"/>
                  </a:solidFill>
                  <a:latin typeface="Trebuchet MS" charset="0"/>
                </a:rPr>
                <a:t>RISK</a:t>
              </a:r>
            </a:p>
          </p:txBody>
        </p:sp>
      </p:grpSp>
      <p:sp>
        <p:nvSpPr>
          <p:cNvPr id="2" name="Slide Number Placeholder 1"/>
          <p:cNvSpPr>
            <a:spLocks noGrp="1"/>
          </p:cNvSpPr>
          <p:nvPr>
            <p:ph type="sldNum" sz="quarter" idx="12"/>
          </p:nvPr>
        </p:nvSpPr>
        <p:spPr/>
        <p:txBody>
          <a:bodyPr/>
          <a:lstStyle/>
          <a:p>
            <a:fld id="{4A53B82B-D72D-054E-A2F1-26D629BA4D89}" type="slidenum">
              <a:rPr lang="en-US" smtClean="0"/>
              <a:t>21</a:t>
            </a:fld>
            <a:endParaRPr lang="en-US" dirty="0"/>
          </a:p>
        </p:txBody>
      </p:sp>
      <p:sp>
        <p:nvSpPr>
          <p:cNvPr id="3" name="Date Placeholder 2"/>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129027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n-lt"/>
              </a:rPr>
              <a:t>What make Islamic Finance </a:t>
            </a:r>
            <a:r>
              <a:rPr lang="en-US" sz="4000" dirty="0" smtClean="0">
                <a:latin typeface="+mn-lt"/>
              </a:rPr>
              <a:t/>
            </a:r>
            <a:br>
              <a:rPr lang="en-US" sz="4000" dirty="0" smtClean="0">
                <a:latin typeface="+mn-lt"/>
              </a:rPr>
            </a:br>
            <a:r>
              <a:rPr lang="en-US" sz="4000" dirty="0" smtClean="0">
                <a:latin typeface="+mn-lt"/>
              </a:rPr>
              <a:t>a </a:t>
            </a:r>
            <a:r>
              <a:rPr lang="en-US" sz="4000" dirty="0" smtClean="0">
                <a:latin typeface="+mn-lt"/>
              </a:rPr>
              <a:t>Global system ?</a:t>
            </a:r>
            <a:endParaRPr lang="en-US" sz="4000" dirty="0">
              <a:latin typeface="+mn-lt"/>
            </a:endParaRPr>
          </a:p>
        </p:txBody>
      </p:sp>
      <p:sp>
        <p:nvSpPr>
          <p:cNvPr id="3" name="Content Placeholder 2"/>
          <p:cNvSpPr>
            <a:spLocks noGrp="1"/>
          </p:cNvSpPr>
          <p:nvPr>
            <p:ph idx="1"/>
          </p:nvPr>
        </p:nvSpPr>
        <p:spPr/>
        <p:txBody>
          <a:bodyPr>
            <a:normAutofit lnSpcReduction="10000"/>
          </a:bodyPr>
          <a:lstStyle/>
          <a:p>
            <a:r>
              <a:rPr lang="en-US" dirty="0" smtClean="0"/>
              <a:t>Islamic Finance is an economical system based on </a:t>
            </a:r>
          </a:p>
          <a:p>
            <a:pPr marL="114300" indent="0">
              <a:buNone/>
            </a:pPr>
            <a:r>
              <a:rPr lang="en-US" dirty="0" smtClean="0"/>
              <a:t>		</a:t>
            </a:r>
            <a:r>
              <a:rPr lang="en-US" b="1" dirty="0" smtClean="0"/>
              <a:t>Risk sharing </a:t>
            </a:r>
            <a:r>
              <a:rPr lang="en-US" dirty="0" smtClean="0"/>
              <a:t>(sharing profit &amp; loss) </a:t>
            </a:r>
          </a:p>
          <a:p>
            <a:r>
              <a:rPr lang="en-US" dirty="0" smtClean="0"/>
              <a:t>The Shari’ah explains the ethical concept of the money and capital use </a:t>
            </a:r>
            <a:r>
              <a:rPr lang="en-US" sz="1800" dirty="0" smtClean="0"/>
              <a:t>( </a:t>
            </a:r>
            <a:r>
              <a:rPr lang="en-US" sz="1800" dirty="0"/>
              <a:t>M</a:t>
            </a:r>
            <a:r>
              <a:rPr lang="en-US" sz="1800" dirty="0" smtClean="0"/>
              <a:t>oney is a medium of transaction not a commodity)</a:t>
            </a:r>
          </a:p>
          <a:p>
            <a:r>
              <a:rPr lang="en-US" dirty="0" smtClean="0"/>
              <a:t>The system prohibit RIBA, but also offers an alternative tools of avoiding Riba</a:t>
            </a:r>
          </a:p>
          <a:p>
            <a:r>
              <a:rPr lang="en-US" dirty="0" smtClean="0"/>
              <a:t>The </a:t>
            </a:r>
            <a:r>
              <a:rPr lang="en-US" dirty="0"/>
              <a:t>prohibition of GHARAR (Uncertainty) allowing all transaction to be transparent and free from </a:t>
            </a:r>
            <a:r>
              <a:rPr lang="en-US" dirty="0" smtClean="0"/>
              <a:t>deception</a:t>
            </a:r>
          </a:p>
          <a:p>
            <a:r>
              <a:rPr lang="en-US" dirty="0" smtClean="0"/>
              <a:t>The system sets the social responsibility for the  financial institution to take active part in the economic development to create jobs and generate wealth (such as Sukuk issuance to raise capital from small investors for new project development) not </a:t>
            </a:r>
            <a:r>
              <a:rPr lang="en-US" dirty="0"/>
              <a:t>j</a:t>
            </a:r>
            <a:r>
              <a:rPr lang="en-US" dirty="0" smtClean="0"/>
              <a:t>ust profitmaking</a:t>
            </a:r>
          </a:p>
          <a:p>
            <a:r>
              <a:rPr lang="en-US" dirty="0"/>
              <a:t>The </a:t>
            </a:r>
            <a:r>
              <a:rPr lang="en-US" dirty="0" smtClean="0"/>
              <a:t>system sets the relationship </a:t>
            </a:r>
            <a:r>
              <a:rPr lang="en-US" dirty="0"/>
              <a:t>between RISK and Profit </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A53B82B-D72D-054E-A2F1-26D629BA4D89}" type="slidenum">
              <a:rPr lang="en-US" smtClean="0"/>
              <a:t>22</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42945301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26" y="274638"/>
            <a:ext cx="8028878" cy="1143000"/>
          </a:xfrm>
        </p:spPr>
        <p:txBody>
          <a:bodyPr/>
          <a:lstStyle/>
          <a:p>
            <a:pPr algn="ctr"/>
            <a:r>
              <a:rPr lang="en-US" sz="4000" dirty="0">
                <a:latin typeface="+mn-lt"/>
              </a:rPr>
              <a:t>What make Islamic Finance </a:t>
            </a:r>
            <a:r>
              <a:rPr lang="en-US" sz="4000" dirty="0" smtClean="0">
                <a:latin typeface="+mn-lt"/>
              </a:rPr>
              <a:t/>
            </a:r>
            <a:br>
              <a:rPr lang="en-US" sz="4000" dirty="0" smtClean="0">
                <a:latin typeface="+mn-lt"/>
              </a:rPr>
            </a:br>
            <a:r>
              <a:rPr lang="en-US" sz="4000" dirty="0" smtClean="0">
                <a:latin typeface="+mn-lt"/>
              </a:rPr>
              <a:t>a Global system</a:t>
            </a:r>
            <a:endParaRPr lang="en-US" sz="4000" dirty="0">
              <a:latin typeface="+mn-lt"/>
            </a:endParaRPr>
          </a:p>
        </p:txBody>
      </p:sp>
      <p:sp>
        <p:nvSpPr>
          <p:cNvPr id="3" name="Content Placeholder 2"/>
          <p:cNvSpPr>
            <a:spLocks noGrp="1"/>
          </p:cNvSpPr>
          <p:nvPr>
            <p:ph idx="1"/>
          </p:nvPr>
        </p:nvSpPr>
        <p:spPr/>
        <p:txBody>
          <a:bodyPr>
            <a:normAutofit/>
          </a:bodyPr>
          <a:lstStyle/>
          <a:p>
            <a:r>
              <a:rPr lang="en-US" dirty="0" smtClean="0"/>
              <a:t>Prohibiting trade in Unethical products(such as Pork, pornography and alcohol) help the economy to grow ethically</a:t>
            </a:r>
          </a:p>
          <a:p>
            <a:r>
              <a:rPr lang="en-US" dirty="0" smtClean="0"/>
              <a:t>There are numerous experienced Shari’ah Scholars who are to advise on the Shari’ah compliant activities</a:t>
            </a:r>
          </a:p>
          <a:p>
            <a:r>
              <a:rPr lang="en-US" dirty="0" smtClean="0"/>
              <a:t>Over 60% of investors in Sukuk are non-Islamic corporate investors because its safer investment than Bonds  </a:t>
            </a:r>
          </a:p>
          <a:p>
            <a:r>
              <a:rPr lang="en-US" dirty="0" smtClean="0"/>
              <a:t>Although their their are different Schools of thoughts applied in different parts of the Glob, but all Schools agree on the same principals “different opinions benefit the people”  </a:t>
            </a:r>
          </a:p>
          <a:p>
            <a:pPr marL="114300" indent="0">
              <a:buNone/>
            </a:pPr>
            <a:r>
              <a:rPr lang="en-US" dirty="0"/>
              <a:t>	</a:t>
            </a:r>
            <a:r>
              <a:rPr lang="en-US" dirty="0" smtClean="0"/>
              <a:t>“ for Example Shari’ah interpolation in Malaysia based on 	Shafie School and other parts of the world prefer anther 	School , but overall all Schools follow the same path”    </a:t>
            </a:r>
            <a:endParaRPr lang="en-US" dirty="0"/>
          </a:p>
        </p:txBody>
      </p:sp>
      <p:sp>
        <p:nvSpPr>
          <p:cNvPr id="4" name="Slide Number Placeholder 3"/>
          <p:cNvSpPr>
            <a:spLocks noGrp="1"/>
          </p:cNvSpPr>
          <p:nvPr>
            <p:ph type="sldNum" sz="quarter" idx="12"/>
          </p:nvPr>
        </p:nvSpPr>
        <p:spPr/>
        <p:txBody>
          <a:bodyPr/>
          <a:lstStyle/>
          <a:p>
            <a:fld id="{4A53B82B-D72D-054E-A2F1-26D629BA4D89}" type="slidenum">
              <a:rPr lang="en-US" smtClean="0"/>
              <a:t>23</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11039180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Growth During the Crisis</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t>One impact of the Global Financial Crises has been the rise of Islamic Finance because its resilience to such crises</a:t>
            </a:r>
          </a:p>
          <a:p>
            <a:r>
              <a:rPr lang="en-US" dirty="0" smtClean="0"/>
              <a:t>Not one single Islamic Bank anywhere in world has needed to be bailed out by taxpayers or Government (Despite some difficulties in Dubai real estate)</a:t>
            </a:r>
          </a:p>
          <a:p>
            <a:r>
              <a:rPr lang="en-US" dirty="0" smtClean="0"/>
              <a:t>Islamic Banks were not caught up with exposure to the “Toxic Assets” (Assets has no value) which hit the conventional banks</a:t>
            </a:r>
          </a:p>
          <a:p>
            <a:r>
              <a:rPr lang="en-US" dirty="0" smtClean="0"/>
              <a:t>Products offerings and investment of Islamic Banks are relatively secure </a:t>
            </a:r>
          </a:p>
          <a:p>
            <a:r>
              <a:rPr lang="en-US" dirty="0" smtClean="0"/>
              <a:t>The question heir to ask is:</a:t>
            </a:r>
          </a:p>
          <a:p>
            <a:pPr marL="411480" lvl="1" indent="0">
              <a:buNone/>
            </a:pPr>
            <a:r>
              <a:rPr lang="en-US" dirty="0"/>
              <a:t>	</a:t>
            </a:r>
            <a:r>
              <a:rPr lang="en-US" dirty="0" smtClean="0"/>
              <a:t>Would the Global crises have occurred if Islamic finance  	principals had been followed?  </a:t>
            </a:r>
            <a:endParaRPr lang="en-US" dirty="0"/>
          </a:p>
        </p:txBody>
      </p:sp>
      <p:sp>
        <p:nvSpPr>
          <p:cNvPr id="4" name="Slide Number Placeholder 3"/>
          <p:cNvSpPr>
            <a:spLocks noGrp="1"/>
          </p:cNvSpPr>
          <p:nvPr>
            <p:ph type="sldNum" sz="quarter" idx="12"/>
          </p:nvPr>
        </p:nvSpPr>
        <p:spPr/>
        <p:txBody>
          <a:bodyPr/>
          <a:lstStyle/>
          <a:p>
            <a:fld id="{4A53B82B-D72D-054E-A2F1-26D629BA4D89}" type="slidenum">
              <a:rPr lang="en-US" smtClean="0"/>
              <a:t>24</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27101077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Conclusions</a:t>
            </a:r>
            <a:r>
              <a:rPr lang="en-US" dirty="0" smtClean="0"/>
              <a:t> </a:t>
            </a:r>
            <a:endParaRPr lang="en-US" dirty="0"/>
          </a:p>
        </p:txBody>
      </p:sp>
      <p:sp>
        <p:nvSpPr>
          <p:cNvPr id="3" name="Content Placeholder 2"/>
          <p:cNvSpPr>
            <a:spLocks noGrp="1"/>
          </p:cNvSpPr>
          <p:nvPr>
            <p:ph idx="1"/>
          </p:nvPr>
        </p:nvSpPr>
        <p:spPr/>
        <p:txBody>
          <a:bodyPr/>
          <a:lstStyle/>
          <a:p>
            <a:pPr marL="114300" indent="0">
              <a:buNone/>
            </a:pPr>
            <a:endParaRPr lang="en-US" dirty="0"/>
          </a:p>
          <a:p>
            <a:r>
              <a:rPr lang="en-US" dirty="0" smtClean="0"/>
              <a:t>Economy </a:t>
            </a:r>
            <a:r>
              <a:rPr lang="en-US" dirty="0"/>
              <a:t>and Religion do not mix  </a:t>
            </a:r>
            <a:endParaRPr lang="en-US" dirty="0" smtClean="0"/>
          </a:p>
          <a:p>
            <a:r>
              <a:rPr lang="en-US" dirty="0" smtClean="0"/>
              <a:t>Islamic Finance is a global financial system </a:t>
            </a:r>
            <a:endParaRPr lang="en-US" dirty="0"/>
          </a:p>
          <a:p>
            <a:r>
              <a:rPr lang="en-US" dirty="0" smtClean="0"/>
              <a:t>Islamic Finance is an economic system based on Risk sharing</a:t>
            </a:r>
          </a:p>
          <a:p>
            <a:r>
              <a:rPr lang="en-US" dirty="0" smtClean="0"/>
              <a:t>Islamic Finance is not a religious system, its open for all people Muslim and non-Muslim to take part</a:t>
            </a:r>
          </a:p>
          <a:p>
            <a:r>
              <a:rPr lang="en-US" dirty="0" smtClean="0"/>
              <a:t>Islamic finance is a system of making Money ethically </a:t>
            </a:r>
          </a:p>
          <a:p>
            <a:r>
              <a:rPr lang="en-US" dirty="0" smtClean="0"/>
              <a:t>Islamic finance tools may have different terminology, the global economy apply similar tools, but the risk have not been shared fairly between the parties</a:t>
            </a:r>
          </a:p>
          <a:p>
            <a:pPr marL="11430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A53B82B-D72D-054E-A2F1-26D629BA4D89}" type="slidenum">
              <a:rPr lang="en-US" smtClean="0"/>
              <a:t>25</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29221227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2"/>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pPr algn="l" eaLnBrk="1" hangingPunct="1"/>
            <a:fld id="{3F762C29-02D9-4E4B-8FD0-C5F04CC40FDF}" type="slidenum">
              <a:rPr lang="en-US" sz="1200">
                <a:solidFill>
                  <a:schemeClr val="tx2"/>
                </a:solidFill>
              </a:rPr>
              <a:pPr algn="l" eaLnBrk="1" hangingPunct="1"/>
              <a:t>26</a:t>
            </a:fld>
            <a:endParaRPr lang="en-US" sz="1200" dirty="0">
              <a:solidFill>
                <a:schemeClr val="tx2"/>
              </a:solidFill>
            </a:endParaRPr>
          </a:p>
        </p:txBody>
      </p:sp>
      <p:pic>
        <p:nvPicPr>
          <p:cNvPr id="86020" name="Picture 3" descr="asset-managemen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11450" y="825500"/>
            <a:ext cx="37211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243704" y="4845050"/>
            <a:ext cx="26180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r>
              <a:rPr lang="en-US" sz="3200" dirty="0" smtClean="0">
                <a:solidFill>
                  <a:schemeClr val="tx1"/>
                </a:solidFill>
              </a:rPr>
              <a:t>THANK YOU</a:t>
            </a:r>
            <a:endParaRPr lang="en-US" sz="3200" dirty="0">
              <a:solidFill>
                <a:schemeClr val="tx1"/>
              </a:solidFill>
            </a:endParaRPr>
          </a:p>
          <a:p>
            <a:pPr eaLnBrk="1" hangingPunct="1"/>
            <a:endParaRPr lang="en-US" sz="3200" dirty="0">
              <a:solidFill>
                <a:schemeClr val="tx1"/>
              </a:solidFill>
            </a:endParaRPr>
          </a:p>
        </p:txBody>
      </p:sp>
      <p:sp>
        <p:nvSpPr>
          <p:cNvPr id="86022" name="TextBox 5"/>
          <p:cNvSpPr txBox="1">
            <a:spLocks noChangeArrowheads="1"/>
          </p:cNvSpPr>
          <p:nvPr/>
        </p:nvSpPr>
        <p:spPr bwMode="auto">
          <a:xfrm>
            <a:off x="3505200" y="2413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pPr eaLnBrk="1" hangingPunct="1"/>
            <a:r>
              <a:rPr lang="en-US" sz="3200" dirty="0">
                <a:solidFill>
                  <a:schemeClr val="tx1"/>
                </a:solidFill>
              </a:rPr>
              <a:t>THE</a:t>
            </a:r>
            <a:r>
              <a:rPr lang="en-US" sz="1800" dirty="0">
                <a:solidFill>
                  <a:schemeClr val="tx1"/>
                </a:solidFill>
              </a:rPr>
              <a:t> </a:t>
            </a:r>
            <a:r>
              <a:rPr lang="en-US" sz="3200" dirty="0">
                <a:solidFill>
                  <a:schemeClr val="tx1"/>
                </a:solidFill>
              </a:rPr>
              <a:t>END</a:t>
            </a:r>
          </a:p>
        </p:txBody>
      </p:sp>
      <p:sp>
        <p:nvSpPr>
          <p:cNvPr id="2" name="Date Placeholder 1"/>
          <p:cNvSpPr>
            <a:spLocks noGrp="1"/>
          </p:cNvSpPr>
          <p:nvPr>
            <p:ph type="dt" sz="half" idx="10"/>
          </p:nvPr>
        </p:nvSpPr>
        <p:spPr/>
        <p:txBody>
          <a:bodyPr/>
          <a:lstStyle/>
          <a:p>
            <a:r>
              <a:rPr lang="en-GB" smtClean="0"/>
              <a:t>05/11/2013</a:t>
            </a:r>
            <a:endParaRPr lang="en-US" dirty="0"/>
          </a:p>
        </p:txBody>
      </p:sp>
      <p:sp>
        <p:nvSpPr>
          <p:cNvPr id="9" name="Slide Number Placeholder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457200" rtl="0" eaLnBrk="1" latinLnBrk="0" hangingPunct="1">
              <a:defRPr sz="18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53B82B-D72D-054E-A2F1-26D629BA4D89}" type="slidenum">
              <a:rPr lang="en-US" smtClean="0"/>
              <a:pPr/>
              <a:t>26</a:t>
            </a:fld>
            <a:endParaRPr lang="en-US" dirty="0"/>
          </a:p>
        </p:txBody>
      </p:sp>
    </p:spTree>
    <p:extLst>
      <p:ext uri="{BB962C8B-B14F-4D97-AF65-F5344CB8AC3E}">
        <p14:creationId xmlns:p14="http://schemas.microsoft.com/office/powerpoint/2010/main" val="15416124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mn-lt"/>
              </a:rPr>
              <a:t>What cause the credit crises</a:t>
            </a:r>
            <a:endParaRPr lang="en-US" sz="3200" dirty="0">
              <a:latin typeface="+mn-lt"/>
            </a:endParaRPr>
          </a:p>
        </p:txBody>
      </p:sp>
      <p:sp>
        <p:nvSpPr>
          <p:cNvPr id="3" name="Slide Number Placeholder 2"/>
          <p:cNvSpPr>
            <a:spLocks noGrp="1"/>
          </p:cNvSpPr>
          <p:nvPr>
            <p:ph type="sldNum" sz="quarter" idx="12"/>
          </p:nvPr>
        </p:nvSpPr>
        <p:spPr/>
        <p:txBody>
          <a:bodyPr/>
          <a:lstStyle/>
          <a:p>
            <a:fld id="{4A53B82B-D72D-054E-A2F1-26D629BA4D89}" type="slidenum">
              <a:rPr lang="en-US" smtClean="0"/>
              <a:t>27</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
        <p:nvSpPr>
          <p:cNvPr id="7" name="Inhaltsplatzhalter 6"/>
          <p:cNvSpPr>
            <a:spLocks noGrp="1"/>
          </p:cNvSpPr>
          <p:nvPr>
            <p:ph idx="1"/>
          </p:nvPr>
        </p:nvSpPr>
        <p:spPr/>
        <p:txBody>
          <a:bodyPr/>
          <a:lstStyle/>
          <a:p>
            <a:pPr marL="114300" indent="0">
              <a:buNone/>
            </a:pPr>
            <a:r>
              <a:rPr lang="de-DE" dirty="0"/>
              <a:t>	</a:t>
            </a:r>
            <a:r>
              <a:rPr lang="de-DE" dirty="0" smtClean="0"/>
              <a:t>	Video: </a:t>
            </a:r>
            <a:r>
              <a:rPr lang="de-DE" i="1" dirty="0" err="1" smtClean="0"/>
              <a:t>What</a:t>
            </a:r>
            <a:r>
              <a:rPr lang="de-DE" i="1" dirty="0" smtClean="0"/>
              <a:t> </a:t>
            </a:r>
            <a:r>
              <a:rPr lang="de-DE" i="1" dirty="0" err="1" smtClean="0"/>
              <a:t>is</a:t>
            </a:r>
            <a:r>
              <a:rPr lang="de-DE" i="1" dirty="0" smtClean="0"/>
              <a:t> </a:t>
            </a:r>
            <a:r>
              <a:rPr lang="de-DE" i="1" dirty="0" err="1" smtClean="0"/>
              <a:t>the</a:t>
            </a:r>
            <a:r>
              <a:rPr lang="de-DE" i="1" dirty="0" smtClean="0"/>
              <a:t> </a:t>
            </a:r>
            <a:r>
              <a:rPr lang="de-DE" i="1" dirty="0" err="1" smtClean="0"/>
              <a:t>Credit</a:t>
            </a:r>
            <a:r>
              <a:rPr lang="de-DE" i="1" dirty="0" smtClean="0"/>
              <a:t> </a:t>
            </a:r>
            <a:r>
              <a:rPr lang="de-DE" i="1" dirty="0" err="1" smtClean="0"/>
              <a:t>crisis</a:t>
            </a:r>
            <a:r>
              <a:rPr lang="de-DE" i="1" dirty="0" smtClean="0"/>
              <a:t>?</a:t>
            </a:r>
          </a:p>
          <a:p>
            <a:pPr marL="114300" indent="0">
              <a:buNone/>
            </a:pPr>
            <a:endParaRPr lang="de-DE" dirty="0" smtClean="0"/>
          </a:p>
          <a:p>
            <a:pPr marL="114300" indent="0">
              <a:buNone/>
            </a:pPr>
            <a:endParaRPr lang="de-DE" dirty="0" smtClean="0"/>
          </a:p>
          <a:p>
            <a:endParaRPr lang="de-DE" dirty="0"/>
          </a:p>
          <a:p>
            <a:pPr marL="114300" indent="0">
              <a:buNone/>
            </a:pPr>
            <a:endParaRPr lang="de-DE" dirty="0" smtClean="0"/>
          </a:p>
          <a:p>
            <a:pPr marL="114300" indent="0">
              <a:buNone/>
            </a:pPr>
            <a:endParaRPr lang="de-DE" dirty="0"/>
          </a:p>
          <a:p>
            <a:pPr marL="114300" indent="0">
              <a:buNone/>
            </a:pPr>
            <a:endParaRPr lang="de-DE" dirty="0" smtClean="0"/>
          </a:p>
          <a:p>
            <a:pPr marL="114300" indent="0">
              <a:buNone/>
            </a:pPr>
            <a:endParaRPr lang="de-DE" dirty="0"/>
          </a:p>
          <a:p>
            <a:pPr marL="114300" indent="0">
              <a:buNone/>
            </a:pPr>
            <a:endParaRPr lang="de-DE" dirty="0" smtClean="0"/>
          </a:p>
          <a:p>
            <a:pPr marL="114300" indent="0">
              <a:buNone/>
            </a:pPr>
            <a:endParaRPr lang="de-DE" dirty="0"/>
          </a:p>
          <a:p>
            <a:pPr marL="114300" indent="0">
              <a:buNone/>
            </a:pPr>
            <a:r>
              <a:rPr lang="de-DE" sz="1200" dirty="0" smtClean="0"/>
              <a:t>			</a:t>
            </a:r>
            <a:r>
              <a:rPr lang="de-DE" sz="1200" dirty="0" err="1" smtClean="0"/>
              <a:t>source</a:t>
            </a:r>
            <a:r>
              <a:rPr lang="de-DE" sz="1200" dirty="0" smtClean="0"/>
              <a:t>: http</a:t>
            </a:r>
            <a:r>
              <a:rPr lang="de-DE" sz="1200" dirty="0"/>
              <a:t>://www.youtube.com/watch?v=l4KY9kQhdjU</a:t>
            </a:r>
          </a:p>
          <a:p>
            <a:pPr marL="114300" indent="0">
              <a:buNone/>
            </a:pPr>
            <a:endParaRPr lang="de-DE" dirty="0"/>
          </a:p>
          <a:p>
            <a:pPr marL="114300" indent="0">
              <a:buNone/>
            </a:pPr>
            <a:endParaRPr lang="de-DE" dirty="0"/>
          </a:p>
        </p:txBody>
      </p:sp>
      <p:pic>
        <p:nvPicPr>
          <p:cNvPr id="1026"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3927" y="2197813"/>
            <a:ext cx="4819851" cy="298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3.bp.blogspot.com/-32utSgZfyy0/UXaMipVw82I/AAAAAAAAArs/tu1s6M31Y-A/s1600/Youtub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43561" y="4980456"/>
            <a:ext cx="869649" cy="86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3078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57201" y="274638"/>
            <a:ext cx="7956550" cy="6202362"/>
          </a:xfrm>
        </p:spPr>
        <p:txBody>
          <a:bodyPr/>
          <a:lstStyle/>
          <a:p>
            <a:pPr eaLnBrk="1" hangingPunct="1">
              <a:defRPr/>
            </a:pPr>
            <a:r>
              <a:rPr lang="en-GB" sz="2500" b="1" dirty="0" smtClean="0">
                <a:solidFill>
                  <a:srgbClr val="000080"/>
                </a:solidFill>
                <a:latin typeface="+mn-lt"/>
                <a:cs typeface="+mj-cs"/>
              </a:rPr>
              <a:t>   	</a:t>
            </a:r>
            <a:br>
              <a:rPr lang="en-GB" sz="2500" b="1" dirty="0" smtClean="0">
                <a:solidFill>
                  <a:srgbClr val="000080"/>
                </a:solidFill>
                <a:latin typeface="+mn-lt"/>
                <a:cs typeface="+mj-cs"/>
              </a:rPr>
            </a:br>
            <a:r>
              <a:rPr lang="en-GB" sz="2500" b="1" dirty="0" smtClean="0">
                <a:solidFill>
                  <a:srgbClr val="000080"/>
                </a:solidFill>
                <a:latin typeface="+mn-lt"/>
                <a:cs typeface="+mj-cs"/>
              </a:rPr>
              <a:t>	</a:t>
            </a:r>
            <a:br>
              <a:rPr lang="en-GB" sz="2500" b="1" dirty="0" smtClean="0">
                <a:solidFill>
                  <a:srgbClr val="000080"/>
                </a:solidFill>
                <a:latin typeface="+mn-lt"/>
                <a:cs typeface="+mj-cs"/>
              </a:rPr>
            </a:br>
            <a:r>
              <a:rPr lang="en-GB" sz="2500" b="1" dirty="0">
                <a:solidFill>
                  <a:srgbClr val="000080"/>
                </a:solidFill>
                <a:latin typeface="+mn-lt"/>
              </a:rPr>
              <a:t/>
            </a:r>
            <a:br>
              <a:rPr lang="en-GB" sz="2500" b="1" dirty="0">
                <a:solidFill>
                  <a:srgbClr val="000080"/>
                </a:solidFill>
                <a:latin typeface="+mn-lt"/>
              </a:rPr>
            </a:br>
            <a:r>
              <a:rPr lang="en-GB" sz="2500" b="1" dirty="0" smtClean="0">
                <a:solidFill>
                  <a:srgbClr val="000080"/>
                </a:solidFill>
                <a:latin typeface="+mn-lt"/>
              </a:rPr>
              <a:t>	</a:t>
            </a:r>
            <a:r>
              <a:rPr lang="en-GB" sz="2500" b="1" dirty="0" err="1" smtClean="0">
                <a:solidFill>
                  <a:srgbClr val="800080"/>
                </a:solidFill>
                <a:latin typeface="+mn-lt"/>
                <a:cs typeface="+mj-cs"/>
              </a:rPr>
              <a:t>Dr.</a:t>
            </a:r>
            <a:r>
              <a:rPr lang="en-GB" sz="2500" b="1" dirty="0" smtClean="0">
                <a:solidFill>
                  <a:srgbClr val="800080"/>
                </a:solidFill>
                <a:latin typeface="+mn-lt"/>
                <a:cs typeface="+mj-cs"/>
              </a:rPr>
              <a:t> Aly Khorshid</a:t>
            </a:r>
            <a:r>
              <a:rPr lang="en-GB" sz="900" b="1" dirty="0" smtClean="0">
                <a:solidFill>
                  <a:srgbClr val="800080"/>
                </a:solidFill>
                <a:latin typeface="+mn-lt"/>
                <a:cs typeface="+mj-cs"/>
              </a:rPr>
              <a:t> </a:t>
            </a:r>
            <a:br>
              <a:rPr lang="en-GB" sz="900" b="1" dirty="0" smtClean="0">
                <a:solidFill>
                  <a:srgbClr val="800080"/>
                </a:solidFill>
                <a:latin typeface="+mn-lt"/>
                <a:cs typeface="+mj-cs"/>
              </a:rPr>
            </a:br>
            <a:r>
              <a:rPr lang="en-GB" sz="900" b="1" dirty="0" smtClean="0">
                <a:solidFill>
                  <a:srgbClr val="800080"/>
                </a:solidFill>
                <a:latin typeface="+mn-lt"/>
                <a:cs typeface="+mj-cs"/>
              </a:rPr>
              <a:t>   	</a:t>
            </a:r>
            <a:r>
              <a:rPr lang="en-GB" sz="1100" dirty="0" smtClean="0">
                <a:solidFill>
                  <a:srgbClr val="800080"/>
                </a:solidFill>
                <a:latin typeface="+mn-lt"/>
                <a:cs typeface="+mj-cs"/>
              </a:rPr>
              <a:t>Islamic Finance Scholar &amp; Shariah Consultant</a:t>
            </a:r>
            <a:br>
              <a:rPr lang="en-GB" sz="1100" dirty="0" smtClean="0">
                <a:solidFill>
                  <a:srgbClr val="800080"/>
                </a:solidFill>
                <a:latin typeface="+mn-lt"/>
                <a:cs typeface="+mj-cs"/>
              </a:rPr>
            </a:br>
            <a:r>
              <a:rPr lang="en-GB" sz="1100" dirty="0">
                <a:solidFill>
                  <a:srgbClr val="800080"/>
                </a:solidFill>
                <a:latin typeface="+mn-lt"/>
                <a:cs typeface="+mj-cs"/>
              </a:rPr>
              <a:t>	</a:t>
            </a:r>
            <a:r>
              <a:rPr lang="en-GB" sz="1100" dirty="0" smtClean="0">
                <a:solidFill>
                  <a:srgbClr val="800080"/>
                </a:solidFill>
                <a:latin typeface="+mn-lt"/>
                <a:cs typeface="+mj-cs"/>
              </a:rPr>
              <a:t>Visiting Fellow of Islamic </a:t>
            </a:r>
            <a:r>
              <a:rPr lang="en-GB" sz="1100" dirty="0">
                <a:solidFill>
                  <a:srgbClr val="800080"/>
                </a:solidFill>
                <a:latin typeface="+mn-lt"/>
                <a:cs typeface="+mj-cs"/>
              </a:rPr>
              <a:t>S</a:t>
            </a:r>
            <a:r>
              <a:rPr lang="en-GB" sz="1100" dirty="0" smtClean="0">
                <a:solidFill>
                  <a:srgbClr val="800080"/>
                </a:solidFill>
                <a:latin typeface="+mn-lt"/>
                <a:cs typeface="+mj-cs"/>
              </a:rPr>
              <a:t>tudies </a:t>
            </a:r>
            <a:br>
              <a:rPr lang="en-GB" sz="1100" dirty="0" smtClean="0">
                <a:solidFill>
                  <a:srgbClr val="800080"/>
                </a:solidFill>
                <a:latin typeface="+mn-lt"/>
                <a:cs typeface="+mj-cs"/>
              </a:rPr>
            </a:br>
            <a:r>
              <a:rPr lang="en-GB" sz="1100" dirty="0">
                <a:solidFill>
                  <a:srgbClr val="800080"/>
                </a:solidFill>
                <a:latin typeface="+mn-lt"/>
                <a:cs typeface="+mj-cs"/>
              </a:rPr>
              <a:t>	</a:t>
            </a:r>
            <a:r>
              <a:rPr lang="en-GB" sz="1100" dirty="0" smtClean="0">
                <a:solidFill>
                  <a:srgbClr val="800080"/>
                </a:solidFill>
                <a:latin typeface="+mn-lt"/>
                <a:cs typeface="+mj-cs"/>
              </a:rPr>
              <a:t>ICMA Censer, Reading University, UK </a:t>
            </a:r>
            <a:br>
              <a:rPr lang="en-GB" sz="1100" dirty="0" smtClean="0">
                <a:solidFill>
                  <a:srgbClr val="800080"/>
                </a:solidFill>
                <a:latin typeface="+mn-lt"/>
                <a:cs typeface="+mj-cs"/>
              </a:rPr>
            </a:br>
            <a:r>
              <a:rPr lang="en-GB" sz="1100" dirty="0" smtClean="0">
                <a:solidFill>
                  <a:srgbClr val="000080"/>
                </a:solidFill>
                <a:latin typeface="+mn-lt"/>
                <a:cs typeface="+mj-cs"/>
              </a:rPr>
              <a:t>  		</a:t>
            </a:r>
            <a:r>
              <a:rPr lang="en-GB" sz="900" dirty="0" smtClean="0">
                <a:solidFill>
                  <a:srgbClr val="000080"/>
                </a:solidFill>
                <a:latin typeface="+mn-lt"/>
                <a:cs typeface="+mj-cs"/>
              </a:rPr>
              <a:t>		</a:t>
            </a:r>
            <a:br>
              <a:rPr lang="en-GB" sz="900" dirty="0" smtClean="0">
                <a:solidFill>
                  <a:srgbClr val="000080"/>
                </a:solidFill>
                <a:latin typeface="+mn-lt"/>
                <a:cs typeface="+mj-cs"/>
              </a:rPr>
            </a:br>
            <a:r>
              <a:rPr lang="en-GB" sz="900" dirty="0" smtClean="0">
                <a:solidFill>
                  <a:srgbClr val="000080"/>
                </a:solidFill>
                <a:latin typeface="+mn-lt"/>
                <a:cs typeface="+mj-cs"/>
              </a:rPr>
              <a:t/>
            </a:r>
            <a:br>
              <a:rPr lang="en-GB" sz="900" dirty="0" smtClean="0">
                <a:solidFill>
                  <a:srgbClr val="000080"/>
                </a:solidFill>
                <a:latin typeface="+mn-lt"/>
                <a:cs typeface="+mj-cs"/>
              </a:rPr>
            </a:br>
            <a:r>
              <a:rPr lang="en-GB" sz="1400" dirty="0" err="1" smtClean="0">
                <a:solidFill>
                  <a:srgbClr val="000080"/>
                </a:solidFill>
                <a:latin typeface="+mn-lt"/>
                <a:cs typeface="+mj-cs"/>
              </a:rPr>
              <a:t>Dr.</a:t>
            </a:r>
            <a:r>
              <a:rPr lang="en-GB" sz="1400" dirty="0" smtClean="0">
                <a:solidFill>
                  <a:srgbClr val="000080"/>
                </a:solidFill>
                <a:latin typeface="+mn-lt"/>
                <a:cs typeface="+mj-cs"/>
              </a:rPr>
              <a:t> Khorshid has been involved with financial institutions for over 2 decades with comprehensive skills and knowledge in Islamic finance,  Visiting Fellow ICMA centre Henley business school  University of Reading, CEO of Islamic finance with Elite Horizon economic consultancy, his role includes Structuring, Endorsing and advising on Shariah complaint products with particular experience in Capital and stock market products, He is experienced in conduct comprehensive Due-diligences on financial institutions to identify potential investment opportunities.</a:t>
            </a:r>
            <a:br>
              <a:rPr lang="en-GB" sz="1400" dirty="0" smtClean="0">
                <a:solidFill>
                  <a:srgbClr val="000080"/>
                </a:solidFill>
                <a:latin typeface="+mn-lt"/>
                <a:cs typeface="+mj-cs"/>
              </a:rPr>
            </a:br>
            <a:r>
              <a:rPr lang="en-GB" sz="1400" dirty="0" smtClean="0">
                <a:solidFill>
                  <a:srgbClr val="000080"/>
                </a:solidFill>
                <a:latin typeface="+mn-lt"/>
                <a:cs typeface="+mj-cs"/>
              </a:rPr>
              <a:t/>
            </a:r>
            <a:br>
              <a:rPr lang="en-GB" sz="1400" dirty="0" smtClean="0">
                <a:solidFill>
                  <a:srgbClr val="000080"/>
                </a:solidFill>
                <a:latin typeface="+mn-lt"/>
                <a:cs typeface="+mj-cs"/>
              </a:rPr>
            </a:br>
            <a:r>
              <a:rPr lang="en-US" sz="1400" dirty="0" smtClean="0">
                <a:solidFill>
                  <a:srgbClr val="000080"/>
                </a:solidFill>
                <a:latin typeface="+mn-lt"/>
                <a:cs typeface="+mj-cs"/>
              </a:rPr>
              <a:t>Dr. Khorshid has PhD on Islamic studies and economics from the University of Leeds (UK), studied Fiqh and Shariah at Al-Azhar University (Egypt), Master degree in managements (UK). </a:t>
            </a:r>
            <a:r>
              <a:rPr lang="en-GB" sz="1400" dirty="0" smtClean="0">
                <a:solidFill>
                  <a:srgbClr val="000080"/>
                </a:solidFill>
                <a:latin typeface="+mn-lt"/>
                <a:cs typeface="+mj-cs"/>
              </a:rPr>
              <a:t>His Publications includes</a:t>
            </a:r>
            <a:r>
              <a:rPr lang="en-GB" sz="1400" dirty="0" smtClean="0">
                <a:solidFill>
                  <a:srgbClr val="000080"/>
                </a:solidFill>
                <a:effectLst>
                  <a:outerShdw blurRad="38100" dist="38100" dir="2700000" algn="tl">
                    <a:srgbClr val="DDDDDD"/>
                  </a:outerShdw>
                </a:effectLst>
                <a:latin typeface="+mn-lt"/>
                <a:cs typeface="+mj-cs"/>
              </a:rPr>
              <a:t>,</a:t>
            </a:r>
            <a:r>
              <a:rPr lang="en-GB" sz="1400" b="1" dirty="0" smtClean="0">
                <a:solidFill>
                  <a:srgbClr val="000080"/>
                </a:solidFill>
                <a:effectLst>
                  <a:outerShdw blurRad="38100" dist="38100" dir="2700000" algn="tl">
                    <a:srgbClr val="DDDDDD"/>
                  </a:outerShdw>
                </a:effectLst>
                <a:latin typeface="+mn-lt"/>
                <a:cs typeface="+mj-cs"/>
              </a:rPr>
              <a:t> </a:t>
            </a:r>
            <a:r>
              <a:rPr lang="en-GB" sz="1400" dirty="0" smtClean="0">
                <a:solidFill>
                  <a:srgbClr val="000080"/>
                </a:solidFill>
                <a:latin typeface="+mn-lt"/>
                <a:cs typeface="+mj-cs"/>
              </a:rPr>
              <a:t>Islamic Insurance</a:t>
            </a:r>
            <a:r>
              <a:rPr lang="en-GB" sz="1400" b="1" i="1" dirty="0" smtClean="0">
                <a:solidFill>
                  <a:srgbClr val="000080"/>
                </a:solidFill>
                <a:latin typeface="+mn-lt"/>
                <a:cs typeface="+mj-cs"/>
              </a:rPr>
              <a:t> </a:t>
            </a:r>
            <a:r>
              <a:rPr lang="ja-JP" altLang="en-GB" sz="1400" i="1" dirty="0" smtClean="0">
                <a:solidFill>
                  <a:srgbClr val="000080"/>
                </a:solidFill>
                <a:latin typeface="+mn-lt"/>
                <a:cs typeface="+mj-cs"/>
              </a:rPr>
              <a:t>“</a:t>
            </a:r>
            <a:r>
              <a:rPr lang="en-GB" sz="1400" i="1" dirty="0" smtClean="0">
                <a:solidFill>
                  <a:srgbClr val="000080"/>
                </a:solidFill>
                <a:latin typeface="+mn-lt"/>
                <a:cs typeface="+mj-cs"/>
              </a:rPr>
              <a:t>A modern Approach to Islamic Banking</a:t>
            </a:r>
            <a:r>
              <a:rPr lang="ja-JP" altLang="en-GB" sz="1400" i="1" dirty="0" smtClean="0">
                <a:solidFill>
                  <a:srgbClr val="000080"/>
                </a:solidFill>
                <a:latin typeface="+mn-lt"/>
                <a:cs typeface="+mj-cs"/>
              </a:rPr>
              <a:t>”</a:t>
            </a:r>
            <a:r>
              <a:rPr lang="en-GB" sz="1400" dirty="0" smtClean="0">
                <a:solidFill>
                  <a:srgbClr val="000080"/>
                </a:solidFill>
                <a:latin typeface="+mn-lt"/>
                <a:cs typeface="+mj-cs"/>
              </a:rPr>
              <a:t>, and the Encyclopaedia of Islamic finance, Dictionary of Islamic Finance, Corporate Governance in Islamic Finance, “ A TENDER POWER” Novel instigates Islamic Finance </a:t>
            </a:r>
            <a:r>
              <a:rPr lang="en-GB" sz="1400" dirty="0">
                <a:solidFill>
                  <a:srgbClr val="000080"/>
                </a:solidFill>
                <a:latin typeface="+mn-lt"/>
              </a:rPr>
              <a:t> </a:t>
            </a:r>
            <a:r>
              <a:rPr lang="en-GB" sz="1400" dirty="0" smtClean="0">
                <a:solidFill>
                  <a:srgbClr val="000080"/>
                </a:solidFill>
                <a:latin typeface="+mn-lt"/>
              </a:rPr>
              <a:t>for layman within fiction action love story, </a:t>
            </a:r>
            <a:r>
              <a:rPr lang="en-GB" sz="1400" dirty="0" smtClean="0">
                <a:solidFill>
                  <a:srgbClr val="000080"/>
                </a:solidFill>
                <a:latin typeface="+mn-lt"/>
                <a:cs typeface="+mj-cs"/>
              </a:rPr>
              <a:t>He also </a:t>
            </a:r>
            <a:r>
              <a:rPr lang="en-US" sz="1400" dirty="0" smtClean="0">
                <a:solidFill>
                  <a:srgbClr val="000080"/>
                </a:solidFill>
                <a:latin typeface="+mn-lt"/>
                <a:cs typeface="+mj-cs"/>
              </a:rPr>
              <a:t>has many articles published on Islamic finance.</a:t>
            </a:r>
            <a:br>
              <a:rPr lang="en-US" sz="1400" dirty="0" smtClean="0">
                <a:solidFill>
                  <a:srgbClr val="000080"/>
                </a:solidFill>
                <a:latin typeface="+mn-lt"/>
                <a:cs typeface="+mj-cs"/>
              </a:rPr>
            </a:br>
            <a:r>
              <a:rPr lang="en-GB" sz="1400" dirty="0" smtClean="0">
                <a:solidFill>
                  <a:srgbClr val="000080"/>
                </a:solidFill>
                <a:latin typeface="+mn-lt"/>
                <a:cs typeface="+mj-cs"/>
              </a:rPr>
              <a:t/>
            </a:r>
            <a:br>
              <a:rPr lang="en-GB" sz="1400" dirty="0" smtClean="0">
                <a:solidFill>
                  <a:srgbClr val="000080"/>
                </a:solidFill>
                <a:latin typeface="+mn-lt"/>
                <a:cs typeface="+mj-cs"/>
              </a:rPr>
            </a:br>
            <a:r>
              <a:rPr lang="en-GB" sz="1400" dirty="0" smtClean="0">
                <a:solidFill>
                  <a:srgbClr val="000080"/>
                </a:solidFill>
                <a:latin typeface="+mn-lt"/>
                <a:cs typeface="+mj-cs"/>
              </a:rPr>
              <a:t>Dr Khorshid is a trustee member of Academy UK International, member of the institute of management consultancy (UK), and former visiting lecturer in El-Azhar University </a:t>
            </a:r>
            <a:r>
              <a:rPr lang="en-GB" sz="1400" dirty="0" smtClean="0">
                <a:solidFill>
                  <a:srgbClr val="000080"/>
                </a:solidFill>
                <a:latin typeface="+mn-lt"/>
              </a:rPr>
              <a:t>“</a:t>
            </a:r>
            <a:r>
              <a:rPr lang="en-GB" sz="1400" dirty="0" smtClean="0">
                <a:solidFill>
                  <a:srgbClr val="000080"/>
                </a:solidFill>
                <a:latin typeface="+mn-lt"/>
                <a:cs typeface="+mj-cs"/>
              </a:rPr>
              <a:t>Egypt</a:t>
            </a:r>
            <a:r>
              <a:rPr lang="en-GB" sz="1400" dirty="0" smtClean="0">
                <a:solidFill>
                  <a:srgbClr val="000080"/>
                </a:solidFill>
                <a:latin typeface="+mn-lt"/>
              </a:rPr>
              <a:t>” </a:t>
            </a:r>
            <a:r>
              <a:rPr lang="en-GB" sz="1400" dirty="0" smtClean="0">
                <a:solidFill>
                  <a:srgbClr val="000080"/>
                </a:solidFill>
                <a:latin typeface="+mn-lt"/>
                <a:cs typeface="+mj-cs"/>
              </a:rPr>
              <a:t>and </a:t>
            </a:r>
            <a:r>
              <a:rPr lang="ja-JP" altLang="en-GB" sz="1400" dirty="0" smtClean="0">
                <a:solidFill>
                  <a:srgbClr val="000080"/>
                </a:solidFill>
                <a:latin typeface="+mn-lt"/>
                <a:cs typeface="+mj-cs"/>
              </a:rPr>
              <a:t>‘</a:t>
            </a:r>
            <a:r>
              <a:rPr lang="en-GB" sz="1400" dirty="0" smtClean="0">
                <a:solidFill>
                  <a:srgbClr val="000080"/>
                </a:solidFill>
                <a:latin typeface="+mn-lt"/>
                <a:cs typeface="+mj-cs"/>
              </a:rPr>
              <a:t>SOAS</a:t>
            </a:r>
            <a:r>
              <a:rPr lang="en-GB" sz="1400" dirty="0" smtClean="0">
                <a:solidFill>
                  <a:srgbClr val="000080"/>
                </a:solidFill>
                <a:latin typeface="+mn-lt"/>
              </a:rPr>
              <a:t>’ </a:t>
            </a:r>
            <a:r>
              <a:rPr lang="en-GB" sz="1400" dirty="0" smtClean="0">
                <a:solidFill>
                  <a:srgbClr val="000080"/>
                </a:solidFill>
                <a:latin typeface="+mn-lt"/>
                <a:cs typeface="+mj-cs"/>
              </a:rPr>
              <a:t>University of London on Islamic finance. He is a regular speaker on Islamic finance issues at conferences and TV.</a:t>
            </a:r>
            <a:br>
              <a:rPr lang="en-GB" sz="1400" dirty="0" smtClean="0">
                <a:solidFill>
                  <a:srgbClr val="000080"/>
                </a:solidFill>
                <a:latin typeface="+mn-lt"/>
                <a:cs typeface="+mj-cs"/>
              </a:rPr>
            </a:br>
            <a:r>
              <a:rPr lang="en-GB" sz="1400" dirty="0" smtClean="0">
                <a:solidFill>
                  <a:srgbClr val="000080"/>
                </a:solidFill>
                <a:latin typeface="+mn-lt"/>
                <a:cs typeface="+mj-cs"/>
              </a:rPr>
              <a:t/>
            </a:r>
            <a:br>
              <a:rPr lang="en-GB" sz="1400" dirty="0" smtClean="0">
                <a:solidFill>
                  <a:srgbClr val="000080"/>
                </a:solidFill>
                <a:latin typeface="+mn-lt"/>
                <a:cs typeface="+mj-cs"/>
              </a:rPr>
            </a:br>
            <a:r>
              <a:rPr lang="en-GB" sz="1400" dirty="0" smtClean="0">
                <a:solidFill>
                  <a:srgbClr val="000080"/>
                </a:solidFill>
                <a:latin typeface="+mn-lt"/>
                <a:cs typeface="+mj-cs"/>
              </a:rPr>
              <a:t>Contacts: 	Email: </a:t>
            </a:r>
            <a:r>
              <a:rPr lang="en-GB" sz="1400" u="sng" dirty="0" smtClean="0">
                <a:solidFill>
                  <a:srgbClr val="000080"/>
                </a:solidFill>
                <a:latin typeface="+mn-lt"/>
                <a:cs typeface="+mj-cs"/>
                <a:hlinkClick r:id="rId3"/>
              </a:rPr>
              <a:t>a.khorshid@icmacentre.ac.uk</a:t>
            </a:r>
            <a:r>
              <a:rPr lang="en-GB" sz="1400" u="sng" dirty="0" smtClean="0">
                <a:solidFill>
                  <a:srgbClr val="000080"/>
                </a:solidFill>
                <a:latin typeface="+mn-lt"/>
                <a:cs typeface="+mj-cs"/>
              </a:rPr>
              <a:t> </a:t>
            </a:r>
            <a:br>
              <a:rPr lang="en-GB" sz="1400" u="sng" dirty="0" smtClean="0">
                <a:solidFill>
                  <a:srgbClr val="000080"/>
                </a:solidFill>
                <a:latin typeface="+mn-lt"/>
                <a:cs typeface="+mj-cs"/>
              </a:rPr>
            </a:br>
            <a:r>
              <a:rPr lang="en-GB" sz="1400" dirty="0" smtClean="0">
                <a:solidFill>
                  <a:srgbClr val="000080"/>
                </a:solidFill>
                <a:latin typeface="+mn-lt"/>
                <a:cs typeface="+mj-cs"/>
              </a:rPr>
              <a:t>                           	alykhorshid@mac.com</a:t>
            </a:r>
            <a:br>
              <a:rPr lang="en-GB" sz="1400" dirty="0" smtClean="0">
                <a:solidFill>
                  <a:srgbClr val="000080"/>
                </a:solidFill>
                <a:latin typeface="+mn-lt"/>
                <a:cs typeface="+mj-cs"/>
              </a:rPr>
            </a:br>
            <a:r>
              <a:rPr lang="en-GB" sz="1400" dirty="0" smtClean="0">
                <a:solidFill>
                  <a:srgbClr val="000080"/>
                </a:solidFill>
                <a:latin typeface="+mn-lt"/>
                <a:cs typeface="+mj-cs"/>
              </a:rPr>
              <a:t>	Mobil: +447944411777</a:t>
            </a:r>
            <a:br>
              <a:rPr lang="en-GB" sz="1400" dirty="0" smtClean="0">
                <a:solidFill>
                  <a:srgbClr val="000080"/>
                </a:solidFill>
                <a:latin typeface="+mn-lt"/>
                <a:cs typeface="+mj-cs"/>
              </a:rPr>
            </a:br>
            <a:endParaRPr lang="en-US" dirty="0" smtClean="0">
              <a:solidFill>
                <a:srgbClr val="000080"/>
              </a:solidFill>
              <a:latin typeface="+mn-lt"/>
              <a:cs typeface="+mj-cs"/>
            </a:endParaRPr>
          </a:p>
        </p:txBody>
      </p:sp>
      <p:pic>
        <p:nvPicPr>
          <p:cNvPr id="379907" name="Picture 3" descr="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23125" y="381000"/>
            <a:ext cx="11906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8531788" y="5648960"/>
            <a:ext cx="548640" cy="396240"/>
          </a:xfrm>
        </p:spPr>
        <p:txBody>
          <a:bodyPr/>
          <a:lstStyle/>
          <a:p>
            <a:fld id="{4A53B82B-D72D-054E-A2F1-26D629BA4D89}" type="slidenum">
              <a:rPr lang="en-US" smtClean="0"/>
              <a:t>28</a:t>
            </a:fld>
            <a:endParaRPr lang="en-US" dirty="0"/>
          </a:p>
        </p:txBody>
      </p:sp>
    </p:spTree>
    <p:extLst>
      <p:ext uri="{BB962C8B-B14F-4D97-AF65-F5344CB8AC3E}">
        <p14:creationId xmlns:p14="http://schemas.microsoft.com/office/powerpoint/2010/main" val="30160133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Shape 1"/>
          <p:cNvSpPr txBox="1"/>
          <p:nvPr/>
        </p:nvSpPr>
        <p:spPr>
          <a:xfrm>
            <a:off x="-108360" y="-171360"/>
            <a:ext cx="9360720" cy="1656000"/>
          </a:xfrm>
          <a:prstGeom prst="rect">
            <a:avLst/>
          </a:prstGeom>
        </p:spPr>
        <p:txBody>
          <a:bodyPr lIns="90000" tIns="45000" rIns="90000" bIns="45000"/>
          <a:lstStyle/>
          <a:p>
            <a:endParaRPr dirty="0">
              <a:solidFill>
                <a:srgbClr val="FF0000"/>
              </a:solidFill>
            </a:endParaRPr>
          </a:p>
        </p:txBody>
      </p:sp>
      <p:sp>
        <p:nvSpPr>
          <p:cNvPr id="58" name="TextShape 2"/>
          <p:cNvSpPr txBox="1"/>
          <p:nvPr/>
        </p:nvSpPr>
        <p:spPr>
          <a:xfrm>
            <a:off x="671039" y="172479"/>
            <a:ext cx="8064360" cy="4202215"/>
          </a:xfrm>
          <a:prstGeom prst="rect">
            <a:avLst/>
          </a:prstGeom>
        </p:spPr>
        <p:txBody>
          <a:bodyPr lIns="90000" tIns="45000" rIns="90000" bIns="45000"/>
          <a:lstStyle/>
          <a:p>
            <a:endParaRPr dirty="0"/>
          </a:p>
        </p:txBody>
      </p:sp>
      <p:sp>
        <p:nvSpPr>
          <p:cNvPr id="59" name="CustomShape 3"/>
          <p:cNvSpPr/>
          <p:nvPr/>
        </p:nvSpPr>
        <p:spPr>
          <a:xfrm>
            <a:off x="733680" y="3512301"/>
            <a:ext cx="2035440" cy="674235"/>
          </a:xfrm>
          <a:prstGeom prst="rect">
            <a:avLst/>
          </a:prstGeom>
        </p:spPr>
        <p:txBody>
          <a:bodyPr wrap="none" lIns="90000" tIns="45000" rIns="90000" bIns="45000"/>
          <a:lstStyle/>
          <a:p>
            <a:r>
              <a:rPr lang="en-GB" dirty="0">
                <a:solidFill>
                  <a:srgbClr val="000000"/>
                </a:solidFill>
                <a:latin typeface="Calibri"/>
              </a:rPr>
              <a:t>Aly Khurshid, PhD</a:t>
            </a:r>
            <a:endParaRPr dirty="0"/>
          </a:p>
        </p:txBody>
      </p:sp>
      <p:sp>
        <p:nvSpPr>
          <p:cNvPr id="3" name="Rectangle 2"/>
          <p:cNvSpPr/>
          <p:nvPr/>
        </p:nvSpPr>
        <p:spPr>
          <a:xfrm>
            <a:off x="3464765" y="579387"/>
            <a:ext cx="5063084" cy="3970318"/>
          </a:xfrm>
          <a:prstGeom prst="rect">
            <a:avLst/>
          </a:prstGeom>
        </p:spPr>
        <p:txBody>
          <a:bodyPr wrap="square">
            <a:spAutoFit/>
          </a:bodyPr>
          <a:lstStyle/>
          <a:p>
            <a:r>
              <a:rPr lang="en-GB" dirty="0"/>
              <a:t>Leading Consultants Development</a:t>
            </a:r>
          </a:p>
          <a:p>
            <a:endParaRPr lang="en-GB" dirty="0"/>
          </a:p>
          <a:p>
            <a:r>
              <a:rPr lang="en-GB" dirty="0" smtClean="0"/>
              <a:t>Advisory </a:t>
            </a:r>
            <a:r>
              <a:rPr lang="en-GB" dirty="0"/>
              <a:t>Services </a:t>
            </a:r>
            <a:r>
              <a:rPr lang="en-GB" dirty="0" smtClean="0"/>
              <a:t>on Academic </a:t>
            </a:r>
            <a:r>
              <a:rPr lang="en-GB" dirty="0"/>
              <a:t>and Institutional </a:t>
            </a:r>
            <a:endParaRPr lang="en-GB" dirty="0" smtClean="0"/>
          </a:p>
          <a:p>
            <a:endParaRPr lang="en-US" dirty="0" smtClean="0"/>
          </a:p>
          <a:p>
            <a:r>
              <a:rPr lang="en-US" dirty="0" err="1" smtClean="0"/>
              <a:t>Specialised</a:t>
            </a:r>
            <a:r>
              <a:rPr lang="en-US" dirty="0" smtClean="0"/>
              <a:t> </a:t>
            </a:r>
            <a:r>
              <a:rPr lang="en-US" dirty="0"/>
              <a:t>on </a:t>
            </a:r>
            <a:r>
              <a:rPr lang="en-US" dirty="0" smtClean="0"/>
              <a:t>Islamic Banking and Finance</a:t>
            </a:r>
          </a:p>
          <a:p>
            <a:r>
              <a:rPr lang="en-US" dirty="0"/>
              <a:t>
Experienced </a:t>
            </a:r>
            <a:r>
              <a:rPr lang="en-US" dirty="0" smtClean="0"/>
              <a:t>in Management and leadership in commercial and  </a:t>
            </a:r>
            <a:r>
              <a:rPr lang="en-US" dirty="0"/>
              <a:t>academic </a:t>
            </a:r>
            <a:r>
              <a:rPr lang="en-US" dirty="0" smtClean="0"/>
              <a:t>environment </a:t>
            </a:r>
            <a:endParaRPr lang="en-US" dirty="0"/>
          </a:p>
          <a:p>
            <a:r>
              <a:rPr lang="en-US" dirty="0"/>
              <a:t>
Authors of more than 5</a:t>
            </a:r>
            <a:r>
              <a:rPr lang="en-US" dirty="0" smtClean="0"/>
              <a:t> </a:t>
            </a:r>
            <a:r>
              <a:rPr lang="en-US" dirty="0"/>
              <a:t>books and </a:t>
            </a:r>
            <a:r>
              <a:rPr lang="en-US" dirty="0" smtClean="0"/>
              <a:t>over 70 </a:t>
            </a:r>
            <a:r>
              <a:rPr lang="en-US" dirty="0"/>
              <a:t>journal and conference pape</a:t>
            </a:r>
            <a:r>
              <a:rPr lang="en-US" dirty="0" smtClean="0"/>
              <a:t>r</a:t>
            </a:r>
            <a:r>
              <a:rPr lang="en-US" dirty="0"/>
              <a:t>s</a:t>
            </a:r>
          </a:p>
          <a:p>
            <a:r>
              <a:rPr lang="en-US" dirty="0"/>
              <a:t>
</a:t>
            </a:r>
            <a:r>
              <a:rPr lang="en-US" dirty="0" smtClean="0"/>
              <a:t>Shari’ah Scholar, board member in several financial and academic institutions </a:t>
            </a:r>
            <a:endParaRPr lang="en-US" dirty="0"/>
          </a:p>
        </p:txBody>
      </p:sp>
      <p:pic>
        <p:nvPicPr>
          <p:cNvPr id="4" name="Picture 3" descr="41dgG6lbfhL._AA220_.jpg"/>
          <p:cNvPicPr>
            <a:picLocks noChangeAspect="1"/>
          </p:cNvPicPr>
          <p:nvPr/>
        </p:nvPicPr>
        <p:blipFill rotWithShape="1">
          <a:blip r:embed="rId3" cstate="email">
            <a:extLst>
              <a:ext uri="{28A0092B-C50C-407E-A947-70E740481C1C}">
                <a14:useLocalDpi xmlns:a14="http://schemas.microsoft.com/office/drawing/2010/main"/>
              </a:ext>
            </a:extLst>
          </a:blip>
          <a:srcRect l="16645" r="18067"/>
          <a:stretch/>
        </p:blipFill>
        <p:spPr>
          <a:xfrm>
            <a:off x="542125" y="5015805"/>
            <a:ext cx="1188000" cy="1646155"/>
          </a:xfrm>
          <a:prstGeom prst="rect">
            <a:avLst/>
          </a:prstGeom>
        </p:spPr>
      </p:pic>
      <p:pic>
        <p:nvPicPr>
          <p:cNvPr id="5" name="Picture 4" descr="416ywk4NbrL._AA220_.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02793" y="5008007"/>
            <a:ext cx="1156095" cy="1646155"/>
          </a:xfrm>
          <a:prstGeom prst="rect">
            <a:avLst/>
          </a:prstGeom>
        </p:spPr>
      </p:pic>
      <p:pic>
        <p:nvPicPr>
          <p:cNvPr id="6" name="Picture 5" descr="4123dnMweoL._AA220_.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87500" y="5008005"/>
            <a:ext cx="1152000" cy="1646155"/>
          </a:xfrm>
          <a:prstGeom prst="rect">
            <a:avLst/>
          </a:prstGeom>
        </p:spPr>
      </p:pic>
      <p:pic>
        <p:nvPicPr>
          <p:cNvPr id="7" name="Picture 6" descr="41GZEWJ1RxL._SL220_PIsitb-sticker-arrow-dp,TopRight,12,-18_SH30_OU02_AA220_.jpg"/>
          <p:cNvPicPr>
            <a:picLocks noChangeAspect="1"/>
          </p:cNvPicPr>
          <p:nvPr/>
        </p:nvPicPr>
        <p:blipFill rotWithShape="1">
          <a:blip r:embed="rId6" cstate="email">
            <a:extLst>
              <a:ext uri="{28A0092B-C50C-407E-A947-70E740481C1C}">
                <a14:useLocalDpi xmlns:a14="http://schemas.microsoft.com/office/drawing/2010/main"/>
              </a:ext>
            </a:extLst>
          </a:blip>
          <a:srcRect b="-360"/>
          <a:stretch/>
        </p:blipFill>
        <p:spPr>
          <a:xfrm>
            <a:off x="5383625" y="5040000"/>
            <a:ext cx="1044000" cy="1620000"/>
          </a:xfrm>
          <a:prstGeom prst="rect">
            <a:avLst/>
          </a:prstGeom>
        </p:spPr>
      </p:pic>
      <p:pic>
        <p:nvPicPr>
          <p:cNvPr id="8" name="Picture 7" descr="61dEZlzjblL._AA220_.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06125" y="5008004"/>
            <a:ext cx="1224000" cy="1646156"/>
          </a:xfrm>
          <a:prstGeom prst="rect">
            <a:avLst/>
          </a:prstGeom>
        </p:spPr>
      </p:pic>
      <p:pic>
        <p:nvPicPr>
          <p:cNvPr id="11" name="Grafik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71039" y="849579"/>
            <a:ext cx="1981200" cy="2540000"/>
          </a:xfrm>
          <a:prstGeom prst="rect">
            <a:avLst/>
          </a:prstGeom>
        </p:spPr>
      </p:pic>
      <p:sp>
        <p:nvSpPr>
          <p:cNvPr id="18" name="Slide Number Placeholder 3"/>
          <p:cNvSpPr txBox="1">
            <a:spLocks/>
          </p:cNvSpPr>
          <p:nvPr/>
        </p:nvSpPr>
        <p:spPr>
          <a:xfrm>
            <a:off x="8684188" y="5801360"/>
            <a:ext cx="548640" cy="396240"/>
          </a:xfrm>
          <a:prstGeom prst="bracketPair">
            <a:avLst>
              <a:gd name="adj" fmla="val 17949"/>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 name="Slide Number Placeholder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algn="ctr">
              <a:defRPr>
                <a:solidFill>
                  <a:srgbClr val="FFFFFF"/>
                </a:solidFill>
              </a:defRPr>
            </a:lvl1pPr>
          </a:lstStyle>
          <a:p>
            <a:fld id="{4A53B82B-D72D-054E-A2F1-26D629BA4D89}" type="slidenum">
              <a:rPr lang="en-US"/>
              <a:pPr/>
              <a:t>29</a:t>
            </a:fld>
            <a:endParaRPr lang="en-US" dirty="0"/>
          </a:p>
        </p:txBody>
      </p:sp>
    </p:spTree>
    <p:extLst>
      <p:ext uri="{BB962C8B-B14F-4D97-AF65-F5344CB8AC3E}">
        <p14:creationId xmlns:p14="http://schemas.microsoft.com/office/powerpoint/2010/main" val="13525349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Different Economics system</a:t>
            </a: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r>
              <a:rPr lang="en-US" b="1" dirty="0" smtClean="0"/>
              <a:t>Capitalism</a:t>
            </a:r>
            <a:endParaRPr lang="en-US" dirty="0" smtClean="0"/>
          </a:p>
          <a:p>
            <a:pPr lvl="1"/>
            <a:r>
              <a:rPr lang="en-US" dirty="0" smtClean="0"/>
              <a:t>Competition is on free market the price, production and consumption of goods based on demand and supply,  the trade privately owned and managed for profit.</a:t>
            </a:r>
          </a:p>
          <a:p>
            <a:pPr lvl="1"/>
            <a:r>
              <a:rPr lang="en-US" dirty="0" smtClean="0"/>
              <a:t>No regards to unemployment, social growth </a:t>
            </a:r>
          </a:p>
          <a:p>
            <a:r>
              <a:rPr lang="en-US" b="1" dirty="0" smtClean="0"/>
              <a:t>Communism</a:t>
            </a:r>
          </a:p>
          <a:p>
            <a:pPr lvl="1"/>
            <a:r>
              <a:rPr lang="en-US" dirty="0" smtClean="0"/>
              <a:t>All property and capitals are owned and managed by the state including economic activities, enterprise, labour, production and consumption.</a:t>
            </a:r>
          </a:p>
          <a:p>
            <a:pPr lvl="1"/>
            <a:r>
              <a:rPr lang="en-US" dirty="0" smtClean="0"/>
              <a:t>Employment is the state to provide, wages are set by the state according to the national output</a:t>
            </a:r>
          </a:p>
          <a:p>
            <a:r>
              <a:rPr lang="en-US" b="1" dirty="0" smtClean="0"/>
              <a:t>Islamic System</a:t>
            </a:r>
          </a:p>
          <a:p>
            <a:pPr lvl="1"/>
            <a:r>
              <a:rPr lang="en-US" dirty="0" smtClean="0"/>
              <a:t> </a:t>
            </a:r>
            <a:r>
              <a:rPr lang="en-US" dirty="0"/>
              <a:t>Market base </a:t>
            </a:r>
            <a:r>
              <a:rPr lang="en-US" dirty="0" smtClean="0"/>
              <a:t>economy, </a:t>
            </a:r>
            <a:r>
              <a:rPr lang="en-US" dirty="0"/>
              <a:t>where goods and services are exchanged </a:t>
            </a:r>
            <a:r>
              <a:rPr lang="en-US" dirty="0" smtClean="0"/>
              <a:t>freely </a:t>
            </a:r>
            <a:r>
              <a:rPr lang="en-US" dirty="0"/>
              <a:t>according to the demand and supply by barter or money with debit or credit </a:t>
            </a:r>
            <a:r>
              <a:rPr lang="en-US" dirty="0" smtClean="0"/>
              <a:t>value</a:t>
            </a:r>
          </a:p>
          <a:p>
            <a:pPr lvl="1"/>
            <a:r>
              <a:rPr lang="en-US" dirty="0" smtClean="0"/>
              <a:t>Entrepreneurs are encouraged to create wealth throw employment and social activities</a:t>
            </a:r>
          </a:p>
          <a:p>
            <a:pPr lvl="1"/>
            <a:r>
              <a:rPr lang="en-US" dirty="0" smtClean="0"/>
              <a:t>It is a balance between the two systems, it is emphasis both individual economic freedom and the need to serve the common good</a:t>
            </a:r>
          </a:p>
          <a:p>
            <a:pPr marL="411480" lvl="1" indent="0">
              <a:buNone/>
            </a:pPr>
            <a:endParaRPr lang="en-US" dirty="0"/>
          </a:p>
        </p:txBody>
      </p:sp>
      <p:sp>
        <p:nvSpPr>
          <p:cNvPr id="4" name="Slide Number Placeholder 3"/>
          <p:cNvSpPr>
            <a:spLocks noGrp="1"/>
          </p:cNvSpPr>
          <p:nvPr>
            <p:ph type="sldNum" sz="quarter" idx="12"/>
          </p:nvPr>
        </p:nvSpPr>
        <p:spPr/>
        <p:txBody>
          <a:bodyPr/>
          <a:lstStyle/>
          <a:p>
            <a:fld id="{4A53B82B-D72D-054E-A2F1-26D629BA4D89}" type="slidenum">
              <a:rPr lang="en-US" smtClean="0"/>
              <a:t>3</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29798062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Religion </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t>Religion is an organized collection of beliefs, faith, cultural system, ethics, morality  and way of life</a:t>
            </a:r>
          </a:p>
          <a:p>
            <a:r>
              <a:rPr lang="en-US" dirty="0" smtClean="0"/>
              <a:t>Almost all religion believe in God </a:t>
            </a:r>
          </a:p>
          <a:p>
            <a:r>
              <a:rPr lang="en-US" dirty="0" smtClean="0"/>
              <a:t>The global sensor 2012 reports that the world population has reached 6.9 Billion of which 2.0 Billion 31% Christians, 1.7 Billion 23% Muslims, 13.8 Million 0.2% Jews and 59% are religious and  41 % non-religious.</a:t>
            </a:r>
          </a:p>
          <a:p>
            <a:r>
              <a:rPr lang="en-US" dirty="0" smtClean="0"/>
              <a:t> Religion and business have been throughout the history interacted and affected one anther as well as influencing social-culture and politics, for example labour laws in the UK labour law as well as USA prohibited to discriminate against religion  </a:t>
            </a:r>
          </a:p>
          <a:p>
            <a:r>
              <a:rPr lang="en-US" dirty="0" smtClean="0"/>
              <a:t> To me Religion is a close relationship between me and God, I can ask him for guide, forgiveness    </a:t>
            </a:r>
            <a:endParaRPr lang="en-US" dirty="0"/>
          </a:p>
        </p:txBody>
      </p:sp>
      <p:sp>
        <p:nvSpPr>
          <p:cNvPr id="4" name="Slide Number Placeholder 3"/>
          <p:cNvSpPr>
            <a:spLocks noGrp="1"/>
          </p:cNvSpPr>
          <p:nvPr>
            <p:ph type="sldNum" sz="quarter" idx="12"/>
          </p:nvPr>
        </p:nvSpPr>
        <p:spPr/>
        <p:txBody>
          <a:bodyPr/>
          <a:lstStyle/>
          <a:p>
            <a:fld id="{4A53B82B-D72D-054E-A2F1-26D629BA4D89}" type="slidenum">
              <a:rPr lang="en-US" smtClean="0"/>
              <a:t>4</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12716428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Can Economy and Religion mix</a:t>
            </a:r>
            <a:endParaRPr lang="en-US" dirty="0">
              <a:latin typeface="+mn-lt"/>
            </a:endParaRPr>
          </a:p>
        </p:txBody>
      </p:sp>
      <p:sp>
        <p:nvSpPr>
          <p:cNvPr id="3" name="Content Placeholder 2"/>
          <p:cNvSpPr>
            <a:spLocks noGrp="1"/>
          </p:cNvSpPr>
          <p:nvPr>
            <p:ph idx="1"/>
          </p:nvPr>
        </p:nvSpPr>
        <p:spPr/>
        <p:txBody>
          <a:bodyPr/>
          <a:lstStyle/>
          <a:p>
            <a:r>
              <a:rPr lang="en-US" dirty="0"/>
              <a:t>The practice of religion is between the person and his God in forms of </a:t>
            </a:r>
            <a:r>
              <a:rPr lang="en-US" dirty="0" smtClean="0"/>
              <a:t>pray or </a:t>
            </a:r>
            <a:r>
              <a:rPr lang="en-US" dirty="0"/>
              <a:t>meditations, and in daily life such as marriage,  funerary service, public service and </a:t>
            </a:r>
            <a:r>
              <a:rPr lang="en-US" dirty="0" smtClean="0"/>
              <a:t>charities</a:t>
            </a:r>
          </a:p>
          <a:p>
            <a:r>
              <a:rPr lang="en-US" dirty="0" smtClean="0"/>
              <a:t>Economic systems are manmade system to regulate  and reform trade:</a:t>
            </a:r>
          </a:p>
          <a:p>
            <a:pPr lvl="1">
              <a:buFont typeface="Wingdings" charset="2"/>
              <a:buChar char="u"/>
            </a:pPr>
            <a:r>
              <a:rPr lang="en-US" dirty="0" smtClean="0"/>
              <a:t> Throw history economic systems have taken a form of trying and testing of what to produce? How to produce? Who gets what is produced?</a:t>
            </a:r>
          </a:p>
          <a:p>
            <a:pPr lvl="1">
              <a:buFont typeface="Wingdings" charset="2"/>
              <a:buChar char="u"/>
            </a:pPr>
            <a:r>
              <a:rPr lang="en-US" dirty="0" smtClean="0"/>
              <a:t>Efficacy, growth, liberty and equality are objectives to achieve in good economic systems</a:t>
            </a:r>
          </a:p>
          <a:p>
            <a:pPr lvl="1">
              <a:buFont typeface="Wingdings" charset="2"/>
              <a:buChar char="u"/>
            </a:pPr>
            <a:r>
              <a:rPr lang="en-US" dirty="0" smtClean="0"/>
              <a:t>In capitalist economic system production carried out to maximize profit, while in socialist systems labour and jobs is the goal</a:t>
            </a:r>
          </a:p>
          <a:p>
            <a:pPr marL="114300" indent="0">
              <a:buNone/>
            </a:pPr>
            <a:endParaRPr lang="en-US" dirty="0"/>
          </a:p>
        </p:txBody>
      </p:sp>
      <p:sp>
        <p:nvSpPr>
          <p:cNvPr id="4" name="Slide Number Placeholder 3"/>
          <p:cNvSpPr>
            <a:spLocks noGrp="1"/>
          </p:cNvSpPr>
          <p:nvPr>
            <p:ph type="sldNum" sz="quarter" idx="12"/>
          </p:nvPr>
        </p:nvSpPr>
        <p:spPr/>
        <p:txBody>
          <a:bodyPr/>
          <a:lstStyle/>
          <a:p>
            <a:fld id="{4A53B82B-D72D-054E-A2F1-26D629BA4D89}" type="slidenum">
              <a:rPr lang="en-US" smtClean="0"/>
              <a:t>5</a:t>
            </a:fld>
            <a:endParaRPr lang="en-US" dirty="0"/>
          </a:p>
        </p:txBody>
      </p:sp>
      <p:sp>
        <p:nvSpPr>
          <p:cNvPr id="5" name="Date Placeholder 4"/>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27194149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404813"/>
            <a:ext cx="7834312" cy="1079500"/>
          </a:xfrm>
          <a:extLst/>
        </p:spPr>
        <p:txBody>
          <a:bodyPr lIns="90000" tIns="46800" rIns="90000" bIns="46800"/>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latin typeface="+mn-lt"/>
                <a:cs typeface="+mj-cs"/>
              </a:rPr>
              <a:t>Islam</a:t>
            </a:r>
            <a:endParaRPr lang="en-GB" b="1" dirty="0" smtClean="0">
              <a:latin typeface="+mn-lt"/>
              <a:cs typeface="+mj-cs"/>
            </a:endParaRPr>
          </a:p>
        </p:txBody>
      </p:sp>
      <p:sp>
        <p:nvSpPr>
          <p:cNvPr id="30722" name="Rectangle 1"/>
          <p:cNvSpPr>
            <a:spLocks noGrp="1" noChangeArrowheads="1"/>
          </p:cNvSpPr>
          <p:nvPr>
            <p:ph idx="1"/>
          </p:nvPr>
        </p:nvSpPr>
        <p:spPr>
          <a:xfrm>
            <a:off x="304800" y="1341438"/>
            <a:ext cx="8012113" cy="4792662"/>
          </a:xfrm>
        </p:spPr>
        <p:txBody>
          <a:bodyPr lIns="90000" tIns="46800" rIns="90000" bIns="46800">
            <a:noAutofit/>
          </a:bodyPr>
          <a:lstStyle/>
          <a:p>
            <a:pPr indent="-342900">
              <a:spcBef>
                <a:spcPts val="700"/>
              </a:spcBef>
              <a:buClr>
                <a:schemeClr val="folHlink"/>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ea typeface="ＭＳ Ｐゴシック" charset="0"/>
              </a:rPr>
              <a:t>• </a:t>
            </a:r>
            <a:r>
              <a:rPr lang="en-US" dirty="0" smtClean="0">
                <a:ea typeface="ＭＳ Ｐゴシック" charset="0"/>
              </a:rPr>
              <a:t> The </a:t>
            </a:r>
            <a:r>
              <a:rPr lang="en-US" dirty="0">
                <a:ea typeface="ＭＳ Ｐゴシック" charset="0"/>
              </a:rPr>
              <a:t>word </a:t>
            </a:r>
            <a:r>
              <a:rPr lang="en-US" i="1" dirty="0">
                <a:ea typeface="ＭＳ Ｐゴシック" charset="0"/>
              </a:rPr>
              <a:t>Islam</a:t>
            </a:r>
            <a:r>
              <a:rPr lang="en-US" dirty="0">
                <a:ea typeface="ＭＳ Ｐゴシック" charset="0"/>
              </a:rPr>
              <a:t> means </a:t>
            </a:r>
            <a:endParaRPr lang="en-US" dirty="0" smtClean="0">
              <a:ea typeface="ＭＳ Ｐゴシック" charset="0"/>
            </a:endParaRPr>
          </a:p>
          <a:p>
            <a:pPr indent="-342900" eaLnBrk="1" hangingPunct="1">
              <a:spcBef>
                <a:spcPts val="700"/>
              </a:spcBef>
              <a:buClr>
                <a:schemeClr val="folHlink"/>
              </a:buClr>
              <a:buSzPct val="60000"/>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ea typeface="ＭＳ Ｐゴシック" charset="0"/>
              </a:rPr>
              <a:t>		“</a:t>
            </a:r>
            <a:r>
              <a:rPr lang="en-US" dirty="0">
                <a:ea typeface="ＭＳ Ｐゴシック" charset="0"/>
              </a:rPr>
              <a:t>submission” or “total surrender” to God</a:t>
            </a:r>
            <a:r>
              <a:rPr lang="en-US" dirty="0" smtClean="0">
                <a:ea typeface="ＭＳ Ｐゴシック" charset="0"/>
              </a:rPr>
              <a:t>,</a:t>
            </a:r>
          </a:p>
          <a:p>
            <a:pPr indent="-342900">
              <a:spcBef>
                <a:spcPts val="700"/>
              </a:spcBef>
              <a:buClr>
                <a:schemeClr val="folHlink"/>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ea typeface="ＭＳ Ｐゴシック" charset="0"/>
              </a:rPr>
              <a:t>• </a:t>
            </a:r>
            <a:r>
              <a:rPr lang="en-US" dirty="0" smtClean="0">
                <a:ea typeface="ＭＳ Ｐゴシック" charset="0"/>
              </a:rPr>
              <a:t> Islam </a:t>
            </a:r>
            <a:r>
              <a:rPr lang="en-US" dirty="0">
                <a:ea typeface="ＭＳ Ｐゴシック" charset="0"/>
              </a:rPr>
              <a:t>is a Holy religion that came to the world some </a:t>
            </a:r>
            <a:r>
              <a:rPr lang="en-US" dirty="0" smtClean="0">
                <a:ea typeface="ＭＳ Ｐゴシック" charset="0"/>
              </a:rPr>
              <a:t>1443 </a:t>
            </a:r>
            <a:r>
              <a:rPr lang="en-US" dirty="0">
                <a:ea typeface="ＭＳ Ｐゴシック" charset="0"/>
              </a:rPr>
              <a:t>years ago in the year 578</a:t>
            </a:r>
            <a:r>
              <a:rPr lang="en-US" dirty="0" smtClean="0">
                <a:ea typeface="ＭＳ Ｐゴシック" charset="0"/>
              </a:rPr>
              <a:t>.</a:t>
            </a:r>
            <a:endParaRPr lang="en-US" dirty="0">
              <a:ea typeface="ＭＳ Ｐゴシック" charset="0"/>
            </a:endParaRPr>
          </a:p>
          <a:p>
            <a:pPr indent="-342900" eaLnBrk="1" hangingPunct="1">
              <a:spcBef>
                <a:spcPts val="700"/>
              </a:spcBef>
              <a:buClr>
                <a:schemeClr val="folHlink"/>
              </a:buClr>
              <a:buSzPct val="60000"/>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ea typeface="ＭＳ Ｐゴシック" charset="0"/>
              </a:rPr>
              <a:t>•  There </a:t>
            </a:r>
            <a:r>
              <a:rPr lang="en-US" dirty="0">
                <a:ea typeface="ＭＳ Ｐゴシック" charset="0"/>
              </a:rPr>
              <a:t>are 1.7 billion Muslims in the </a:t>
            </a:r>
            <a:r>
              <a:rPr lang="en-US" dirty="0" smtClean="0">
                <a:ea typeface="ＭＳ Ｐゴシック" charset="0"/>
              </a:rPr>
              <a:t>world (23% of total world population) with annual growth of 15% (in 2020 Muslim population expected 25% of the world population) , </a:t>
            </a:r>
          </a:p>
          <a:p>
            <a:pPr indent="-342900" eaLnBrk="1" hangingPunct="1">
              <a:spcBef>
                <a:spcPts val="700"/>
              </a:spcBef>
              <a:buClr>
                <a:schemeClr val="folHlink"/>
              </a:buClr>
              <a:buSzPct val="60000"/>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ea typeface="ＭＳ Ｐゴシック" charset="0"/>
              </a:rPr>
              <a:t>	</a:t>
            </a:r>
            <a:r>
              <a:rPr lang="en-US" dirty="0" smtClean="0">
                <a:ea typeface="ＭＳ Ｐゴシック" charset="0"/>
              </a:rPr>
              <a:t>making </a:t>
            </a:r>
            <a:r>
              <a:rPr lang="en-US" dirty="0">
                <a:ea typeface="ＭＳ Ｐゴシック" charset="0"/>
              </a:rPr>
              <a:t>it 2</a:t>
            </a:r>
            <a:r>
              <a:rPr lang="en-US" baseline="30000" dirty="0">
                <a:ea typeface="ＭＳ Ｐゴシック" charset="0"/>
              </a:rPr>
              <a:t>nd</a:t>
            </a:r>
            <a:r>
              <a:rPr lang="en-US" dirty="0">
                <a:ea typeface="ＭＳ Ｐゴシック" charset="0"/>
              </a:rPr>
              <a:t> largest religion after Christianity. Only 20% of those live in Arab Countries</a:t>
            </a:r>
            <a:r>
              <a:rPr lang="en-US" dirty="0" smtClean="0">
                <a:ea typeface="ＭＳ Ｐゴシック" charset="0"/>
              </a:rPr>
              <a:t>.</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ea typeface="ＭＳ Ｐゴシック" charset="0"/>
              </a:rPr>
              <a:t>God Revealed the Qur'an to people through his last messenger, Prophet Mohammed ”BPUH”.</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ea typeface="ＭＳ Ｐゴシック" charset="0"/>
              </a:rPr>
              <a:t>The Qur'an is the holly book.</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ea typeface="ＭＳ Ｐゴシック" charset="0"/>
              </a:rPr>
              <a:t>Mohammed's words and deeds are called Sunnah; both are the fundamental sources of Islamic law, known as Shariah.</a:t>
            </a:r>
          </a:p>
          <a:p>
            <a:pPr indent="-342900" eaLnBrk="1" hangingPunct="1">
              <a:spcBef>
                <a:spcPts val="700"/>
              </a:spcBef>
              <a:buClr>
                <a:schemeClr val="folHlink"/>
              </a:buClr>
              <a:buSzPct val="60000"/>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ea typeface="ＭＳ Ｐゴシック" charset="0"/>
            </a:endParaRPr>
          </a:p>
        </p:txBody>
      </p:sp>
      <p:sp>
        <p:nvSpPr>
          <p:cNvPr id="2" name="Date Placeholder 1"/>
          <p:cNvSpPr>
            <a:spLocks noGrp="1"/>
          </p:cNvSpPr>
          <p:nvPr>
            <p:ph type="dt" sz="half" idx="10"/>
          </p:nvPr>
        </p:nvSpPr>
        <p:spPr/>
        <p:txBody>
          <a:bodyPr/>
          <a:lstStyle/>
          <a:p>
            <a:r>
              <a:rPr lang="en-GB" dirty="0" smtClean="0"/>
              <a:t>05/11/2013</a:t>
            </a:r>
            <a:endParaRPr lang="en-US" dirty="0"/>
          </a:p>
        </p:txBody>
      </p:sp>
      <p:sp>
        <p:nvSpPr>
          <p:cNvPr id="9" name="Slide Number Placeholder 3"/>
          <p:cNvSpPr>
            <a:spLocks noGrp="1"/>
          </p:cNvSpPr>
          <p:nvPr>
            <p:ph type="sldNum" sz="quarter" idx="12"/>
          </p:nvPr>
        </p:nvSpPr>
        <p:spPr>
          <a:xfrm>
            <a:off x="8531788" y="5648960"/>
            <a:ext cx="548640" cy="396240"/>
          </a:xfrm>
        </p:spPr>
        <p:txBody>
          <a:bodyPr/>
          <a:lstStyle/>
          <a:p>
            <a:fld id="{4A53B82B-D72D-054E-A2F1-26D629BA4D89}" type="slidenum">
              <a:rPr lang="en-US" smtClean="0"/>
              <a:t>6</a:t>
            </a:fld>
            <a:endParaRPr lang="en-US" dirty="0"/>
          </a:p>
        </p:txBody>
      </p:sp>
    </p:spTree>
    <p:extLst>
      <p:ext uri="{BB962C8B-B14F-4D97-AF65-F5344CB8AC3E}">
        <p14:creationId xmlns:p14="http://schemas.microsoft.com/office/powerpoint/2010/main" val="22290561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09600" y="617538"/>
            <a:ext cx="7467600" cy="1144587"/>
          </a:xfrm>
          <a:extLst/>
        </p:spPr>
        <p:txBody>
          <a:bodyPr lIns="90000" tIns="46800" rIns="90000" bIns="46800"/>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800" dirty="0" smtClean="0">
                <a:latin typeface="+mn-lt"/>
                <a:cs typeface="+mj-cs"/>
              </a:rPr>
              <a:t>Islam</a:t>
            </a:r>
            <a:endParaRPr lang="en-GB" sz="4800" b="1" dirty="0" smtClean="0">
              <a:latin typeface="+mn-lt"/>
              <a:cs typeface="+mj-cs"/>
            </a:endParaRPr>
          </a:p>
        </p:txBody>
      </p:sp>
      <p:sp>
        <p:nvSpPr>
          <p:cNvPr id="32770" name="Rectangle 2"/>
          <p:cNvSpPr>
            <a:spLocks noGrp="1" noChangeArrowheads="1"/>
          </p:cNvSpPr>
          <p:nvPr>
            <p:ph idx="1"/>
          </p:nvPr>
        </p:nvSpPr>
        <p:spPr>
          <a:xfrm>
            <a:off x="228600" y="2017713"/>
            <a:ext cx="7772400" cy="4116387"/>
          </a:xfrm>
        </p:spPr>
        <p:txBody>
          <a:bodyPr lIns="90000" tIns="46800" rIns="90000" bIns="46800">
            <a:normAutofit/>
          </a:bodyPr>
          <a:lstStyle/>
          <a:p>
            <a:pPr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Calibri" charset="0"/>
                <a:ea typeface="ＭＳ Ｐゴシック" charset="0"/>
              </a:rPr>
              <a:t>The five </a:t>
            </a:r>
            <a:r>
              <a:rPr lang="en-US" dirty="0">
                <a:latin typeface="Calibri" charset="0"/>
                <a:ea typeface="ＭＳ Ｐゴシック" charset="0"/>
              </a:rPr>
              <a:t>pillars of Islam: </a:t>
            </a:r>
          </a:p>
          <a:p>
            <a:pPr eaLnBrk="1" hangingPunct="1">
              <a:lnSpc>
                <a:spcPct val="90000"/>
              </a:lnSpc>
              <a:spcBef>
                <a:spcPts val="7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Calibri" charset="0"/>
              <a:ea typeface="ＭＳ Ｐゴシック" charset="0"/>
            </a:endParaRPr>
          </a:p>
          <a:p>
            <a:pPr lvl="2" eaLnBrk="1" hangingPunct="1">
              <a:lnSpc>
                <a:spcPct val="90000"/>
              </a:lnSpc>
              <a:spcBef>
                <a:spcPts val="7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latin typeface="Calibri" charset="0"/>
                <a:ea typeface="ＭＳ Ｐゴシック" charset="0"/>
              </a:rPr>
              <a:t>1.	</a:t>
            </a:r>
            <a:r>
              <a:rPr lang="en-US" sz="2200" dirty="0" smtClean="0">
                <a:latin typeface="Calibri" charset="0"/>
                <a:ea typeface="ＭＳ Ｐゴシック" charset="0"/>
              </a:rPr>
              <a:t> Shahabad </a:t>
            </a:r>
            <a:r>
              <a:rPr lang="en-US" sz="2200" dirty="0">
                <a:latin typeface="Calibri" charset="0"/>
                <a:ea typeface="ＭＳ Ｐゴシック" charset="0"/>
              </a:rPr>
              <a:t>(profession of faith)</a:t>
            </a:r>
            <a:r>
              <a:rPr lang="ar-SA" sz="2200" dirty="0">
                <a:latin typeface="Arial" charset="0"/>
                <a:ea typeface="ＭＳ Ｐゴシック" charset="0"/>
                <a:cs typeface="Arial" charset="0"/>
              </a:rPr>
              <a:t>‏</a:t>
            </a:r>
            <a:endParaRPr lang="en-US" sz="2200" dirty="0">
              <a:latin typeface="Calibri" charset="0"/>
              <a:ea typeface="ＭＳ Ｐゴシック" charset="0"/>
            </a:endParaRPr>
          </a:p>
          <a:p>
            <a:pPr lvl="2" eaLnBrk="1" hangingPunct="1">
              <a:lnSpc>
                <a:spcPct val="90000"/>
              </a:lnSpc>
              <a:spcBef>
                <a:spcPts val="7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latin typeface="Calibri" charset="0"/>
                <a:ea typeface="ＭＳ Ｐゴシック" charset="0"/>
              </a:rPr>
              <a:t>2.	</a:t>
            </a:r>
            <a:r>
              <a:rPr lang="en-US" sz="2200" dirty="0" smtClean="0">
                <a:latin typeface="Calibri" charset="0"/>
                <a:ea typeface="ＭＳ Ｐゴシック" charset="0"/>
              </a:rPr>
              <a:t> </a:t>
            </a:r>
            <a:r>
              <a:rPr lang="en-US" sz="2200" dirty="0" err="1" smtClean="0">
                <a:latin typeface="Calibri" charset="0"/>
                <a:ea typeface="ＭＳ Ｐゴシック" charset="0"/>
              </a:rPr>
              <a:t>Salat</a:t>
            </a:r>
            <a:r>
              <a:rPr lang="en-US" sz="2200" dirty="0" smtClean="0">
                <a:latin typeface="Calibri" charset="0"/>
                <a:ea typeface="ＭＳ Ｐゴシック" charset="0"/>
              </a:rPr>
              <a:t> </a:t>
            </a:r>
            <a:r>
              <a:rPr lang="en-US" sz="2200" dirty="0">
                <a:latin typeface="Calibri" charset="0"/>
                <a:ea typeface="ＭＳ Ｐゴシック" charset="0"/>
              </a:rPr>
              <a:t>(prayer)</a:t>
            </a:r>
            <a:r>
              <a:rPr lang="ar-SA" sz="2200" dirty="0">
                <a:latin typeface="Arial" charset="0"/>
                <a:ea typeface="ＭＳ Ｐゴシック" charset="0"/>
                <a:cs typeface="Arial" charset="0"/>
              </a:rPr>
              <a:t>‏</a:t>
            </a:r>
            <a:endParaRPr lang="en-US" sz="2200" dirty="0">
              <a:latin typeface="Calibri" charset="0"/>
              <a:ea typeface="ＭＳ Ｐゴシック" charset="0"/>
            </a:endParaRPr>
          </a:p>
          <a:p>
            <a:pPr lvl="2" eaLnBrk="1" hangingPunct="1">
              <a:lnSpc>
                <a:spcPct val="90000"/>
              </a:lnSpc>
              <a:spcBef>
                <a:spcPts val="7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latin typeface="Calibri" charset="0"/>
                <a:ea typeface="ＭＳ Ｐゴシック" charset="0"/>
              </a:rPr>
              <a:t>3.	</a:t>
            </a:r>
            <a:r>
              <a:rPr lang="en-US" sz="2200" dirty="0" smtClean="0">
                <a:latin typeface="Calibri" charset="0"/>
                <a:ea typeface="ＭＳ Ｐゴシック" charset="0"/>
              </a:rPr>
              <a:t> Zakat </a:t>
            </a:r>
            <a:r>
              <a:rPr lang="en-US" sz="2200" dirty="0">
                <a:latin typeface="Calibri" charset="0"/>
                <a:ea typeface="ＭＳ Ｐゴシック" charset="0"/>
              </a:rPr>
              <a:t>(giving of alms)</a:t>
            </a:r>
            <a:r>
              <a:rPr lang="ar-SA" sz="2200" dirty="0">
                <a:latin typeface="Arial" charset="0"/>
                <a:ea typeface="ＭＳ Ｐゴシック" charset="0"/>
                <a:cs typeface="Arial" charset="0"/>
              </a:rPr>
              <a:t>‏</a:t>
            </a:r>
            <a:endParaRPr lang="en-US" sz="2200" dirty="0">
              <a:latin typeface="Calibri" charset="0"/>
              <a:ea typeface="ＭＳ Ｐゴシック" charset="0"/>
            </a:endParaRPr>
          </a:p>
          <a:p>
            <a:pPr lvl="2" eaLnBrk="1" hangingPunct="1">
              <a:lnSpc>
                <a:spcPct val="90000"/>
              </a:lnSpc>
              <a:spcBef>
                <a:spcPts val="7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latin typeface="Calibri" charset="0"/>
                <a:ea typeface="ＭＳ Ｐゴシック" charset="0"/>
              </a:rPr>
              <a:t>4.	</a:t>
            </a:r>
            <a:r>
              <a:rPr lang="en-US" sz="2200" dirty="0" smtClean="0">
                <a:latin typeface="Calibri" charset="0"/>
                <a:ea typeface="ＭＳ Ｐゴシック" charset="0"/>
              </a:rPr>
              <a:t> </a:t>
            </a:r>
            <a:r>
              <a:rPr lang="en-US" sz="2200" dirty="0" err="1" smtClean="0">
                <a:latin typeface="Calibri" charset="0"/>
                <a:ea typeface="ＭＳ Ｐゴシック" charset="0"/>
              </a:rPr>
              <a:t>Sawm</a:t>
            </a:r>
            <a:r>
              <a:rPr lang="en-US" sz="2200" dirty="0" smtClean="0">
                <a:latin typeface="Calibri" charset="0"/>
                <a:ea typeface="ＭＳ Ｐゴシック" charset="0"/>
              </a:rPr>
              <a:t> </a:t>
            </a:r>
            <a:r>
              <a:rPr lang="en-US" sz="2200" dirty="0">
                <a:latin typeface="Calibri" charset="0"/>
                <a:ea typeface="ＭＳ Ｐゴシック" charset="0"/>
              </a:rPr>
              <a:t>Ramadan (fasting during the </a:t>
            </a:r>
            <a:r>
              <a:rPr lang="en-US" sz="2200" dirty="0" smtClean="0">
                <a:latin typeface="Calibri" charset="0"/>
                <a:ea typeface="ＭＳ Ｐゴシック" charset="0"/>
              </a:rPr>
              <a:t>month </a:t>
            </a:r>
            <a:r>
              <a:rPr lang="en-US" sz="2200" dirty="0">
                <a:latin typeface="Calibri" charset="0"/>
                <a:ea typeface="ＭＳ Ｐゴシック" charset="0"/>
              </a:rPr>
              <a:t>of Ramadan)</a:t>
            </a:r>
            <a:r>
              <a:rPr lang="ar-SA" sz="2200" dirty="0">
                <a:latin typeface="Arial" charset="0"/>
                <a:ea typeface="ＭＳ Ｐゴシック" charset="0"/>
                <a:cs typeface="Arial" charset="0"/>
              </a:rPr>
              <a:t>‏</a:t>
            </a:r>
            <a:endParaRPr lang="en-US" sz="2200" dirty="0">
              <a:latin typeface="Calibri" charset="0"/>
              <a:ea typeface="ＭＳ Ｐゴシック" charset="0"/>
            </a:endParaRPr>
          </a:p>
          <a:p>
            <a:pPr lvl="2" eaLnBrk="1" hangingPunct="1">
              <a:lnSpc>
                <a:spcPct val="90000"/>
              </a:lnSpc>
              <a:spcBef>
                <a:spcPts val="7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latin typeface="Calibri" charset="0"/>
                <a:ea typeface="ＭＳ Ｐゴシック" charset="0"/>
              </a:rPr>
              <a:t>5.	</a:t>
            </a:r>
            <a:r>
              <a:rPr lang="en-US" sz="2200" dirty="0" smtClean="0">
                <a:latin typeface="Calibri" charset="0"/>
                <a:ea typeface="ＭＳ Ｐゴシック" charset="0"/>
              </a:rPr>
              <a:t> Hajj </a:t>
            </a:r>
            <a:r>
              <a:rPr lang="en-US" sz="2200" dirty="0">
                <a:latin typeface="Calibri" charset="0"/>
                <a:ea typeface="ＭＳ Ｐゴシック" charset="0"/>
              </a:rPr>
              <a:t>(pilgrimage to Mecca for those </a:t>
            </a:r>
            <a:r>
              <a:rPr lang="en-US" sz="2200" dirty="0" smtClean="0">
                <a:latin typeface="Calibri" charset="0"/>
                <a:ea typeface="ＭＳ Ｐゴシック" charset="0"/>
              </a:rPr>
              <a:t>who </a:t>
            </a:r>
            <a:r>
              <a:rPr lang="en-US" sz="2200" dirty="0">
                <a:latin typeface="Calibri" charset="0"/>
                <a:ea typeface="ＭＳ Ｐゴシック" charset="0"/>
              </a:rPr>
              <a:t>are able physically and financially)</a:t>
            </a:r>
            <a:r>
              <a:rPr lang="ar-SA" sz="2200" dirty="0">
                <a:latin typeface="Arial" charset="0"/>
                <a:ea typeface="ＭＳ Ｐゴシック" charset="0"/>
                <a:cs typeface="Arial" charset="0"/>
              </a:rPr>
              <a:t>‏</a:t>
            </a:r>
            <a:endParaRPr lang="en-US" sz="2200" dirty="0">
              <a:latin typeface="Calibri" charset="0"/>
              <a:ea typeface="ＭＳ Ｐゴシック" charset="0"/>
            </a:endParaRPr>
          </a:p>
          <a:p>
            <a:pPr eaLnBrk="1" hangingPunct="1">
              <a:lnSpc>
                <a:spcPct val="90000"/>
              </a:lnSpc>
              <a:spcBef>
                <a:spcPts val="700"/>
              </a:spcBef>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Calibri" charset="0"/>
              <a:ea typeface="ＭＳ Ｐゴシック" charset="0"/>
            </a:endParaRPr>
          </a:p>
        </p:txBody>
      </p:sp>
      <p:sp>
        <p:nvSpPr>
          <p:cNvPr id="2" name="Date Placeholder 1"/>
          <p:cNvSpPr>
            <a:spLocks noGrp="1"/>
          </p:cNvSpPr>
          <p:nvPr>
            <p:ph type="dt" sz="half" idx="10"/>
          </p:nvPr>
        </p:nvSpPr>
        <p:spPr>
          <a:xfrm rot="16200000">
            <a:off x="7766315" y="1844831"/>
            <a:ext cx="2008472" cy="365760"/>
          </a:xfrm>
        </p:spPr>
        <p:txBody>
          <a:bodyPr/>
          <a:lstStyle/>
          <a:p>
            <a:r>
              <a:rPr lang="en-GB" dirty="0" smtClean="0"/>
              <a:t>05/11/2013</a:t>
            </a:r>
            <a:endParaRPr lang="en-US" dirty="0"/>
          </a:p>
        </p:txBody>
      </p:sp>
      <p:sp>
        <p:nvSpPr>
          <p:cNvPr id="9" name="Slide Number Placeholder 3"/>
          <p:cNvSpPr>
            <a:spLocks noGrp="1"/>
          </p:cNvSpPr>
          <p:nvPr>
            <p:ph type="sldNum" sz="quarter" idx="12"/>
          </p:nvPr>
        </p:nvSpPr>
        <p:spPr>
          <a:xfrm>
            <a:off x="8531788" y="5648960"/>
            <a:ext cx="548640" cy="396240"/>
          </a:xfrm>
        </p:spPr>
        <p:txBody>
          <a:bodyPr/>
          <a:lstStyle/>
          <a:p>
            <a:fld id="{4A53B82B-D72D-054E-A2F1-26D629BA4D89}" type="slidenum">
              <a:rPr lang="en-US" smtClean="0"/>
              <a:t>7</a:t>
            </a:fld>
            <a:endParaRPr lang="en-US" dirty="0"/>
          </a:p>
        </p:txBody>
      </p:sp>
    </p:spTree>
    <p:extLst>
      <p:ext uri="{BB962C8B-B14F-4D97-AF65-F5344CB8AC3E}">
        <p14:creationId xmlns:p14="http://schemas.microsoft.com/office/powerpoint/2010/main" val="29736523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04799" y="5323840"/>
            <a:ext cx="7772401" cy="1381760"/>
          </a:xfrm>
        </p:spPr>
        <p:txBody>
          <a:bodyPr>
            <a:normAutofit/>
          </a:bodyPr>
          <a:lstStyle/>
          <a:p>
            <a:pPr marL="285750" indent="-285750" algn="l">
              <a:buFont typeface="Arial"/>
              <a:buChar char="•"/>
            </a:pPr>
            <a:r>
              <a:rPr lang="en-US" dirty="0">
                <a:ea typeface="ＭＳ Ｐゴシック" charset="0"/>
              </a:rPr>
              <a:t>There are 1.7 billion Muslims in the </a:t>
            </a:r>
            <a:r>
              <a:rPr lang="en-US" dirty="0" smtClean="0">
                <a:ea typeface="ＭＳ Ｐゴシック" charset="0"/>
              </a:rPr>
              <a:t>world (</a:t>
            </a:r>
            <a:r>
              <a:rPr lang="en-US" dirty="0">
                <a:ea typeface="ＭＳ Ｐゴシック" charset="0"/>
              </a:rPr>
              <a:t>23% of total world population) with annual growth of 15% </a:t>
            </a:r>
            <a:endParaRPr lang="en-US" dirty="0" smtClean="0">
              <a:ea typeface="ＭＳ Ｐゴシック" charset="0"/>
            </a:endParaRPr>
          </a:p>
          <a:p>
            <a:pPr marL="285750" indent="-285750" algn="l">
              <a:buFont typeface="Arial"/>
              <a:buChar char="•"/>
            </a:pPr>
            <a:r>
              <a:rPr lang="en-US" dirty="0" smtClean="0">
                <a:ea typeface="ＭＳ Ｐゴシック" charset="0"/>
              </a:rPr>
              <a:t>in </a:t>
            </a:r>
            <a:r>
              <a:rPr lang="en-US" dirty="0">
                <a:ea typeface="ＭＳ Ｐゴシック" charset="0"/>
              </a:rPr>
              <a:t>2020 Muslim population expected 25% of the world </a:t>
            </a:r>
            <a:r>
              <a:rPr lang="en-US" dirty="0" smtClean="0">
                <a:ea typeface="ＭＳ Ｐゴシック" charset="0"/>
              </a:rPr>
              <a:t>population </a:t>
            </a:r>
          </a:p>
          <a:p>
            <a:pPr marL="285750" indent="-285750" algn="l">
              <a:buFont typeface="Arial"/>
              <a:buChar char="•"/>
            </a:pPr>
            <a:r>
              <a:rPr lang="en-US" dirty="0" smtClean="0">
                <a:ea typeface="ＭＳ Ｐゴシック" charset="0"/>
              </a:rPr>
              <a:t>Only </a:t>
            </a:r>
            <a:r>
              <a:rPr lang="en-US" dirty="0">
                <a:ea typeface="ＭＳ Ｐゴシック" charset="0"/>
              </a:rPr>
              <a:t>20% of those live in Arab Countries.</a:t>
            </a:r>
          </a:p>
          <a:p>
            <a:pPr algn="l"/>
            <a:endParaRPr lang="en-US" dirty="0"/>
          </a:p>
        </p:txBody>
      </p:sp>
      <p:pic>
        <p:nvPicPr>
          <p:cNvPr id="5" name="Content Placeholder 4" descr="map_islamic_world.jpg"/>
          <p:cNvPicPr>
            <a:picLocks noGrp="1" noChangeAspect="1"/>
          </p:cNvPicPr>
          <p:nvPr>
            <p:ph sz="quarter" idx="13"/>
          </p:nvPr>
        </p:nvPicPr>
        <p:blipFill>
          <a:blip r:embed="rId3" cstate="email">
            <a:extLst>
              <a:ext uri="{28A0092B-C50C-407E-A947-70E740481C1C}">
                <a14:useLocalDpi xmlns:a14="http://schemas.microsoft.com/office/drawing/2010/main"/>
              </a:ext>
            </a:extLst>
          </a:blip>
          <a:srcRect l="-14536" r="-14536"/>
          <a:stretch>
            <a:fillRect/>
          </a:stretch>
        </p:blipFill>
        <p:spPr bwMode="auto">
          <a:xfrm>
            <a:off x="304800" y="381000"/>
            <a:ext cx="7772400" cy="494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A53B82B-D72D-054E-A2F1-26D629BA4D89}" type="slidenum">
              <a:rPr lang="en-US" smtClean="0"/>
              <a:t>8</a:t>
            </a:fld>
            <a:endParaRPr lang="en-US" dirty="0"/>
          </a:p>
        </p:txBody>
      </p:sp>
      <p:sp>
        <p:nvSpPr>
          <p:cNvPr id="4" name="Date Placeholder 3"/>
          <p:cNvSpPr>
            <a:spLocks noGrp="1"/>
          </p:cNvSpPr>
          <p:nvPr>
            <p:ph type="dt" sz="half" idx="10"/>
          </p:nvPr>
        </p:nvSpPr>
        <p:spPr/>
        <p:txBody>
          <a:bodyPr/>
          <a:lstStyle/>
          <a:p>
            <a:r>
              <a:rPr lang="en-GB" smtClean="0"/>
              <a:t>05/11/2013</a:t>
            </a:r>
            <a:endParaRPr lang="en-US" dirty="0"/>
          </a:p>
        </p:txBody>
      </p:sp>
    </p:spTree>
    <p:extLst>
      <p:ext uri="{BB962C8B-B14F-4D97-AF65-F5344CB8AC3E}">
        <p14:creationId xmlns:p14="http://schemas.microsoft.com/office/powerpoint/2010/main" val="28534152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a:xfrm>
            <a:off x="457200" y="188913"/>
            <a:ext cx="7620000" cy="863600"/>
          </a:xfrm>
        </p:spPr>
        <p:txBody>
          <a:bodyPr/>
          <a:lstStyle/>
          <a:p>
            <a:pPr algn="ctr" eaLnBrk="1" hangingPunct="1">
              <a:defRPr/>
            </a:pPr>
            <a:r>
              <a:rPr lang="en-GB" dirty="0" smtClean="0">
                <a:latin typeface="+mn-lt"/>
                <a:cs typeface="+mj-cs"/>
              </a:rPr>
              <a:t>Shari'ah law</a:t>
            </a:r>
            <a:endParaRPr lang="en-US" b="1" dirty="0" smtClean="0">
              <a:latin typeface="+mn-lt"/>
              <a:cs typeface="+mj-cs"/>
            </a:endParaRPr>
          </a:p>
        </p:txBody>
      </p:sp>
      <p:sp>
        <p:nvSpPr>
          <p:cNvPr id="43010" name="Rectangle 3"/>
          <p:cNvSpPr>
            <a:spLocks noGrp="1" noChangeArrowheads="1"/>
          </p:cNvSpPr>
          <p:nvPr>
            <p:ph idx="1"/>
          </p:nvPr>
        </p:nvSpPr>
        <p:spPr>
          <a:xfrm>
            <a:off x="457200" y="1125538"/>
            <a:ext cx="7620000" cy="5275262"/>
          </a:xfrm>
        </p:spPr>
        <p:txBody>
          <a:bodyPr>
            <a:normAutofit/>
          </a:bodyPr>
          <a:lstStyle/>
          <a:p>
            <a:pPr marL="114300" indent="0" eaLnBrk="1" hangingPunct="1">
              <a:buFont typeface="Arial" charset="0"/>
              <a:buNone/>
              <a:defRPr/>
            </a:pPr>
            <a:r>
              <a:rPr lang="en-GB" dirty="0" smtClean="0">
                <a:ea typeface="ＭＳ Ｐゴシック" charset="0"/>
              </a:rPr>
              <a:t>		</a:t>
            </a:r>
            <a:r>
              <a:rPr lang="en-GB" b="1" dirty="0" smtClean="0">
                <a:ea typeface="ＭＳ Ｐゴシック" charset="0"/>
              </a:rPr>
              <a:t>Justice</a:t>
            </a:r>
            <a:r>
              <a:rPr lang="en-GB" b="1" dirty="0">
                <a:ea typeface="ＭＳ Ｐゴシック" charset="0"/>
              </a:rPr>
              <a:t>, </a:t>
            </a:r>
            <a:r>
              <a:rPr lang="en-GB" b="1" dirty="0" smtClean="0">
                <a:ea typeface="ＭＳ Ｐゴシック" charset="0"/>
              </a:rPr>
              <a:t> </a:t>
            </a:r>
            <a:r>
              <a:rPr lang="en-GB" b="1" dirty="0">
                <a:ea typeface="ＭＳ Ｐゴシック" charset="0"/>
              </a:rPr>
              <a:t>fairness and </a:t>
            </a:r>
            <a:r>
              <a:rPr lang="en-GB" b="1" dirty="0" smtClean="0">
                <a:ea typeface="ＭＳ Ｐゴシック" charset="0"/>
              </a:rPr>
              <a:t>morality</a:t>
            </a:r>
          </a:p>
          <a:p>
            <a:pPr eaLnBrk="1" hangingPunct="1">
              <a:defRPr/>
            </a:pPr>
            <a:r>
              <a:rPr lang="en-GB" dirty="0" smtClean="0">
                <a:ea typeface="ＭＳ Ｐゴシック" charset="0"/>
              </a:rPr>
              <a:t> Are </a:t>
            </a:r>
            <a:r>
              <a:rPr lang="en-GB" dirty="0">
                <a:ea typeface="ＭＳ Ｐゴシック" charset="0"/>
              </a:rPr>
              <a:t>values which underpin both the entire Islamic way of </a:t>
            </a:r>
            <a:r>
              <a:rPr lang="en-GB" dirty="0" smtClean="0">
                <a:ea typeface="ＭＳ Ｐゴシック" charset="0"/>
              </a:rPr>
              <a:t>life</a:t>
            </a:r>
            <a:r>
              <a:rPr lang="en-GB" altLang="ja-JP" dirty="0" smtClean="0">
                <a:ea typeface="MS Mincho" charset="0"/>
                <a:cs typeface="MS Mincho" charset="0"/>
              </a:rPr>
              <a:t>.</a:t>
            </a:r>
          </a:p>
          <a:p>
            <a:pPr eaLnBrk="1" hangingPunct="1">
              <a:defRPr/>
            </a:pPr>
            <a:r>
              <a:rPr lang="en-GB" altLang="ja-JP" i="1" dirty="0" smtClean="0">
                <a:ea typeface="MS Mincho" charset="0"/>
                <a:cs typeface="MS Mincho" charset="0"/>
              </a:rPr>
              <a:t>Shariah</a:t>
            </a:r>
            <a:r>
              <a:rPr lang="en-GB" altLang="ja-JP" dirty="0" smtClean="0">
                <a:ea typeface="MS Mincho" charset="0"/>
                <a:cs typeface="MS Mincho" charset="0"/>
              </a:rPr>
              <a:t> </a:t>
            </a:r>
            <a:r>
              <a:rPr lang="en-GB" altLang="ja-JP" dirty="0">
                <a:ea typeface="MS Mincho" charset="0"/>
                <a:cs typeface="MS Mincho" charset="0"/>
              </a:rPr>
              <a:t>gives guidance as to what is, and what is not, acceptable behaviour in all areas of a </a:t>
            </a:r>
            <a:r>
              <a:rPr lang="en-GB" altLang="ja-JP" dirty="0" smtClean="0">
                <a:ea typeface="MS Mincho" charset="0"/>
                <a:cs typeface="MS Mincho" charset="0"/>
              </a:rPr>
              <a:t>Muslim’s life</a:t>
            </a:r>
            <a:endParaRPr lang="en-GB" altLang="ja-JP" dirty="0">
              <a:ea typeface="MS Mincho" charset="0"/>
              <a:cs typeface="MS Mincho" charset="0"/>
            </a:endParaRPr>
          </a:p>
          <a:p>
            <a:pPr eaLnBrk="1" hangingPunct="1">
              <a:defRPr/>
            </a:pPr>
            <a:r>
              <a:rPr lang="en-GB" i="1" dirty="0" smtClean="0">
                <a:latin typeface="Calibri" charset="0"/>
                <a:ea typeface="ＭＳ Ｐゴシック" charset="0"/>
              </a:rPr>
              <a:t>Shari'ah</a:t>
            </a:r>
            <a:r>
              <a:rPr lang="en-GB" dirty="0" smtClean="0">
                <a:latin typeface="Calibri" charset="0"/>
                <a:ea typeface="ＭＳ Ｐゴシック" charset="0"/>
              </a:rPr>
              <a:t> is developed by </a:t>
            </a:r>
            <a:r>
              <a:rPr lang="en-GB" i="1" dirty="0" smtClean="0">
                <a:latin typeface="Calibri" charset="0"/>
                <a:ea typeface="ＭＳ Ｐゴシック" charset="0"/>
              </a:rPr>
              <a:t>Shari'ah</a:t>
            </a:r>
            <a:r>
              <a:rPr lang="en-GB" dirty="0" smtClean="0">
                <a:latin typeface="Calibri" charset="0"/>
                <a:ea typeface="ＭＳ Ｐゴシック" charset="0"/>
              </a:rPr>
              <a:t> scholars (Known as Schools of thoughts, </a:t>
            </a:r>
            <a:r>
              <a:rPr lang="en-GB" dirty="0" err="1" smtClean="0">
                <a:latin typeface="Calibri" charset="0"/>
                <a:ea typeface="ＭＳ Ｐゴシック" charset="0"/>
              </a:rPr>
              <a:t>Safaai</a:t>
            </a:r>
            <a:r>
              <a:rPr lang="en-GB" dirty="0" smtClean="0">
                <a:latin typeface="Calibri" charset="0"/>
                <a:ea typeface="ＭＳ Ｐゴシック" charset="0"/>
              </a:rPr>
              <a:t>, </a:t>
            </a:r>
            <a:r>
              <a:rPr lang="en-GB" dirty="0" err="1" smtClean="0">
                <a:latin typeface="Calibri" charset="0"/>
                <a:ea typeface="ＭＳ Ｐゴシック" charset="0"/>
              </a:rPr>
              <a:t>Hanafi</a:t>
            </a:r>
            <a:r>
              <a:rPr lang="en-GB" dirty="0" smtClean="0">
                <a:latin typeface="Calibri" charset="0"/>
                <a:ea typeface="ＭＳ Ｐゴシック" charset="0"/>
              </a:rPr>
              <a:t>, </a:t>
            </a:r>
            <a:r>
              <a:rPr lang="en-GB" dirty="0" err="1" smtClean="0">
                <a:latin typeface="Calibri" charset="0"/>
                <a:ea typeface="ＭＳ Ｐゴシック" charset="0"/>
              </a:rPr>
              <a:t>Hanbali</a:t>
            </a:r>
            <a:r>
              <a:rPr lang="en-GB" dirty="0" smtClean="0">
                <a:latin typeface="Calibri" charset="0"/>
                <a:ea typeface="ＭＳ Ｐゴシック" charset="0"/>
              </a:rPr>
              <a:t>, </a:t>
            </a:r>
            <a:r>
              <a:rPr lang="en-GB" dirty="0" err="1" smtClean="0">
                <a:latin typeface="Calibri" charset="0"/>
                <a:ea typeface="ＭＳ Ｐゴシック" charset="0"/>
              </a:rPr>
              <a:t>Malki</a:t>
            </a:r>
            <a:r>
              <a:rPr lang="en-GB" dirty="0" smtClean="0">
                <a:latin typeface="Calibri" charset="0"/>
                <a:ea typeface="ＭＳ Ｐゴシック" charset="0"/>
              </a:rPr>
              <a:t>, </a:t>
            </a:r>
            <a:r>
              <a:rPr lang="en-GB" dirty="0" err="1" smtClean="0">
                <a:latin typeface="Calibri" charset="0"/>
                <a:ea typeface="ＭＳ Ｐゴシック" charset="0"/>
              </a:rPr>
              <a:t>Sheaat</a:t>
            </a:r>
            <a:r>
              <a:rPr lang="en-GB" dirty="0" smtClean="0">
                <a:latin typeface="Calibri" charset="0"/>
                <a:ea typeface="ＭＳ Ｐゴシック" charset="0"/>
              </a:rPr>
              <a:t> ,etc. ) over 1000 years ago (over 400 years after Islam)</a:t>
            </a:r>
          </a:p>
          <a:p>
            <a:pPr eaLnBrk="1" hangingPunct="1">
              <a:defRPr/>
            </a:pPr>
            <a:r>
              <a:rPr lang="en-GB" dirty="0" smtClean="0">
                <a:latin typeface="Calibri" charset="0"/>
                <a:ea typeface="ＭＳ Ｐゴシック" charset="0"/>
              </a:rPr>
              <a:t>The recent Scholars known as </a:t>
            </a:r>
            <a:r>
              <a:rPr lang="en-GB" i="1" dirty="0" smtClean="0">
                <a:latin typeface="Calibri" charset="0"/>
                <a:ea typeface="ＭＳ Ｐゴシック" charset="0"/>
              </a:rPr>
              <a:t>Shari'ah advisors or Shari’ah</a:t>
            </a:r>
            <a:r>
              <a:rPr lang="en-GB" dirty="0" smtClean="0">
                <a:latin typeface="Calibri" charset="0"/>
                <a:ea typeface="ＭＳ Ｐゴシック" charset="0"/>
              </a:rPr>
              <a:t> board has studied Fiqh Al-Muaamlat able to explain  </a:t>
            </a:r>
            <a:r>
              <a:rPr lang="en-GB" i="1" dirty="0" smtClean="0">
                <a:latin typeface="Calibri" charset="0"/>
                <a:ea typeface="ＭＳ Ｐゴシック" charset="0"/>
              </a:rPr>
              <a:t>Shari'ah</a:t>
            </a:r>
            <a:r>
              <a:rPr lang="en-GB" dirty="0" smtClean="0">
                <a:latin typeface="Calibri" charset="0"/>
                <a:ea typeface="ＭＳ Ｐゴシック" charset="0"/>
              </a:rPr>
              <a:t> law for recent business dealings.</a:t>
            </a:r>
          </a:p>
          <a:p>
            <a:pPr eaLnBrk="1" hangingPunct="1">
              <a:defRPr/>
            </a:pPr>
            <a:r>
              <a:rPr lang="en-GB" dirty="0" smtClean="0">
                <a:ea typeface="ＭＳ Ｐゴシック" charset="0"/>
              </a:rPr>
              <a:t>The principal base of the Shari’ah Law is: </a:t>
            </a:r>
          </a:p>
          <a:p>
            <a:pPr marL="411163" lvl="1" indent="0" eaLnBrk="1" hangingPunct="1">
              <a:buFont typeface="Arial" charset="0"/>
              <a:buNone/>
              <a:defRPr/>
            </a:pPr>
            <a:r>
              <a:rPr lang="en-GB" sz="2200" dirty="0">
                <a:ea typeface="ＭＳ Ｐゴシック" charset="0"/>
              </a:rPr>
              <a:t>	</a:t>
            </a:r>
            <a:r>
              <a:rPr lang="en-GB" sz="2200" dirty="0" smtClean="0">
                <a:ea typeface="ＭＳ Ｐゴシック" charset="0"/>
              </a:rPr>
              <a:t>the </a:t>
            </a:r>
            <a:r>
              <a:rPr lang="en-GB" sz="2200" b="1" dirty="0" smtClean="0">
                <a:ea typeface="ＭＳ Ｐゴシック" charset="0"/>
              </a:rPr>
              <a:t>permissibility</a:t>
            </a:r>
            <a:r>
              <a:rPr lang="en-GB" sz="2200" dirty="0" smtClean="0">
                <a:ea typeface="ＭＳ Ｐゴシック" charset="0"/>
              </a:rPr>
              <a:t>, the prohibition is </a:t>
            </a:r>
            <a:r>
              <a:rPr lang="en-GB" sz="2200" b="1" dirty="0" smtClean="0">
                <a:ea typeface="ＭＳ Ｐゴシック" charset="0"/>
              </a:rPr>
              <a:t>exceptional </a:t>
            </a:r>
            <a:endParaRPr lang="en-US" sz="2200" dirty="0" smtClean="0">
              <a:latin typeface="Calibri" charset="0"/>
              <a:ea typeface="ＭＳ Ｐゴシック" charset="0"/>
            </a:endParaRPr>
          </a:p>
        </p:txBody>
      </p:sp>
      <p:sp>
        <p:nvSpPr>
          <p:cNvPr id="46083"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E06D9A03-C56D-B640-AA56-B176D8206B2E}" type="slidenum">
              <a:rPr lang="en-US"/>
              <a:pPr/>
              <a:t>9</a:t>
            </a:fld>
            <a:endParaRPr lang="en-US" dirty="0"/>
          </a:p>
        </p:txBody>
      </p:sp>
      <p:sp>
        <p:nvSpPr>
          <p:cNvPr id="2" name="Date Placeholder 1"/>
          <p:cNvSpPr>
            <a:spLocks noGrp="1"/>
          </p:cNvSpPr>
          <p:nvPr>
            <p:ph type="dt" sz="half" idx="10"/>
          </p:nvPr>
        </p:nvSpPr>
        <p:spPr/>
        <p:txBody>
          <a:bodyPr/>
          <a:lstStyle/>
          <a:p>
            <a:r>
              <a:rPr lang="en-GB" smtClean="0"/>
              <a:t>05/11/2013</a:t>
            </a:r>
            <a:endParaRPr lang="en-US" dirty="0"/>
          </a:p>
        </p:txBody>
      </p:sp>
      <p:sp>
        <p:nvSpPr>
          <p:cNvPr id="8" name="Slide Number Placeholder 1"/>
          <p:cNvSpPr>
            <a:spLocks noGrp="1"/>
          </p:cNvSpPr>
          <p:nvPr>
            <p:ph type="sldNum" sz="quarter" idx="12"/>
          </p:nvPr>
        </p:nvSpPr>
        <p:spPr>
          <a:xfrm>
            <a:off x="8531788" y="5648960"/>
            <a:ext cx="548640" cy="396240"/>
          </a:xfrm>
        </p:spPr>
        <p:txBody>
          <a:bodyPr/>
          <a:lstStyle/>
          <a:p>
            <a:fld id="{4A53B82B-D72D-054E-A2F1-26D629BA4D89}" type="slidenum">
              <a:rPr lang="en-US" smtClean="0"/>
              <a:t>9</a:t>
            </a:fld>
            <a:endParaRPr lang="en-US" dirty="0"/>
          </a:p>
        </p:txBody>
      </p:sp>
    </p:spTree>
    <p:extLst>
      <p:ext uri="{BB962C8B-B14F-4D97-AF65-F5344CB8AC3E}">
        <p14:creationId xmlns:p14="http://schemas.microsoft.com/office/powerpoint/2010/main" val="41764473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0</TotalTime>
  <Words>1713</Words>
  <Application>Microsoft Office PowerPoint</Application>
  <PresentationFormat>Bildschirmpräsentation (4:3)</PresentationFormat>
  <Paragraphs>331</Paragraphs>
  <Slides>29</Slides>
  <Notes>29</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Adjacency</vt:lpstr>
      <vt:lpstr>        Department of Social and Economic Science  November 5th, 2013</vt:lpstr>
      <vt:lpstr>Economic System</vt:lpstr>
      <vt:lpstr>Different Economics system</vt:lpstr>
      <vt:lpstr>Religion </vt:lpstr>
      <vt:lpstr>Can Economy and Religion mix</vt:lpstr>
      <vt:lpstr>Islam</vt:lpstr>
      <vt:lpstr>Islam</vt:lpstr>
      <vt:lpstr>PowerPoint-Präsentation</vt:lpstr>
      <vt:lpstr>Shari'ah law</vt:lpstr>
      <vt:lpstr>What is Islamic Finance?</vt:lpstr>
      <vt:lpstr>Shari’ah Law</vt:lpstr>
      <vt:lpstr>PowerPoint-Präsentation</vt:lpstr>
      <vt:lpstr>Prohibitions In Islamic financial system</vt:lpstr>
      <vt:lpstr>PowerPoint-Präsentation</vt:lpstr>
      <vt:lpstr>Shari'ah Compliant Products</vt:lpstr>
      <vt:lpstr>Islamic Finance Contracts</vt:lpstr>
      <vt:lpstr> Global development of Islamic Finance </vt:lpstr>
      <vt:lpstr>PowerPoint-Präsentation</vt:lpstr>
      <vt:lpstr>Islamic finance contracts  (Tools  or Instruments)</vt:lpstr>
      <vt:lpstr>PowerPoint-Präsentation</vt:lpstr>
      <vt:lpstr>PowerPoint-Präsentation</vt:lpstr>
      <vt:lpstr>What make Islamic Finance  a Global system ?</vt:lpstr>
      <vt:lpstr>What make Islamic Finance  a Global system</vt:lpstr>
      <vt:lpstr>Growth During the Crisis</vt:lpstr>
      <vt:lpstr>Conclusions </vt:lpstr>
      <vt:lpstr>PowerPoint-Präsentation</vt:lpstr>
      <vt:lpstr>What cause the credit crises</vt:lpstr>
      <vt:lpstr>         Dr. Aly Khorshid      Islamic Finance Scholar &amp; Shariah Consultant  Visiting Fellow of Islamic Studies   ICMA Censer, Reading University, UK          Dr. Khorshid has been involved with financial institutions for over 2 decades with comprehensive skills and knowledge in Islamic finance,  Visiting Fellow ICMA centre Henley business school  University of Reading, CEO of Islamic finance with Elite Horizon economic consultancy, his role includes Structuring, Endorsing and advising on Shariah complaint products with particular experience in Capital and stock market products, He is experienced in conduct comprehensive Due-diligences on financial institutions to identify potential investment opportunities.  Dr. Khorshid has PhD on Islamic studies and economics from the University of Leeds (UK), studied Fiqh and Shariah at Al-Azhar University (Egypt), Master degree in managements (UK). His Publications includes, Islamic Insurance “A modern Approach to Islamic Banking”, and the Encyclopaedia of Islamic finance, Dictionary of Islamic Finance, Corporate Governance in Islamic Finance, “ A TENDER POWER” Novel instigates Islamic Finance  for layman within fiction action love story, He also has many articles published on Islamic finance.  Dr Khorshid is a trustee member of Academy UK International, member of the institute of management consultancy (UK), and former visiting lecturer in El-Azhar University “Egypt” and ‘SOAS’ University of London on Islamic finance. He is a regular speaker on Islamic finance issues at conferences and TV.  Contacts:  Email: a.khorshid@icmacentre.ac.uk                              alykhorshid@mac.com  Mobil: +447944411777 </vt:lpstr>
      <vt:lpstr>PowerPoint-Präsentation</vt:lpstr>
    </vt:vector>
  </TitlesOfParts>
  <Company>Apple Line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Ismail</dc:creator>
  <cp:lastModifiedBy>HW</cp:lastModifiedBy>
  <cp:revision>68</cp:revision>
  <dcterms:created xsi:type="dcterms:W3CDTF">2013-11-02T16:20:22Z</dcterms:created>
  <dcterms:modified xsi:type="dcterms:W3CDTF">2013-11-07T21:20:23Z</dcterms:modified>
</cp:coreProperties>
</file>