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5" r:id="rId2"/>
  </p:sldMasterIdLst>
  <p:notesMasterIdLst>
    <p:notesMasterId r:id="rId19"/>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95" d="100"/>
          <a:sy n="95" d="100"/>
        </p:scale>
        <p:origin x="-1018" y="-6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4BE9DE-F8F3-4520-BADB-5B1A4A4739D5}" type="datetimeFigureOut">
              <a:rPr lang="de-DE" smtClean="0"/>
              <a:t>29.04.2014</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1E91E9-F0CB-42CB-8B9B-ECFC5EB43E52}" type="slidenum">
              <a:rPr lang="de-DE" smtClean="0"/>
              <a:t>‹Nr.›</a:t>
            </a:fld>
            <a:endParaRPr lang="de-DE"/>
          </a:p>
        </p:txBody>
      </p:sp>
    </p:spTree>
    <p:extLst>
      <p:ext uri="{BB962C8B-B14F-4D97-AF65-F5344CB8AC3E}">
        <p14:creationId xmlns:p14="http://schemas.microsoft.com/office/powerpoint/2010/main" val="3064146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endParaRPr lang="de-DE"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endParaRPr lang="de-DE"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endParaRPr lang="de-DE"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endParaRPr lang="de-DE"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6F2924-CD07-4AE6-9850-5AB57CC84C06}" type="slidenum">
              <a:rPr lang="de-DE">
                <a:solidFill>
                  <a:prstClr val="black"/>
                </a:solidFill>
              </a:rPr>
              <a:pPr/>
              <a:t>15</a:t>
            </a:fld>
            <a:endParaRPr lang="de-DE">
              <a:solidFill>
                <a:prstClr val="black"/>
              </a:solidFill>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86E53C-5B9A-4D96-9DAC-835F20817657}" type="slidenum">
              <a:rPr lang="de-DE">
                <a:solidFill>
                  <a:prstClr val="black"/>
                </a:solidFill>
              </a:rPr>
              <a:pPr/>
              <a:t>16</a:t>
            </a:fld>
            <a:endParaRPr lang="de-DE">
              <a:solidFill>
                <a:prstClr val="black"/>
              </a:solidFill>
            </a:endParaRPr>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D27CB0-4916-416A-B4F6-80E1331F44DD}" type="slidenum">
              <a:rPr lang="de-DE">
                <a:solidFill>
                  <a:prstClr val="black"/>
                </a:solidFill>
              </a:rPr>
              <a:pPr/>
              <a:t>4</a:t>
            </a:fld>
            <a:endParaRPr lang="de-DE">
              <a:solidFill>
                <a:prstClr val="black"/>
              </a:solidFill>
            </a:endParaRPr>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2D54CD-4507-4900-86DD-7D33115C7116}" type="slidenum">
              <a:rPr lang="de-DE">
                <a:solidFill>
                  <a:prstClr val="black"/>
                </a:solidFill>
              </a:rPr>
              <a:pPr/>
              <a:t>5</a:t>
            </a:fld>
            <a:endParaRPr lang="de-DE">
              <a:solidFill>
                <a:prstClr val="black"/>
              </a:solidFill>
            </a:endParaRPr>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F98C9E-3B3C-4C74-96A7-4156205151EE}" type="slidenum">
              <a:rPr lang="de-DE">
                <a:solidFill>
                  <a:prstClr val="black"/>
                </a:solidFill>
              </a:rPr>
              <a:pPr/>
              <a:t>6</a:t>
            </a:fld>
            <a:endParaRPr lang="de-DE">
              <a:solidFill>
                <a:prstClr val="black"/>
              </a:solidFill>
            </a:endParaRPr>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9F2F9F-78C2-47B3-93C8-FCE11BBA2365}" type="slidenum">
              <a:rPr lang="de-DE">
                <a:solidFill>
                  <a:prstClr val="black"/>
                </a:solidFill>
              </a:rPr>
              <a:pPr/>
              <a:t>7</a:t>
            </a:fld>
            <a:endParaRPr lang="de-DE">
              <a:solidFill>
                <a:prstClr val="black"/>
              </a:solidFill>
            </a:endParaRPr>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endParaRPr lang="de-DE"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endParaRPr lang="de-DE"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endParaRPr lang="de-DE"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endParaRPr lang="de-DE"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2_Titelfolie">
    <p:spTree>
      <p:nvGrpSpPr>
        <p:cNvPr id="1" name=""/>
        <p:cNvGrpSpPr/>
        <p:nvPr/>
      </p:nvGrpSpPr>
      <p:grpSpPr>
        <a:xfrm>
          <a:off x="0" y="0"/>
          <a:ext cx="0" cy="0"/>
          <a:chOff x="0" y="0"/>
          <a:chExt cx="0" cy="0"/>
        </a:xfrm>
      </p:grpSpPr>
      <p:sp>
        <p:nvSpPr>
          <p:cNvPr id="2" name="Rectangle 3"/>
          <p:cNvSpPr>
            <a:spLocks noChangeArrowheads="1"/>
          </p:cNvSpPr>
          <p:nvPr userDrawn="1"/>
        </p:nvSpPr>
        <p:spPr bwMode="auto">
          <a:xfrm>
            <a:off x="0" y="1989138"/>
            <a:ext cx="9144000" cy="4868862"/>
          </a:xfrm>
          <a:prstGeom prst="rect">
            <a:avLst/>
          </a:prstGeom>
          <a:solidFill>
            <a:srgbClr val="008080"/>
          </a:solidFill>
          <a:ln w="9525">
            <a:noFill/>
            <a:miter lim="800000"/>
            <a:headEnd/>
            <a:tailEnd/>
          </a:ln>
          <a:effectLst/>
        </p:spPr>
        <p:txBody>
          <a:bodyPr wrap="none" anchor="ctr"/>
          <a:lstStyle/>
          <a:p>
            <a:pPr algn="r" eaLnBrk="0" fontAlgn="base" hangingPunct="0">
              <a:spcBef>
                <a:spcPct val="15000"/>
              </a:spcBef>
              <a:spcAft>
                <a:spcPct val="15000"/>
              </a:spcAft>
              <a:buClr>
                <a:srgbClr val="FF00FF"/>
              </a:buClr>
              <a:buFont typeface="Wingdings" pitchFamily="2" charset="2"/>
              <a:buNone/>
              <a:defRPr/>
            </a:pPr>
            <a:endParaRPr lang="de-DE" sz="900" dirty="0">
              <a:solidFill>
                <a:srgbClr val="000000"/>
              </a:solidFill>
              <a:latin typeface="Calibri" pitchFamily="34" charset="0"/>
              <a:cs typeface="Arial" charset="0"/>
            </a:endParaRPr>
          </a:p>
        </p:txBody>
      </p:sp>
      <p:sp>
        <p:nvSpPr>
          <p:cNvPr id="3" name="Freeform 4"/>
          <p:cNvSpPr>
            <a:spLocks/>
          </p:cNvSpPr>
          <p:nvPr userDrawn="1"/>
        </p:nvSpPr>
        <p:spPr bwMode="auto">
          <a:xfrm>
            <a:off x="6343650" y="2362200"/>
            <a:ext cx="2817813" cy="3482975"/>
          </a:xfrm>
          <a:custGeom>
            <a:avLst/>
            <a:gdLst/>
            <a:ahLst/>
            <a:cxnLst>
              <a:cxn ang="0">
                <a:pos x="0" y="0"/>
              </a:cxn>
              <a:cxn ang="0">
                <a:pos x="0" y="4935"/>
              </a:cxn>
              <a:cxn ang="0">
                <a:pos x="131" y="4935"/>
              </a:cxn>
              <a:cxn ang="0">
                <a:pos x="145" y="4806"/>
              </a:cxn>
              <a:cxn ang="0">
                <a:pos x="162" y="4677"/>
              </a:cxn>
              <a:cxn ang="0">
                <a:pos x="185" y="4552"/>
              </a:cxn>
              <a:cxn ang="0">
                <a:pos x="211" y="4428"/>
              </a:cxn>
              <a:cxn ang="0">
                <a:pos x="242" y="4308"/>
              </a:cxn>
              <a:cxn ang="0">
                <a:pos x="276" y="4188"/>
              </a:cxn>
              <a:cxn ang="0">
                <a:pos x="316" y="4073"/>
              </a:cxn>
              <a:cxn ang="0">
                <a:pos x="357" y="3960"/>
              </a:cxn>
              <a:cxn ang="0">
                <a:pos x="403" y="3849"/>
              </a:cxn>
              <a:cxn ang="0">
                <a:pos x="453" y="3743"/>
              </a:cxn>
              <a:cxn ang="0">
                <a:pos x="506" y="3639"/>
              </a:cxn>
              <a:cxn ang="0">
                <a:pos x="561" y="3539"/>
              </a:cxn>
              <a:cxn ang="0">
                <a:pos x="622" y="3441"/>
              </a:cxn>
              <a:cxn ang="0">
                <a:pos x="684" y="3348"/>
              </a:cxn>
              <a:cxn ang="0">
                <a:pos x="749" y="3259"/>
              </a:cxn>
              <a:cxn ang="0">
                <a:pos x="818" y="3174"/>
              </a:cxn>
              <a:cxn ang="0">
                <a:pos x="890" y="3092"/>
              </a:cxn>
              <a:cxn ang="0">
                <a:pos x="963" y="3015"/>
              </a:cxn>
              <a:cxn ang="0">
                <a:pos x="1039" y="2942"/>
              </a:cxn>
              <a:cxn ang="0">
                <a:pos x="1119" y="2875"/>
              </a:cxn>
              <a:cxn ang="0">
                <a:pos x="1200" y="2811"/>
              </a:cxn>
              <a:cxn ang="0">
                <a:pos x="1284" y="2753"/>
              </a:cxn>
              <a:cxn ang="0">
                <a:pos x="1370" y="2699"/>
              </a:cxn>
              <a:cxn ang="0">
                <a:pos x="1458" y="2650"/>
              </a:cxn>
              <a:cxn ang="0">
                <a:pos x="1548" y="2606"/>
              </a:cxn>
              <a:cxn ang="0">
                <a:pos x="1640" y="2568"/>
              </a:cxn>
              <a:cxn ang="0">
                <a:pos x="1733" y="2535"/>
              </a:cxn>
              <a:cxn ang="0">
                <a:pos x="1829" y="2508"/>
              </a:cxn>
              <a:cxn ang="0">
                <a:pos x="1924" y="2486"/>
              </a:cxn>
              <a:cxn ang="0">
                <a:pos x="2023" y="2472"/>
              </a:cxn>
              <a:cxn ang="0">
                <a:pos x="2123" y="2462"/>
              </a:cxn>
              <a:cxn ang="0">
                <a:pos x="2223" y="2459"/>
              </a:cxn>
              <a:cxn ang="0">
                <a:pos x="2326" y="2462"/>
              </a:cxn>
              <a:cxn ang="0">
                <a:pos x="2426" y="2472"/>
              </a:cxn>
              <a:cxn ang="0">
                <a:pos x="2526" y="2488"/>
              </a:cxn>
              <a:cxn ang="0">
                <a:pos x="2625" y="2510"/>
              </a:cxn>
              <a:cxn ang="0">
                <a:pos x="2721" y="2537"/>
              </a:cxn>
              <a:cxn ang="0">
                <a:pos x="2815" y="2571"/>
              </a:cxn>
              <a:cxn ang="0">
                <a:pos x="2908" y="2610"/>
              </a:cxn>
              <a:cxn ang="0">
                <a:pos x="3000" y="2655"/>
              </a:cxn>
              <a:cxn ang="0">
                <a:pos x="3089" y="2706"/>
              </a:cxn>
              <a:cxn ang="0">
                <a:pos x="3176" y="2762"/>
              </a:cxn>
              <a:cxn ang="0">
                <a:pos x="3261" y="2823"/>
              </a:cxn>
              <a:cxn ang="0">
                <a:pos x="3344" y="2887"/>
              </a:cxn>
              <a:cxn ang="0">
                <a:pos x="3423" y="2958"/>
              </a:cxn>
              <a:cxn ang="0">
                <a:pos x="3501" y="3032"/>
              </a:cxn>
              <a:cxn ang="0">
                <a:pos x="3575" y="3112"/>
              </a:cxn>
              <a:cxn ang="0">
                <a:pos x="3647" y="3195"/>
              </a:cxn>
              <a:cxn ang="0">
                <a:pos x="3647" y="0"/>
              </a:cxn>
              <a:cxn ang="0">
                <a:pos x="0" y="0"/>
              </a:cxn>
            </a:cxnLst>
            <a:rect l="0" t="0" r="r" b="b"/>
            <a:pathLst>
              <a:path w="3647" h="4935">
                <a:moveTo>
                  <a:pt x="0" y="0"/>
                </a:moveTo>
                <a:lnTo>
                  <a:pt x="0" y="4935"/>
                </a:lnTo>
                <a:lnTo>
                  <a:pt x="131" y="4935"/>
                </a:lnTo>
                <a:lnTo>
                  <a:pt x="145" y="4806"/>
                </a:lnTo>
                <a:lnTo>
                  <a:pt x="162" y="4677"/>
                </a:lnTo>
                <a:lnTo>
                  <a:pt x="185" y="4552"/>
                </a:lnTo>
                <a:lnTo>
                  <a:pt x="211" y="4428"/>
                </a:lnTo>
                <a:lnTo>
                  <a:pt x="242" y="4308"/>
                </a:lnTo>
                <a:lnTo>
                  <a:pt x="276" y="4188"/>
                </a:lnTo>
                <a:lnTo>
                  <a:pt x="316" y="4073"/>
                </a:lnTo>
                <a:lnTo>
                  <a:pt x="357" y="3960"/>
                </a:lnTo>
                <a:lnTo>
                  <a:pt x="403" y="3849"/>
                </a:lnTo>
                <a:lnTo>
                  <a:pt x="453" y="3743"/>
                </a:lnTo>
                <a:lnTo>
                  <a:pt x="506" y="3639"/>
                </a:lnTo>
                <a:lnTo>
                  <a:pt x="561" y="3539"/>
                </a:lnTo>
                <a:lnTo>
                  <a:pt x="622" y="3441"/>
                </a:lnTo>
                <a:lnTo>
                  <a:pt x="684" y="3348"/>
                </a:lnTo>
                <a:lnTo>
                  <a:pt x="749" y="3259"/>
                </a:lnTo>
                <a:lnTo>
                  <a:pt x="818" y="3174"/>
                </a:lnTo>
                <a:lnTo>
                  <a:pt x="890" y="3092"/>
                </a:lnTo>
                <a:lnTo>
                  <a:pt x="963" y="3015"/>
                </a:lnTo>
                <a:lnTo>
                  <a:pt x="1039" y="2942"/>
                </a:lnTo>
                <a:lnTo>
                  <a:pt x="1119" y="2875"/>
                </a:lnTo>
                <a:lnTo>
                  <a:pt x="1200" y="2811"/>
                </a:lnTo>
                <a:lnTo>
                  <a:pt x="1284" y="2753"/>
                </a:lnTo>
                <a:lnTo>
                  <a:pt x="1370" y="2699"/>
                </a:lnTo>
                <a:lnTo>
                  <a:pt x="1458" y="2650"/>
                </a:lnTo>
                <a:lnTo>
                  <a:pt x="1548" y="2606"/>
                </a:lnTo>
                <a:lnTo>
                  <a:pt x="1640" y="2568"/>
                </a:lnTo>
                <a:lnTo>
                  <a:pt x="1733" y="2535"/>
                </a:lnTo>
                <a:lnTo>
                  <a:pt x="1829" y="2508"/>
                </a:lnTo>
                <a:lnTo>
                  <a:pt x="1924" y="2486"/>
                </a:lnTo>
                <a:lnTo>
                  <a:pt x="2023" y="2472"/>
                </a:lnTo>
                <a:lnTo>
                  <a:pt x="2123" y="2462"/>
                </a:lnTo>
                <a:lnTo>
                  <a:pt x="2223" y="2459"/>
                </a:lnTo>
                <a:lnTo>
                  <a:pt x="2326" y="2462"/>
                </a:lnTo>
                <a:lnTo>
                  <a:pt x="2426" y="2472"/>
                </a:lnTo>
                <a:lnTo>
                  <a:pt x="2526" y="2488"/>
                </a:lnTo>
                <a:lnTo>
                  <a:pt x="2625" y="2510"/>
                </a:lnTo>
                <a:lnTo>
                  <a:pt x="2721" y="2537"/>
                </a:lnTo>
                <a:lnTo>
                  <a:pt x="2815" y="2571"/>
                </a:lnTo>
                <a:lnTo>
                  <a:pt x="2908" y="2610"/>
                </a:lnTo>
                <a:lnTo>
                  <a:pt x="3000" y="2655"/>
                </a:lnTo>
                <a:lnTo>
                  <a:pt x="3089" y="2706"/>
                </a:lnTo>
                <a:lnTo>
                  <a:pt x="3176" y="2762"/>
                </a:lnTo>
                <a:lnTo>
                  <a:pt x="3261" y="2823"/>
                </a:lnTo>
                <a:lnTo>
                  <a:pt x="3344" y="2887"/>
                </a:lnTo>
                <a:lnTo>
                  <a:pt x="3423" y="2958"/>
                </a:lnTo>
                <a:lnTo>
                  <a:pt x="3501" y="3032"/>
                </a:lnTo>
                <a:lnTo>
                  <a:pt x="3575" y="3112"/>
                </a:lnTo>
                <a:lnTo>
                  <a:pt x="3647" y="3195"/>
                </a:lnTo>
                <a:lnTo>
                  <a:pt x="3647" y="0"/>
                </a:lnTo>
                <a:lnTo>
                  <a:pt x="0" y="0"/>
                </a:lnTo>
                <a:close/>
              </a:path>
            </a:pathLst>
          </a:custGeom>
          <a:noFill/>
          <a:ln w="19050" cmpd="sng">
            <a:solidFill>
              <a:srgbClr val="B2B2B2"/>
            </a:solidFill>
            <a:prstDash val="solid"/>
            <a:round/>
            <a:headEnd/>
            <a:tailEnd/>
          </a:ln>
        </p:spPr>
        <p:txBody>
          <a:bodyPr/>
          <a:lstStyle/>
          <a:p>
            <a:pPr algn="r" eaLnBrk="0" fontAlgn="base" hangingPunct="0">
              <a:spcBef>
                <a:spcPct val="15000"/>
              </a:spcBef>
              <a:spcAft>
                <a:spcPct val="15000"/>
              </a:spcAft>
              <a:buClr>
                <a:srgbClr val="FF00FF"/>
              </a:buClr>
              <a:buFont typeface="Wingdings" pitchFamily="2" charset="2"/>
              <a:buNone/>
              <a:defRPr/>
            </a:pPr>
            <a:endParaRPr lang="de-DE" sz="900" dirty="0">
              <a:solidFill>
                <a:srgbClr val="000000"/>
              </a:solidFill>
              <a:latin typeface="Calibri" pitchFamily="34" charset="0"/>
              <a:cs typeface="Arial" charset="0"/>
            </a:endParaRPr>
          </a:p>
        </p:txBody>
      </p:sp>
      <p:sp>
        <p:nvSpPr>
          <p:cNvPr id="4" name="Freeform 5"/>
          <p:cNvSpPr>
            <a:spLocks noEditPoints="1"/>
          </p:cNvSpPr>
          <p:nvPr userDrawn="1"/>
        </p:nvSpPr>
        <p:spPr bwMode="auto">
          <a:xfrm>
            <a:off x="6897688" y="795338"/>
            <a:ext cx="1851025" cy="228600"/>
          </a:xfrm>
          <a:custGeom>
            <a:avLst/>
            <a:gdLst/>
            <a:ahLst/>
            <a:cxnLst>
              <a:cxn ang="0">
                <a:pos x="770" y="1479"/>
              </a:cxn>
              <a:cxn ang="0">
                <a:pos x="314" y="1535"/>
              </a:cxn>
              <a:cxn ang="0">
                <a:pos x="242" y="1363"/>
              </a:cxn>
              <a:cxn ang="0">
                <a:pos x="661" y="1368"/>
              </a:cxn>
              <a:cxn ang="0">
                <a:pos x="816" y="1140"/>
              </a:cxn>
              <a:cxn ang="0">
                <a:pos x="712" y="924"/>
              </a:cxn>
              <a:cxn ang="0">
                <a:pos x="185" y="710"/>
              </a:cxn>
              <a:cxn ang="0">
                <a:pos x="46" y="444"/>
              </a:cxn>
              <a:cxn ang="0">
                <a:pos x="209" y="93"/>
              </a:cxn>
              <a:cxn ang="0">
                <a:pos x="670" y="14"/>
              </a:cxn>
              <a:cxn ang="0">
                <a:pos x="729" y="181"/>
              </a:cxn>
              <a:cxn ang="0">
                <a:pos x="383" y="170"/>
              </a:cxn>
              <a:cxn ang="0">
                <a:pos x="240" y="349"/>
              </a:cxn>
              <a:cxn ang="0">
                <a:pos x="328" y="561"/>
              </a:cxn>
              <a:cxn ang="0">
                <a:pos x="867" y="789"/>
              </a:cxn>
              <a:cxn ang="0">
                <a:pos x="1013" y="1081"/>
              </a:cxn>
              <a:cxn ang="0">
                <a:pos x="3601" y="1369"/>
              </a:cxn>
              <a:cxn ang="0">
                <a:pos x="5414" y="181"/>
              </a:cxn>
              <a:cxn ang="0">
                <a:pos x="4982" y="1368"/>
              </a:cxn>
              <a:cxn ang="0">
                <a:pos x="7106" y="878"/>
              </a:cxn>
              <a:cxn ang="0">
                <a:pos x="6958" y="1371"/>
              </a:cxn>
              <a:cxn ang="0">
                <a:pos x="7171" y="1240"/>
              </a:cxn>
              <a:cxn ang="0">
                <a:pos x="7078" y="277"/>
              </a:cxn>
              <a:cxn ang="0">
                <a:pos x="6840" y="672"/>
              </a:cxn>
              <a:cxn ang="0">
                <a:pos x="7114" y="502"/>
              </a:cxn>
              <a:cxn ang="0">
                <a:pos x="7280" y="1390"/>
              </a:cxn>
              <a:cxn ang="0">
                <a:pos x="7027" y="1509"/>
              </a:cxn>
              <a:cxn ang="0">
                <a:pos x="6810" y="33"/>
              </a:cxn>
              <a:cxn ang="0">
                <a:pos x="7159" y="109"/>
              </a:cxn>
              <a:cxn ang="0">
                <a:pos x="7311" y="321"/>
              </a:cxn>
              <a:cxn ang="0">
                <a:pos x="7275" y="573"/>
              </a:cxn>
              <a:cxn ang="0">
                <a:pos x="7168" y="761"/>
              </a:cxn>
              <a:cxn ang="0">
                <a:pos x="7383" y="1090"/>
              </a:cxn>
              <a:cxn ang="0">
                <a:pos x="9006" y="1444"/>
              </a:cxn>
              <a:cxn ang="0">
                <a:pos x="8480" y="1532"/>
              </a:cxn>
              <a:cxn ang="0">
                <a:pos x="8238" y="1394"/>
              </a:cxn>
              <a:cxn ang="0">
                <a:pos x="8328" y="32"/>
              </a:cxn>
              <a:cxn ang="0">
                <a:pos x="8441" y="1346"/>
              </a:cxn>
              <a:cxn ang="0">
                <a:pos x="8820" y="1363"/>
              </a:cxn>
              <a:cxn ang="0">
                <a:pos x="8961" y="1068"/>
              </a:cxn>
              <a:cxn ang="0">
                <a:pos x="10522" y="219"/>
              </a:cxn>
              <a:cxn ang="0">
                <a:pos x="10454" y="723"/>
              </a:cxn>
              <a:cxn ang="0">
                <a:pos x="10640" y="539"/>
              </a:cxn>
              <a:cxn ang="0">
                <a:pos x="10508" y="1210"/>
              </a:cxn>
              <a:cxn ang="0">
                <a:pos x="10227" y="864"/>
              </a:cxn>
              <a:cxn ang="0">
                <a:pos x="10554" y="58"/>
              </a:cxn>
              <a:cxn ang="0">
                <a:pos x="10816" y="309"/>
              </a:cxn>
              <a:cxn ang="0">
                <a:pos x="10754" y="707"/>
              </a:cxn>
              <a:cxn ang="0">
                <a:pos x="10422" y="847"/>
              </a:cxn>
              <a:cxn ang="0">
                <a:pos x="10789" y="1331"/>
              </a:cxn>
              <a:cxn ang="0">
                <a:pos x="12408" y="1512"/>
              </a:cxn>
              <a:cxn ang="0">
                <a:pos x="11845" y="1455"/>
              </a:cxn>
              <a:cxn ang="0">
                <a:pos x="11545" y="873"/>
              </a:cxn>
              <a:cxn ang="0">
                <a:pos x="11640" y="321"/>
              </a:cxn>
              <a:cxn ang="0">
                <a:pos x="11946" y="50"/>
              </a:cxn>
              <a:cxn ang="0">
                <a:pos x="12451" y="84"/>
              </a:cxn>
              <a:cxn ang="0">
                <a:pos x="12225" y="162"/>
              </a:cxn>
              <a:cxn ang="0">
                <a:pos x="11890" y="253"/>
              </a:cxn>
              <a:cxn ang="0">
                <a:pos x="11753" y="563"/>
              </a:cxn>
              <a:cxn ang="0">
                <a:pos x="11815" y="1198"/>
              </a:cxn>
              <a:cxn ang="0">
                <a:pos x="12231" y="1395"/>
              </a:cxn>
            </a:cxnLst>
            <a:rect l="0" t="0" r="r" b="b"/>
            <a:pathLst>
              <a:path w="12599" h="1547">
                <a:moveTo>
                  <a:pt x="1013" y="1099"/>
                </a:moveTo>
                <a:lnTo>
                  <a:pt x="1012" y="1124"/>
                </a:lnTo>
                <a:lnTo>
                  <a:pt x="1010" y="1150"/>
                </a:lnTo>
                <a:lnTo>
                  <a:pt x="1006" y="1175"/>
                </a:lnTo>
                <a:lnTo>
                  <a:pt x="1000" y="1201"/>
                </a:lnTo>
                <a:lnTo>
                  <a:pt x="992" y="1225"/>
                </a:lnTo>
                <a:lnTo>
                  <a:pt x="983" y="1250"/>
                </a:lnTo>
                <a:lnTo>
                  <a:pt x="972" y="1274"/>
                </a:lnTo>
                <a:lnTo>
                  <a:pt x="960" y="1298"/>
                </a:lnTo>
                <a:lnTo>
                  <a:pt x="946" y="1321"/>
                </a:lnTo>
                <a:lnTo>
                  <a:pt x="930" y="1344"/>
                </a:lnTo>
                <a:lnTo>
                  <a:pt x="914" y="1365"/>
                </a:lnTo>
                <a:lnTo>
                  <a:pt x="896" y="1385"/>
                </a:lnTo>
                <a:lnTo>
                  <a:pt x="875" y="1404"/>
                </a:lnTo>
                <a:lnTo>
                  <a:pt x="854" y="1422"/>
                </a:lnTo>
                <a:lnTo>
                  <a:pt x="832" y="1440"/>
                </a:lnTo>
                <a:lnTo>
                  <a:pt x="808" y="1456"/>
                </a:lnTo>
                <a:lnTo>
                  <a:pt x="789" y="1467"/>
                </a:lnTo>
                <a:lnTo>
                  <a:pt x="770" y="1479"/>
                </a:lnTo>
                <a:lnTo>
                  <a:pt x="752" y="1488"/>
                </a:lnTo>
                <a:lnTo>
                  <a:pt x="733" y="1497"/>
                </a:lnTo>
                <a:lnTo>
                  <a:pt x="714" y="1505"/>
                </a:lnTo>
                <a:lnTo>
                  <a:pt x="695" y="1513"/>
                </a:lnTo>
                <a:lnTo>
                  <a:pt x="676" y="1519"/>
                </a:lnTo>
                <a:lnTo>
                  <a:pt x="656" y="1526"/>
                </a:lnTo>
                <a:lnTo>
                  <a:pt x="636" y="1531"/>
                </a:lnTo>
                <a:lnTo>
                  <a:pt x="616" y="1535"/>
                </a:lnTo>
                <a:lnTo>
                  <a:pt x="594" y="1539"/>
                </a:lnTo>
                <a:lnTo>
                  <a:pt x="572" y="1542"/>
                </a:lnTo>
                <a:lnTo>
                  <a:pt x="549" y="1544"/>
                </a:lnTo>
                <a:lnTo>
                  <a:pt x="525" y="1546"/>
                </a:lnTo>
                <a:lnTo>
                  <a:pt x="501" y="1547"/>
                </a:lnTo>
                <a:lnTo>
                  <a:pt x="475" y="1547"/>
                </a:lnTo>
                <a:lnTo>
                  <a:pt x="442" y="1547"/>
                </a:lnTo>
                <a:lnTo>
                  <a:pt x="409" y="1545"/>
                </a:lnTo>
                <a:lnTo>
                  <a:pt x="377" y="1543"/>
                </a:lnTo>
                <a:lnTo>
                  <a:pt x="346" y="1539"/>
                </a:lnTo>
                <a:lnTo>
                  <a:pt x="314" y="1535"/>
                </a:lnTo>
                <a:lnTo>
                  <a:pt x="285" y="1529"/>
                </a:lnTo>
                <a:lnTo>
                  <a:pt x="254" y="1522"/>
                </a:lnTo>
                <a:lnTo>
                  <a:pt x="226" y="1514"/>
                </a:lnTo>
                <a:lnTo>
                  <a:pt x="196" y="1506"/>
                </a:lnTo>
                <a:lnTo>
                  <a:pt x="168" y="1496"/>
                </a:lnTo>
                <a:lnTo>
                  <a:pt x="139" y="1485"/>
                </a:lnTo>
                <a:lnTo>
                  <a:pt x="111" y="1472"/>
                </a:lnTo>
                <a:lnTo>
                  <a:pt x="83" y="1459"/>
                </a:lnTo>
                <a:lnTo>
                  <a:pt x="55" y="1445"/>
                </a:lnTo>
                <a:lnTo>
                  <a:pt x="27" y="1430"/>
                </a:lnTo>
                <a:lnTo>
                  <a:pt x="0" y="1412"/>
                </a:lnTo>
                <a:lnTo>
                  <a:pt x="77" y="1274"/>
                </a:lnTo>
                <a:lnTo>
                  <a:pt x="100" y="1291"/>
                </a:lnTo>
                <a:lnTo>
                  <a:pt x="124" y="1305"/>
                </a:lnTo>
                <a:lnTo>
                  <a:pt x="147" y="1319"/>
                </a:lnTo>
                <a:lnTo>
                  <a:pt x="171" y="1331"/>
                </a:lnTo>
                <a:lnTo>
                  <a:pt x="195" y="1344"/>
                </a:lnTo>
                <a:lnTo>
                  <a:pt x="219" y="1354"/>
                </a:lnTo>
                <a:lnTo>
                  <a:pt x="242" y="1363"/>
                </a:lnTo>
                <a:lnTo>
                  <a:pt x="266" y="1371"/>
                </a:lnTo>
                <a:lnTo>
                  <a:pt x="291" y="1378"/>
                </a:lnTo>
                <a:lnTo>
                  <a:pt x="315" y="1385"/>
                </a:lnTo>
                <a:lnTo>
                  <a:pt x="341" y="1390"/>
                </a:lnTo>
                <a:lnTo>
                  <a:pt x="366" y="1394"/>
                </a:lnTo>
                <a:lnTo>
                  <a:pt x="393" y="1398"/>
                </a:lnTo>
                <a:lnTo>
                  <a:pt x="420" y="1400"/>
                </a:lnTo>
                <a:lnTo>
                  <a:pt x="447" y="1401"/>
                </a:lnTo>
                <a:lnTo>
                  <a:pt x="475" y="1402"/>
                </a:lnTo>
                <a:lnTo>
                  <a:pt x="515" y="1401"/>
                </a:lnTo>
                <a:lnTo>
                  <a:pt x="552" y="1398"/>
                </a:lnTo>
                <a:lnTo>
                  <a:pt x="568" y="1397"/>
                </a:lnTo>
                <a:lnTo>
                  <a:pt x="583" y="1394"/>
                </a:lnTo>
                <a:lnTo>
                  <a:pt x="597" y="1391"/>
                </a:lnTo>
                <a:lnTo>
                  <a:pt x="611" y="1388"/>
                </a:lnTo>
                <a:lnTo>
                  <a:pt x="624" y="1384"/>
                </a:lnTo>
                <a:lnTo>
                  <a:pt x="637" y="1379"/>
                </a:lnTo>
                <a:lnTo>
                  <a:pt x="649" y="1374"/>
                </a:lnTo>
                <a:lnTo>
                  <a:pt x="661" y="1368"/>
                </a:lnTo>
                <a:lnTo>
                  <a:pt x="674" y="1361"/>
                </a:lnTo>
                <a:lnTo>
                  <a:pt x="686" y="1354"/>
                </a:lnTo>
                <a:lnTo>
                  <a:pt x="698" y="1346"/>
                </a:lnTo>
                <a:lnTo>
                  <a:pt x="710" y="1337"/>
                </a:lnTo>
                <a:lnTo>
                  <a:pt x="724" y="1326"/>
                </a:lnTo>
                <a:lnTo>
                  <a:pt x="735" y="1316"/>
                </a:lnTo>
                <a:lnTo>
                  <a:pt x="746" y="1305"/>
                </a:lnTo>
                <a:lnTo>
                  <a:pt x="757" y="1294"/>
                </a:lnTo>
                <a:lnTo>
                  <a:pt x="766" y="1281"/>
                </a:lnTo>
                <a:lnTo>
                  <a:pt x="774" y="1269"/>
                </a:lnTo>
                <a:lnTo>
                  <a:pt x="783" y="1257"/>
                </a:lnTo>
                <a:lnTo>
                  <a:pt x="790" y="1244"/>
                </a:lnTo>
                <a:lnTo>
                  <a:pt x="796" y="1230"/>
                </a:lnTo>
                <a:lnTo>
                  <a:pt x="801" y="1216"/>
                </a:lnTo>
                <a:lnTo>
                  <a:pt x="806" y="1202"/>
                </a:lnTo>
                <a:lnTo>
                  <a:pt x="810" y="1187"/>
                </a:lnTo>
                <a:lnTo>
                  <a:pt x="812" y="1172"/>
                </a:lnTo>
                <a:lnTo>
                  <a:pt x="814" y="1157"/>
                </a:lnTo>
                <a:lnTo>
                  <a:pt x="816" y="1140"/>
                </a:lnTo>
                <a:lnTo>
                  <a:pt x="816" y="1124"/>
                </a:lnTo>
                <a:lnTo>
                  <a:pt x="816" y="1112"/>
                </a:lnTo>
                <a:lnTo>
                  <a:pt x="815" y="1101"/>
                </a:lnTo>
                <a:lnTo>
                  <a:pt x="814" y="1088"/>
                </a:lnTo>
                <a:lnTo>
                  <a:pt x="812" y="1077"/>
                </a:lnTo>
                <a:lnTo>
                  <a:pt x="810" y="1066"/>
                </a:lnTo>
                <a:lnTo>
                  <a:pt x="807" y="1055"/>
                </a:lnTo>
                <a:lnTo>
                  <a:pt x="803" y="1043"/>
                </a:lnTo>
                <a:lnTo>
                  <a:pt x="800" y="1033"/>
                </a:lnTo>
                <a:lnTo>
                  <a:pt x="795" y="1023"/>
                </a:lnTo>
                <a:lnTo>
                  <a:pt x="790" y="1013"/>
                </a:lnTo>
                <a:lnTo>
                  <a:pt x="785" y="1003"/>
                </a:lnTo>
                <a:lnTo>
                  <a:pt x="779" y="993"/>
                </a:lnTo>
                <a:lnTo>
                  <a:pt x="772" y="983"/>
                </a:lnTo>
                <a:lnTo>
                  <a:pt x="765" y="974"/>
                </a:lnTo>
                <a:lnTo>
                  <a:pt x="758" y="966"/>
                </a:lnTo>
                <a:lnTo>
                  <a:pt x="750" y="957"/>
                </a:lnTo>
                <a:lnTo>
                  <a:pt x="732" y="939"/>
                </a:lnTo>
                <a:lnTo>
                  <a:pt x="712" y="924"/>
                </a:lnTo>
                <a:lnTo>
                  <a:pt x="691" y="909"/>
                </a:lnTo>
                <a:lnTo>
                  <a:pt x="667" y="894"/>
                </a:lnTo>
                <a:lnTo>
                  <a:pt x="641" y="881"/>
                </a:lnTo>
                <a:lnTo>
                  <a:pt x="613" y="869"/>
                </a:lnTo>
                <a:lnTo>
                  <a:pt x="583" y="858"/>
                </a:lnTo>
                <a:lnTo>
                  <a:pt x="551" y="847"/>
                </a:lnTo>
                <a:lnTo>
                  <a:pt x="402" y="801"/>
                </a:lnTo>
                <a:lnTo>
                  <a:pt x="376" y="794"/>
                </a:lnTo>
                <a:lnTo>
                  <a:pt x="353" y="786"/>
                </a:lnTo>
                <a:lnTo>
                  <a:pt x="332" y="779"/>
                </a:lnTo>
                <a:lnTo>
                  <a:pt x="310" y="772"/>
                </a:lnTo>
                <a:lnTo>
                  <a:pt x="291" y="765"/>
                </a:lnTo>
                <a:lnTo>
                  <a:pt x="273" y="757"/>
                </a:lnTo>
                <a:lnTo>
                  <a:pt x="256" y="750"/>
                </a:lnTo>
                <a:lnTo>
                  <a:pt x="241" y="743"/>
                </a:lnTo>
                <a:lnTo>
                  <a:pt x="226" y="736"/>
                </a:lnTo>
                <a:lnTo>
                  <a:pt x="211" y="728"/>
                </a:lnTo>
                <a:lnTo>
                  <a:pt x="198" y="720"/>
                </a:lnTo>
                <a:lnTo>
                  <a:pt x="185" y="710"/>
                </a:lnTo>
                <a:lnTo>
                  <a:pt x="173" y="701"/>
                </a:lnTo>
                <a:lnTo>
                  <a:pt x="161" y="691"/>
                </a:lnTo>
                <a:lnTo>
                  <a:pt x="149" y="681"/>
                </a:lnTo>
                <a:lnTo>
                  <a:pt x="138" y="670"/>
                </a:lnTo>
                <a:lnTo>
                  <a:pt x="127" y="656"/>
                </a:lnTo>
                <a:lnTo>
                  <a:pt x="116" y="644"/>
                </a:lnTo>
                <a:lnTo>
                  <a:pt x="107" y="631"/>
                </a:lnTo>
                <a:lnTo>
                  <a:pt x="97" y="617"/>
                </a:lnTo>
                <a:lnTo>
                  <a:pt x="89" y="603"/>
                </a:lnTo>
                <a:lnTo>
                  <a:pt x="81" y="589"/>
                </a:lnTo>
                <a:lnTo>
                  <a:pt x="74" y="574"/>
                </a:lnTo>
                <a:lnTo>
                  <a:pt x="68" y="558"/>
                </a:lnTo>
                <a:lnTo>
                  <a:pt x="63" y="543"/>
                </a:lnTo>
                <a:lnTo>
                  <a:pt x="58" y="528"/>
                </a:lnTo>
                <a:lnTo>
                  <a:pt x="54" y="511"/>
                </a:lnTo>
                <a:lnTo>
                  <a:pt x="51" y="495"/>
                </a:lnTo>
                <a:lnTo>
                  <a:pt x="49" y="479"/>
                </a:lnTo>
                <a:lnTo>
                  <a:pt x="47" y="461"/>
                </a:lnTo>
                <a:lnTo>
                  <a:pt x="46" y="444"/>
                </a:lnTo>
                <a:lnTo>
                  <a:pt x="46" y="427"/>
                </a:lnTo>
                <a:lnTo>
                  <a:pt x="46" y="403"/>
                </a:lnTo>
                <a:lnTo>
                  <a:pt x="48" y="380"/>
                </a:lnTo>
                <a:lnTo>
                  <a:pt x="50" y="357"/>
                </a:lnTo>
                <a:lnTo>
                  <a:pt x="54" y="336"/>
                </a:lnTo>
                <a:lnTo>
                  <a:pt x="59" y="314"/>
                </a:lnTo>
                <a:lnTo>
                  <a:pt x="65" y="294"/>
                </a:lnTo>
                <a:lnTo>
                  <a:pt x="71" y="273"/>
                </a:lnTo>
                <a:lnTo>
                  <a:pt x="79" y="253"/>
                </a:lnTo>
                <a:lnTo>
                  <a:pt x="88" y="234"/>
                </a:lnTo>
                <a:lnTo>
                  <a:pt x="98" y="215"/>
                </a:lnTo>
                <a:lnTo>
                  <a:pt x="110" y="198"/>
                </a:lnTo>
                <a:lnTo>
                  <a:pt x="121" y="180"/>
                </a:lnTo>
                <a:lnTo>
                  <a:pt x="134" y="164"/>
                </a:lnTo>
                <a:lnTo>
                  <a:pt x="147" y="149"/>
                </a:lnTo>
                <a:lnTo>
                  <a:pt x="162" y="133"/>
                </a:lnTo>
                <a:lnTo>
                  <a:pt x="177" y="119"/>
                </a:lnTo>
                <a:lnTo>
                  <a:pt x="193" y="105"/>
                </a:lnTo>
                <a:lnTo>
                  <a:pt x="209" y="93"/>
                </a:lnTo>
                <a:lnTo>
                  <a:pt x="228" y="80"/>
                </a:lnTo>
                <a:lnTo>
                  <a:pt x="246" y="69"/>
                </a:lnTo>
                <a:lnTo>
                  <a:pt x="265" y="58"/>
                </a:lnTo>
                <a:lnTo>
                  <a:pt x="286" y="49"/>
                </a:lnTo>
                <a:lnTo>
                  <a:pt x="306" y="39"/>
                </a:lnTo>
                <a:lnTo>
                  <a:pt x="328" y="31"/>
                </a:lnTo>
                <a:lnTo>
                  <a:pt x="350" y="24"/>
                </a:lnTo>
                <a:lnTo>
                  <a:pt x="373" y="17"/>
                </a:lnTo>
                <a:lnTo>
                  <a:pt x="397" y="12"/>
                </a:lnTo>
                <a:lnTo>
                  <a:pt x="421" y="8"/>
                </a:lnTo>
                <a:lnTo>
                  <a:pt x="447" y="4"/>
                </a:lnTo>
                <a:lnTo>
                  <a:pt x="472" y="2"/>
                </a:lnTo>
                <a:lnTo>
                  <a:pt x="498" y="0"/>
                </a:lnTo>
                <a:lnTo>
                  <a:pt x="525" y="0"/>
                </a:lnTo>
                <a:lnTo>
                  <a:pt x="554" y="1"/>
                </a:lnTo>
                <a:lnTo>
                  <a:pt x="583" y="2"/>
                </a:lnTo>
                <a:lnTo>
                  <a:pt x="612" y="5"/>
                </a:lnTo>
                <a:lnTo>
                  <a:pt x="641" y="9"/>
                </a:lnTo>
                <a:lnTo>
                  <a:pt x="670" y="14"/>
                </a:lnTo>
                <a:lnTo>
                  <a:pt x="698" y="20"/>
                </a:lnTo>
                <a:lnTo>
                  <a:pt x="726" y="27"/>
                </a:lnTo>
                <a:lnTo>
                  <a:pt x="754" y="35"/>
                </a:lnTo>
                <a:lnTo>
                  <a:pt x="782" y="45"/>
                </a:lnTo>
                <a:lnTo>
                  <a:pt x="809" y="56"/>
                </a:lnTo>
                <a:lnTo>
                  <a:pt x="838" y="67"/>
                </a:lnTo>
                <a:lnTo>
                  <a:pt x="864" y="80"/>
                </a:lnTo>
                <a:lnTo>
                  <a:pt x="892" y="95"/>
                </a:lnTo>
                <a:lnTo>
                  <a:pt x="918" y="109"/>
                </a:lnTo>
                <a:lnTo>
                  <a:pt x="946" y="125"/>
                </a:lnTo>
                <a:lnTo>
                  <a:pt x="972" y="143"/>
                </a:lnTo>
                <a:lnTo>
                  <a:pt x="894" y="270"/>
                </a:lnTo>
                <a:lnTo>
                  <a:pt x="867" y="254"/>
                </a:lnTo>
                <a:lnTo>
                  <a:pt x="842" y="239"/>
                </a:lnTo>
                <a:lnTo>
                  <a:pt x="818" y="224"/>
                </a:lnTo>
                <a:lnTo>
                  <a:pt x="795" y="212"/>
                </a:lnTo>
                <a:lnTo>
                  <a:pt x="772" y="201"/>
                </a:lnTo>
                <a:lnTo>
                  <a:pt x="750" y="191"/>
                </a:lnTo>
                <a:lnTo>
                  <a:pt x="729" y="181"/>
                </a:lnTo>
                <a:lnTo>
                  <a:pt x="707" y="173"/>
                </a:lnTo>
                <a:lnTo>
                  <a:pt x="686" y="166"/>
                </a:lnTo>
                <a:lnTo>
                  <a:pt x="665" y="160"/>
                </a:lnTo>
                <a:lnTo>
                  <a:pt x="644" y="155"/>
                </a:lnTo>
                <a:lnTo>
                  <a:pt x="623" y="152"/>
                </a:lnTo>
                <a:lnTo>
                  <a:pt x="601" y="149"/>
                </a:lnTo>
                <a:lnTo>
                  <a:pt x="579" y="147"/>
                </a:lnTo>
                <a:lnTo>
                  <a:pt x="557" y="146"/>
                </a:lnTo>
                <a:lnTo>
                  <a:pt x="533" y="145"/>
                </a:lnTo>
                <a:lnTo>
                  <a:pt x="516" y="146"/>
                </a:lnTo>
                <a:lnTo>
                  <a:pt x="499" y="146"/>
                </a:lnTo>
                <a:lnTo>
                  <a:pt x="482" y="148"/>
                </a:lnTo>
                <a:lnTo>
                  <a:pt x="467" y="149"/>
                </a:lnTo>
                <a:lnTo>
                  <a:pt x="452" y="152"/>
                </a:lnTo>
                <a:lnTo>
                  <a:pt x="436" y="154"/>
                </a:lnTo>
                <a:lnTo>
                  <a:pt x="422" y="158"/>
                </a:lnTo>
                <a:lnTo>
                  <a:pt x="408" y="161"/>
                </a:lnTo>
                <a:lnTo>
                  <a:pt x="395" y="165"/>
                </a:lnTo>
                <a:lnTo>
                  <a:pt x="383" y="170"/>
                </a:lnTo>
                <a:lnTo>
                  <a:pt x="369" y="175"/>
                </a:lnTo>
                <a:lnTo>
                  <a:pt x="358" y="181"/>
                </a:lnTo>
                <a:lnTo>
                  <a:pt x="346" y="188"/>
                </a:lnTo>
                <a:lnTo>
                  <a:pt x="336" y="195"/>
                </a:lnTo>
                <a:lnTo>
                  <a:pt x="326" y="202"/>
                </a:lnTo>
                <a:lnTo>
                  <a:pt x="315" y="210"/>
                </a:lnTo>
                <a:lnTo>
                  <a:pt x="305" y="218"/>
                </a:lnTo>
                <a:lnTo>
                  <a:pt x="297" y="227"/>
                </a:lnTo>
                <a:lnTo>
                  <a:pt x="289" y="236"/>
                </a:lnTo>
                <a:lnTo>
                  <a:pt x="281" y="246"/>
                </a:lnTo>
                <a:lnTo>
                  <a:pt x="274" y="255"/>
                </a:lnTo>
                <a:lnTo>
                  <a:pt x="267" y="266"/>
                </a:lnTo>
                <a:lnTo>
                  <a:pt x="261" y="276"/>
                </a:lnTo>
                <a:lnTo>
                  <a:pt x="256" y="288"/>
                </a:lnTo>
                <a:lnTo>
                  <a:pt x="252" y="299"/>
                </a:lnTo>
                <a:lnTo>
                  <a:pt x="248" y="311"/>
                </a:lnTo>
                <a:lnTo>
                  <a:pt x="245" y="323"/>
                </a:lnTo>
                <a:lnTo>
                  <a:pt x="242" y="336"/>
                </a:lnTo>
                <a:lnTo>
                  <a:pt x="240" y="349"/>
                </a:lnTo>
                <a:lnTo>
                  <a:pt x="239" y="362"/>
                </a:lnTo>
                <a:lnTo>
                  <a:pt x="238" y="375"/>
                </a:lnTo>
                <a:lnTo>
                  <a:pt x="237" y="390"/>
                </a:lnTo>
                <a:lnTo>
                  <a:pt x="238" y="412"/>
                </a:lnTo>
                <a:lnTo>
                  <a:pt x="241" y="433"/>
                </a:lnTo>
                <a:lnTo>
                  <a:pt x="243" y="443"/>
                </a:lnTo>
                <a:lnTo>
                  <a:pt x="245" y="453"/>
                </a:lnTo>
                <a:lnTo>
                  <a:pt x="248" y="462"/>
                </a:lnTo>
                <a:lnTo>
                  <a:pt x="251" y="471"/>
                </a:lnTo>
                <a:lnTo>
                  <a:pt x="255" y="481"/>
                </a:lnTo>
                <a:lnTo>
                  <a:pt x="259" y="489"/>
                </a:lnTo>
                <a:lnTo>
                  <a:pt x="264" y="498"/>
                </a:lnTo>
                <a:lnTo>
                  <a:pt x="270" y="505"/>
                </a:lnTo>
                <a:lnTo>
                  <a:pt x="275" y="513"/>
                </a:lnTo>
                <a:lnTo>
                  <a:pt x="281" y="520"/>
                </a:lnTo>
                <a:lnTo>
                  <a:pt x="288" y="528"/>
                </a:lnTo>
                <a:lnTo>
                  <a:pt x="295" y="535"/>
                </a:lnTo>
                <a:lnTo>
                  <a:pt x="310" y="548"/>
                </a:lnTo>
                <a:lnTo>
                  <a:pt x="328" y="561"/>
                </a:lnTo>
                <a:lnTo>
                  <a:pt x="348" y="574"/>
                </a:lnTo>
                <a:lnTo>
                  <a:pt x="370" y="587"/>
                </a:lnTo>
                <a:lnTo>
                  <a:pt x="395" y="598"/>
                </a:lnTo>
                <a:lnTo>
                  <a:pt x="422" y="610"/>
                </a:lnTo>
                <a:lnTo>
                  <a:pt x="452" y="622"/>
                </a:lnTo>
                <a:lnTo>
                  <a:pt x="483" y="633"/>
                </a:lnTo>
                <a:lnTo>
                  <a:pt x="654" y="687"/>
                </a:lnTo>
                <a:lnTo>
                  <a:pt x="679" y="694"/>
                </a:lnTo>
                <a:lnTo>
                  <a:pt x="701" y="702"/>
                </a:lnTo>
                <a:lnTo>
                  <a:pt x="723" y="709"/>
                </a:lnTo>
                <a:lnTo>
                  <a:pt x="743" y="718"/>
                </a:lnTo>
                <a:lnTo>
                  <a:pt x="762" y="726"/>
                </a:lnTo>
                <a:lnTo>
                  <a:pt x="781" y="734"/>
                </a:lnTo>
                <a:lnTo>
                  <a:pt x="797" y="742"/>
                </a:lnTo>
                <a:lnTo>
                  <a:pt x="812" y="750"/>
                </a:lnTo>
                <a:lnTo>
                  <a:pt x="826" y="759"/>
                </a:lnTo>
                <a:lnTo>
                  <a:pt x="841" y="769"/>
                </a:lnTo>
                <a:lnTo>
                  <a:pt x="854" y="778"/>
                </a:lnTo>
                <a:lnTo>
                  <a:pt x="867" y="789"/>
                </a:lnTo>
                <a:lnTo>
                  <a:pt x="879" y="799"/>
                </a:lnTo>
                <a:lnTo>
                  <a:pt x="893" y="812"/>
                </a:lnTo>
                <a:lnTo>
                  <a:pt x="904" y="824"/>
                </a:lnTo>
                <a:lnTo>
                  <a:pt x="916" y="836"/>
                </a:lnTo>
                <a:lnTo>
                  <a:pt x="926" y="849"/>
                </a:lnTo>
                <a:lnTo>
                  <a:pt x="937" y="864"/>
                </a:lnTo>
                <a:lnTo>
                  <a:pt x="947" y="878"/>
                </a:lnTo>
                <a:lnTo>
                  <a:pt x="956" y="892"/>
                </a:lnTo>
                <a:lnTo>
                  <a:pt x="965" y="909"/>
                </a:lnTo>
                <a:lnTo>
                  <a:pt x="973" y="925"/>
                </a:lnTo>
                <a:lnTo>
                  <a:pt x="980" y="941"/>
                </a:lnTo>
                <a:lnTo>
                  <a:pt x="987" y="959"/>
                </a:lnTo>
                <a:lnTo>
                  <a:pt x="993" y="976"/>
                </a:lnTo>
                <a:lnTo>
                  <a:pt x="998" y="993"/>
                </a:lnTo>
                <a:lnTo>
                  <a:pt x="1003" y="1012"/>
                </a:lnTo>
                <a:lnTo>
                  <a:pt x="1007" y="1029"/>
                </a:lnTo>
                <a:lnTo>
                  <a:pt x="1009" y="1047"/>
                </a:lnTo>
                <a:lnTo>
                  <a:pt x="1011" y="1064"/>
                </a:lnTo>
                <a:lnTo>
                  <a:pt x="1013" y="1081"/>
                </a:lnTo>
                <a:lnTo>
                  <a:pt x="1013" y="1099"/>
                </a:lnTo>
                <a:close/>
                <a:moveTo>
                  <a:pt x="2148" y="189"/>
                </a:moveTo>
                <a:lnTo>
                  <a:pt x="1915" y="917"/>
                </a:lnTo>
                <a:lnTo>
                  <a:pt x="2375" y="917"/>
                </a:lnTo>
                <a:lnTo>
                  <a:pt x="2148" y="189"/>
                </a:lnTo>
                <a:close/>
                <a:moveTo>
                  <a:pt x="2560" y="1518"/>
                </a:moveTo>
                <a:lnTo>
                  <a:pt x="2420" y="1062"/>
                </a:lnTo>
                <a:lnTo>
                  <a:pt x="1867" y="1062"/>
                </a:lnTo>
                <a:lnTo>
                  <a:pt x="1724" y="1518"/>
                </a:lnTo>
                <a:lnTo>
                  <a:pt x="1545" y="1518"/>
                </a:lnTo>
                <a:lnTo>
                  <a:pt x="2040" y="32"/>
                </a:lnTo>
                <a:lnTo>
                  <a:pt x="2271" y="32"/>
                </a:lnTo>
                <a:lnTo>
                  <a:pt x="2762" y="1518"/>
                </a:lnTo>
                <a:lnTo>
                  <a:pt x="2560" y="1518"/>
                </a:lnTo>
                <a:close/>
                <a:moveTo>
                  <a:pt x="4163" y="1518"/>
                </a:moveTo>
                <a:lnTo>
                  <a:pt x="3424" y="1518"/>
                </a:lnTo>
                <a:lnTo>
                  <a:pt x="3424" y="32"/>
                </a:lnTo>
                <a:lnTo>
                  <a:pt x="3601" y="32"/>
                </a:lnTo>
                <a:lnTo>
                  <a:pt x="3601" y="1369"/>
                </a:lnTo>
                <a:lnTo>
                  <a:pt x="4186" y="1369"/>
                </a:lnTo>
                <a:lnTo>
                  <a:pt x="4163" y="1518"/>
                </a:lnTo>
                <a:close/>
                <a:moveTo>
                  <a:pt x="5630" y="1518"/>
                </a:moveTo>
                <a:lnTo>
                  <a:pt x="4751" y="1518"/>
                </a:lnTo>
                <a:lnTo>
                  <a:pt x="4751" y="1383"/>
                </a:lnTo>
                <a:lnTo>
                  <a:pt x="5384" y="322"/>
                </a:lnTo>
                <a:lnTo>
                  <a:pt x="5405" y="290"/>
                </a:lnTo>
                <a:lnTo>
                  <a:pt x="5423" y="261"/>
                </a:lnTo>
                <a:lnTo>
                  <a:pt x="5439" y="237"/>
                </a:lnTo>
                <a:lnTo>
                  <a:pt x="5453" y="216"/>
                </a:lnTo>
                <a:lnTo>
                  <a:pt x="5464" y="200"/>
                </a:lnTo>
                <a:lnTo>
                  <a:pt x="5472" y="189"/>
                </a:lnTo>
                <a:lnTo>
                  <a:pt x="5477" y="181"/>
                </a:lnTo>
                <a:lnTo>
                  <a:pt x="5479" y="179"/>
                </a:lnTo>
                <a:lnTo>
                  <a:pt x="5476" y="179"/>
                </a:lnTo>
                <a:lnTo>
                  <a:pt x="5468" y="179"/>
                </a:lnTo>
                <a:lnTo>
                  <a:pt x="5455" y="180"/>
                </a:lnTo>
                <a:lnTo>
                  <a:pt x="5436" y="180"/>
                </a:lnTo>
                <a:lnTo>
                  <a:pt x="5414" y="181"/>
                </a:lnTo>
                <a:lnTo>
                  <a:pt x="5388" y="181"/>
                </a:lnTo>
                <a:lnTo>
                  <a:pt x="5358" y="181"/>
                </a:lnTo>
                <a:lnTo>
                  <a:pt x="5326" y="181"/>
                </a:lnTo>
                <a:lnTo>
                  <a:pt x="4773" y="181"/>
                </a:lnTo>
                <a:lnTo>
                  <a:pt x="4823" y="32"/>
                </a:lnTo>
                <a:lnTo>
                  <a:pt x="5667" y="32"/>
                </a:lnTo>
                <a:lnTo>
                  <a:pt x="5667" y="183"/>
                </a:lnTo>
                <a:lnTo>
                  <a:pt x="5052" y="1226"/>
                </a:lnTo>
                <a:lnTo>
                  <a:pt x="5033" y="1256"/>
                </a:lnTo>
                <a:lnTo>
                  <a:pt x="5017" y="1283"/>
                </a:lnTo>
                <a:lnTo>
                  <a:pt x="5002" y="1308"/>
                </a:lnTo>
                <a:lnTo>
                  <a:pt x="4987" y="1329"/>
                </a:lnTo>
                <a:lnTo>
                  <a:pt x="4975" y="1347"/>
                </a:lnTo>
                <a:lnTo>
                  <a:pt x="4967" y="1359"/>
                </a:lnTo>
                <a:lnTo>
                  <a:pt x="4962" y="1367"/>
                </a:lnTo>
                <a:lnTo>
                  <a:pt x="4961" y="1369"/>
                </a:lnTo>
                <a:lnTo>
                  <a:pt x="4963" y="1369"/>
                </a:lnTo>
                <a:lnTo>
                  <a:pt x="4970" y="1369"/>
                </a:lnTo>
                <a:lnTo>
                  <a:pt x="4982" y="1368"/>
                </a:lnTo>
                <a:lnTo>
                  <a:pt x="5000" y="1368"/>
                </a:lnTo>
                <a:lnTo>
                  <a:pt x="5019" y="1368"/>
                </a:lnTo>
                <a:lnTo>
                  <a:pt x="5041" y="1367"/>
                </a:lnTo>
                <a:lnTo>
                  <a:pt x="5064" y="1367"/>
                </a:lnTo>
                <a:lnTo>
                  <a:pt x="5088" y="1367"/>
                </a:lnTo>
                <a:lnTo>
                  <a:pt x="5676" y="1367"/>
                </a:lnTo>
                <a:lnTo>
                  <a:pt x="5630" y="1518"/>
                </a:lnTo>
                <a:close/>
                <a:moveTo>
                  <a:pt x="7198" y="1097"/>
                </a:moveTo>
                <a:lnTo>
                  <a:pt x="7197" y="1072"/>
                </a:lnTo>
                <a:lnTo>
                  <a:pt x="7195" y="1049"/>
                </a:lnTo>
                <a:lnTo>
                  <a:pt x="7191" y="1026"/>
                </a:lnTo>
                <a:lnTo>
                  <a:pt x="7185" y="1005"/>
                </a:lnTo>
                <a:lnTo>
                  <a:pt x="7177" y="983"/>
                </a:lnTo>
                <a:lnTo>
                  <a:pt x="7169" y="964"/>
                </a:lnTo>
                <a:lnTo>
                  <a:pt x="7159" y="943"/>
                </a:lnTo>
                <a:lnTo>
                  <a:pt x="7148" y="925"/>
                </a:lnTo>
                <a:lnTo>
                  <a:pt x="7135" y="908"/>
                </a:lnTo>
                <a:lnTo>
                  <a:pt x="7120" y="891"/>
                </a:lnTo>
                <a:lnTo>
                  <a:pt x="7106" y="878"/>
                </a:lnTo>
                <a:lnTo>
                  <a:pt x="7091" y="866"/>
                </a:lnTo>
                <a:lnTo>
                  <a:pt x="7074" y="854"/>
                </a:lnTo>
                <a:lnTo>
                  <a:pt x="7056" y="846"/>
                </a:lnTo>
                <a:lnTo>
                  <a:pt x="7038" y="839"/>
                </a:lnTo>
                <a:lnTo>
                  <a:pt x="7018" y="834"/>
                </a:lnTo>
                <a:lnTo>
                  <a:pt x="7002" y="831"/>
                </a:lnTo>
                <a:lnTo>
                  <a:pt x="6985" y="828"/>
                </a:lnTo>
                <a:lnTo>
                  <a:pt x="6966" y="826"/>
                </a:lnTo>
                <a:lnTo>
                  <a:pt x="6944" y="823"/>
                </a:lnTo>
                <a:lnTo>
                  <a:pt x="6922" y="822"/>
                </a:lnTo>
                <a:lnTo>
                  <a:pt x="6899" y="820"/>
                </a:lnTo>
                <a:lnTo>
                  <a:pt x="6872" y="819"/>
                </a:lnTo>
                <a:lnTo>
                  <a:pt x="6846" y="819"/>
                </a:lnTo>
                <a:lnTo>
                  <a:pt x="6584" y="819"/>
                </a:lnTo>
                <a:lnTo>
                  <a:pt x="6584" y="1373"/>
                </a:lnTo>
                <a:lnTo>
                  <a:pt x="6900" y="1373"/>
                </a:lnTo>
                <a:lnTo>
                  <a:pt x="6920" y="1373"/>
                </a:lnTo>
                <a:lnTo>
                  <a:pt x="6939" y="1372"/>
                </a:lnTo>
                <a:lnTo>
                  <a:pt x="6958" y="1371"/>
                </a:lnTo>
                <a:lnTo>
                  <a:pt x="6975" y="1369"/>
                </a:lnTo>
                <a:lnTo>
                  <a:pt x="6992" y="1367"/>
                </a:lnTo>
                <a:lnTo>
                  <a:pt x="7008" y="1363"/>
                </a:lnTo>
                <a:lnTo>
                  <a:pt x="7024" y="1360"/>
                </a:lnTo>
                <a:lnTo>
                  <a:pt x="7039" y="1356"/>
                </a:lnTo>
                <a:lnTo>
                  <a:pt x="7053" y="1351"/>
                </a:lnTo>
                <a:lnTo>
                  <a:pt x="7067" y="1346"/>
                </a:lnTo>
                <a:lnTo>
                  <a:pt x="7079" y="1340"/>
                </a:lnTo>
                <a:lnTo>
                  <a:pt x="7091" y="1334"/>
                </a:lnTo>
                <a:lnTo>
                  <a:pt x="7102" y="1326"/>
                </a:lnTo>
                <a:lnTo>
                  <a:pt x="7112" y="1319"/>
                </a:lnTo>
                <a:lnTo>
                  <a:pt x="7121" y="1311"/>
                </a:lnTo>
                <a:lnTo>
                  <a:pt x="7131" y="1302"/>
                </a:lnTo>
                <a:lnTo>
                  <a:pt x="7139" y="1293"/>
                </a:lnTo>
                <a:lnTo>
                  <a:pt x="7146" y="1283"/>
                </a:lnTo>
                <a:lnTo>
                  <a:pt x="7153" y="1273"/>
                </a:lnTo>
                <a:lnTo>
                  <a:pt x="7160" y="1262"/>
                </a:lnTo>
                <a:lnTo>
                  <a:pt x="7165" y="1252"/>
                </a:lnTo>
                <a:lnTo>
                  <a:pt x="7171" y="1240"/>
                </a:lnTo>
                <a:lnTo>
                  <a:pt x="7176" y="1227"/>
                </a:lnTo>
                <a:lnTo>
                  <a:pt x="7181" y="1215"/>
                </a:lnTo>
                <a:lnTo>
                  <a:pt x="7185" y="1202"/>
                </a:lnTo>
                <a:lnTo>
                  <a:pt x="7188" y="1188"/>
                </a:lnTo>
                <a:lnTo>
                  <a:pt x="7191" y="1174"/>
                </a:lnTo>
                <a:lnTo>
                  <a:pt x="7193" y="1160"/>
                </a:lnTo>
                <a:lnTo>
                  <a:pt x="7195" y="1145"/>
                </a:lnTo>
                <a:lnTo>
                  <a:pt x="7197" y="1129"/>
                </a:lnTo>
                <a:lnTo>
                  <a:pt x="7197" y="1113"/>
                </a:lnTo>
                <a:lnTo>
                  <a:pt x="7198" y="1097"/>
                </a:lnTo>
                <a:close/>
                <a:moveTo>
                  <a:pt x="7124" y="429"/>
                </a:moveTo>
                <a:lnTo>
                  <a:pt x="7124" y="407"/>
                </a:lnTo>
                <a:lnTo>
                  <a:pt x="7121" y="386"/>
                </a:lnTo>
                <a:lnTo>
                  <a:pt x="7117" y="366"/>
                </a:lnTo>
                <a:lnTo>
                  <a:pt x="7112" y="347"/>
                </a:lnTo>
                <a:lnTo>
                  <a:pt x="7106" y="327"/>
                </a:lnTo>
                <a:lnTo>
                  <a:pt x="7098" y="310"/>
                </a:lnTo>
                <a:lnTo>
                  <a:pt x="7089" y="293"/>
                </a:lnTo>
                <a:lnTo>
                  <a:pt x="7078" y="277"/>
                </a:lnTo>
                <a:lnTo>
                  <a:pt x="7065" y="262"/>
                </a:lnTo>
                <a:lnTo>
                  <a:pt x="7052" y="249"/>
                </a:lnTo>
                <a:lnTo>
                  <a:pt x="7039" y="236"/>
                </a:lnTo>
                <a:lnTo>
                  <a:pt x="7024" y="225"/>
                </a:lnTo>
                <a:lnTo>
                  <a:pt x="7008" y="215"/>
                </a:lnTo>
                <a:lnTo>
                  <a:pt x="6991" y="207"/>
                </a:lnTo>
                <a:lnTo>
                  <a:pt x="6974" y="200"/>
                </a:lnTo>
                <a:lnTo>
                  <a:pt x="6956" y="195"/>
                </a:lnTo>
                <a:lnTo>
                  <a:pt x="6940" y="191"/>
                </a:lnTo>
                <a:lnTo>
                  <a:pt x="6923" y="188"/>
                </a:lnTo>
                <a:lnTo>
                  <a:pt x="6906" y="185"/>
                </a:lnTo>
                <a:lnTo>
                  <a:pt x="6887" y="183"/>
                </a:lnTo>
                <a:lnTo>
                  <a:pt x="6867" y="183"/>
                </a:lnTo>
                <a:lnTo>
                  <a:pt x="6845" y="182"/>
                </a:lnTo>
                <a:lnTo>
                  <a:pt x="6820" y="181"/>
                </a:lnTo>
                <a:lnTo>
                  <a:pt x="6794" y="181"/>
                </a:lnTo>
                <a:lnTo>
                  <a:pt x="6584" y="181"/>
                </a:lnTo>
                <a:lnTo>
                  <a:pt x="6584" y="672"/>
                </a:lnTo>
                <a:lnTo>
                  <a:pt x="6840" y="672"/>
                </a:lnTo>
                <a:lnTo>
                  <a:pt x="6870" y="671"/>
                </a:lnTo>
                <a:lnTo>
                  <a:pt x="6896" y="670"/>
                </a:lnTo>
                <a:lnTo>
                  <a:pt x="6921" y="669"/>
                </a:lnTo>
                <a:lnTo>
                  <a:pt x="6943" y="666"/>
                </a:lnTo>
                <a:lnTo>
                  <a:pt x="6964" y="662"/>
                </a:lnTo>
                <a:lnTo>
                  <a:pt x="6982" y="658"/>
                </a:lnTo>
                <a:lnTo>
                  <a:pt x="6999" y="652"/>
                </a:lnTo>
                <a:lnTo>
                  <a:pt x="7015" y="645"/>
                </a:lnTo>
                <a:lnTo>
                  <a:pt x="7029" y="637"/>
                </a:lnTo>
                <a:lnTo>
                  <a:pt x="7042" y="628"/>
                </a:lnTo>
                <a:lnTo>
                  <a:pt x="7053" y="618"/>
                </a:lnTo>
                <a:lnTo>
                  <a:pt x="7063" y="605"/>
                </a:lnTo>
                <a:lnTo>
                  <a:pt x="7073" y="592"/>
                </a:lnTo>
                <a:lnTo>
                  <a:pt x="7083" y="578"/>
                </a:lnTo>
                <a:lnTo>
                  <a:pt x="7091" y="561"/>
                </a:lnTo>
                <a:lnTo>
                  <a:pt x="7100" y="544"/>
                </a:lnTo>
                <a:lnTo>
                  <a:pt x="7106" y="530"/>
                </a:lnTo>
                <a:lnTo>
                  <a:pt x="7110" y="516"/>
                </a:lnTo>
                <a:lnTo>
                  <a:pt x="7114" y="502"/>
                </a:lnTo>
                <a:lnTo>
                  <a:pt x="7118" y="488"/>
                </a:lnTo>
                <a:lnTo>
                  <a:pt x="7120" y="474"/>
                </a:lnTo>
                <a:lnTo>
                  <a:pt x="7123" y="459"/>
                </a:lnTo>
                <a:lnTo>
                  <a:pt x="7124" y="444"/>
                </a:lnTo>
                <a:lnTo>
                  <a:pt x="7124" y="429"/>
                </a:lnTo>
                <a:close/>
                <a:moveTo>
                  <a:pt x="7383" y="1112"/>
                </a:moveTo>
                <a:lnTo>
                  <a:pt x="7382" y="1142"/>
                </a:lnTo>
                <a:lnTo>
                  <a:pt x="7379" y="1172"/>
                </a:lnTo>
                <a:lnTo>
                  <a:pt x="7375" y="1201"/>
                </a:lnTo>
                <a:lnTo>
                  <a:pt x="7368" y="1228"/>
                </a:lnTo>
                <a:lnTo>
                  <a:pt x="7360" y="1256"/>
                </a:lnTo>
                <a:lnTo>
                  <a:pt x="7350" y="1282"/>
                </a:lnTo>
                <a:lnTo>
                  <a:pt x="7337" y="1309"/>
                </a:lnTo>
                <a:lnTo>
                  <a:pt x="7323" y="1334"/>
                </a:lnTo>
                <a:lnTo>
                  <a:pt x="7315" y="1346"/>
                </a:lnTo>
                <a:lnTo>
                  <a:pt x="7307" y="1357"/>
                </a:lnTo>
                <a:lnTo>
                  <a:pt x="7299" y="1368"/>
                </a:lnTo>
                <a:lnTo>
                  <a:pt x="7289" y="1379"/>
                </a:lnTo>
                <a:lnTo>
                  <a:pt x="7280" y="1390"/>
                </a:lnTo>
                <a:lnTo>
                  <a:pt x="7270" y="1400"/>
                </a:lnTo>
                <a:lnTo>
                  <a:pt x="7260" y="1409"/>
                </a:lnTo>
                <a:lnTo>
                  <a:pt x="7250" y="1418"/>
                </a:lnTo>
                <a:lnTo>
                  <a:pt x="7239" y="1427"/>
                </a:lnTo>
                <a:lnTo>
                  <a:pt x="7227" y="1436"/>
                </a:lnTo>
                <a:lnTo>
                  <a:pt x="7216" y="1443"/>
                </a:lnTo>
                <a:lnTo>
                  <a:pt x="7204" y="1450"/>
                </a:lnTo>
                <a:lnTo>
                  <a:pt x="7192" y="1457"/>
                </a:lnTo>
                <a:lnTo>
                  <a:pt x="7179" y="1464"/>
                </a:lnTo>
                <a:lnTo>
                  <a:pt x="7165" y="1470"/>
                </a:lnTo>
                <a:lnTo>
                  <a:pt x="7152" y="1476"/>
                </a:lnTo>
                <a:lnTo>
                  <a:pt x="7137" y="1481"/>
                </a:lnTo>
                <a:lnTo>
                  <a:pt x="7123" y="1486"/>
                </a:lnTo>
                <a:lnTo>
                  <a:pt x="7108" y="1491"/>
                </a:lnTo>
                <a:lnTo>
                  <a:pt x="7094" y="1495"/>
                </a:lnTo>
                <a:lnTo>
                  <a:pt x="7079" y="1499"/>
                </a:lnTo>
                <a:lnTo>
                  <a:pt x="7062" y="1503"/>
                </a:lnTo>
                <a:lnTo>
                  <a:pt x="7045" y="1506"/>
                </a:lnTo>
                <a:lnTo>
                  <a:pt x="7027" y="1509"/>
                </a:lnTo>
                <a:lnTo>
                  <a:pt x="7006" y="1511"/>
                </a:lnTo>
                <a:lnTo>
                  <a:pt x="6984" y="1513"/>
                </a:lnTo>
                <a:lnTo>
                  <a:pt x="6960" y="1515"/>
                </a:lnTo>
                <a:lnTo>
                  <a:pt x="6933" y="1516"/>
                </a:lnTo>
                <a:lnTo>
                  <a:pt x="6904" y="1517"/>
                </a:lnTo>
                <a:lnTo>
                  <a:pt x="6871" y="1518"/>
                </a:lnTo>
                <a:lnTo>
                  <a:pt x="6835" y="1518"/>
                </a:lnTo>
                <a:lnTo>
                  <a:pt x="6796" y="1518"/>
                </a:lnTo>
                <a:lnTo>
                  <a:pt x="6413" y="1518"/>
                </a:lnTo>
                <a:lnTo>
                  <a:pt x="6413" y="32"/>
                </a:lnTo>
                <a:lnTo>
                  <a:pt x="6627" y="32"/>
                </a:lnTo>
                <a:lnTo>
                  <a:pt x="6654" y="32"/>
                </a:lnTo>
                <a:lnTo>
                  <a:pt x="6680" y="32"/>
                </a:lnTo>
                <a:lnTo>
                  <a:pt x="6704" y="32"/>
                </a:lnTo>
                <a:lnTo>
                  <a:pt x="6727" y="32"/>
                </a:lnTo>
                <a:lnTo>
                  <a:pt x="6750" y="32"/>
                </a:lnTo>
                <a:lnTo>
                  <a:pt x="6771" y="32"/>
                </a:lnTo>
                <a:lnTo>
                  <a:pt x="6791" y="33"/>
                </a:lnTo>
                <a:lnTo>
                  <a:pt x="6810" y="33"/>
                </a:lnTo>
                <a:lnTo>
                  <a:pt x="6845" y="34"/>
                </a:lnTo>
                <a:lnTo>
                  <a:pt x="6876" y="35"/>
                </a:lnTo>
                <a:lnTo>
                  <a:pt x="6905" y="36"/>
                </a:lnTo>
                <a:lnTo>
                  <a:pt x="6930" y="38"/>
                </a:lnTo>
                <a:lnTo>
                  <a:pt x="6952" y="41"/>
                </a:lnTo>
                <a:lnTo>
                  <a:pt x="6973" y="43"/>
                </a:lnTo>
                <a:lnTo>
                  <a:pt x="6991" y="47"/>
                </a:lnTo>
                <a:lnTo>
                  <a:pt x="7008" y="50"/>
                </a:lnTo>
                <a:lnTo>
                  <a:pt x="7024" y="53"/>
                </a:lnTo>
                <a:lnTo>
                  <a:pt x="7039" y="57"/>
                </a:lnTo>
                <a:lnTo>
                  <a:pt x="7053" y="61"/>
                </a:lnTo>
                <a:lnTo>
                  <a:pt x="7068" y="65"/>
                </a:lnTo>
                <a:lnTo>
                  <a:pt x="7082" y="70"/>
                </a:lnTo>
                <a:lnTo>
                  <a:pt x="7096" y="75"/>
                </a:lnTo>
                <a:lnTo>
                  <a:pt x="7109" y="81"/>
                </a:lnTo>
                <a:lnTo>
                  <a:pt x="7123" y="87"/>
                </a:lnTo>
                <a:lnTo>
                  <a:pt x="7135" y="95"/>
                </a:lnTo>
                <a:lnTo>
                  <a:pt x="7147" y="102"/>
                </a:lnTo>
                <a:lnTo>
                  <a:pt x="7159" y="109"/>
                </a:lnTo>
                <a:lnTo>
                  <a:pt x="7171" y="117"/>
                </a:lnTo>
                <a:lnTo>
                  <a:pt x="7183" y="126"/>
                </a:lnTo>
                <a:lnTo>
                  <a:pt x="7193" y="134"/>
                </a:lnTo>
                <a:lnTo>
                  <a:pt x="7204" y="144"/>
                </a:lnTo>
                <a:lnTo>
                  <a:pt x="7214" y="154"/>
                </a:lnTo>
                <a:lnTo>
                  <a:pt x="7223" y="164"/>
                </a:lnTo>
                <a:lnTo>
                  <a:pt x="7233" y="174"/>
                </a:lnTo>
                <a:lnTo>
                  <a:pt x="7243" y="185"/>
                </a:lnTo>
                <a:lnTo>
                  <a:pt x="7252" y="197"/>
                </a:lnTo>
                <a:lnTo>
                  <a:pt x="7260" y="209"/>
                </a:lnTo>
                <a:lnTo>
                  <a:pt x="7268" y="220"/>
                </a:lnTo>
                <a:lnTo>
                  <a:pt x="7275" y="232"/>
                </a:lnTo>
                <a:lnTo>
                  <a:pt x="7281" y="245"/>
                </a:lnTo>
                <a:lnTo>
                  <a:pt x="7287" y="257"/>
                </a:lnTo>
                <a:lnTo>
                  <a:pt x="7294" y="270"/>
                </a:lnTo>
                <a:lnTo>
                  <a:pt x="7299" y="283"/>
                </a:lnTo>
                <a:lnTo>
                  <a:pt x="7304" y="296"/>
                </a:lnTo>
                <a:lnTo>
                  <a:pt x="7307" y="309"/>
                </a:lnTo>
                <a:lnTo>
                  <a:pt x="7311" y="321"/>
                </a:lnTo>
                <a:lnTo>
                  <a:pt x="7314" y="336"/>
                </a:lnTo>
                <a:lnTo>
                  <a:pt x="7316" y="349"/>
                </a:lnTo>
                <a:lnTo>
                  <a:pt x="7318" y="362"/>
                </a:lnTo>
                <a:lnTo>
                  <a:pt x="7319" y="376"/>
                </a:lnTo>
                <a:lnTo>
                  <a:pt x="7320" y="391"/>
                </a:lnTo>
                <a:lnTo>
                  <a:pt x="7321" y="405"/>
                </a:lnTo>
                <a:lnTo>
                  <a:pt x="7320" y="419"/>
                </a:lnTo>
                <a:lnTo>
                  <a:pt x="7319" y="434"/>
                </a:lnTo>
                <a:lnTo>
                  <a:pt x="7318" y="448"/>
                </a:lnTo>
                <a:lnTo>
                  <a:pt x="7316" y="461"/>
                </a:lnTo>
                <a:lnTo>
                  <a:pt x="7314" y="475"/>
                </a:lnTo>
                <a:lnTo>
                  <a:pt x="7311" y="488"/>
                </a:lnTo>
                <a:lnTo>
                  <a:pt x="7307" y="501"/>
                </a:lnTo>
                <a:lnTo>
                  <a:pt x="7304" y="513"/>
                </a:lnTo>
                <a:lnTo>
                  <a:pt x="7299" y="526"/>
                </a:lnTo>
                <a:lnTo>
                  <a:pt x="7294" y="538"/>
                </a:lnTo>
                <a:lnTo>
                  <a:pt x="7287" y="550"/>
                </a:lnTo>
                <a:lnTo>
                  <a:pt x="7281" y="561"/>
                </a:lnTo>
                <a:lnTo>
                  <a:pt x="7275" y="573"/>
                </a:lnTo>
                <a:lnTo>
                  <a:pt x="7268" y="584"/>
                </a:lnTo>
                <a:lnTo>
                  <a:pt x="7260" y="595"/>
                </a:lnTo>
                <a:lnTo>
                  <a:pt x="7252" y="605"/>
                </a:lnTo>
                <a:lnTo>
                  <a:pt x="7243" y="615"/>
                </a:lnTo>
                <a:lnTo>
                  <a:pt x="7233" y="626"/>
                </a:lnTo>
                <a:lnTo>
                  <a:pt x="7223" y="635"/>
                </a:lnTo>
                <a:lnTo>
                  <a:pt x="7213" y="644"/>
                </a:lnTo>
                <a:lnTo>
                  <a:pt x="7203" y="653"/>
                </a:lnTo>
                <a:lnTo>
                  <a:pt x="7192" y="662"/>
                </a:lnTo>
                <a:lnTo>
                  <a:pt x="7180" y="671"/>
                </a:lnTo>
                <a:lnTo>
                  <a:pt x="7167" y="678"/>
                </a:lnTo>
                <a:lnTo>
                  <a:pt x="7142" y="693"/>
                </a:lnTo>
                <a:lnTo>
                  <a:pt x="7115" y="706"/>
                </a:lnTo>
                <a:lnTo>
                  <a:pt x="7086" y="719"/>
                </a:lnTo>
                <a:lnTo>
                  <a:pt x="7055" y="730"/>
                </a:lnTo>
                <a:lnTo>
                  <a:pt x="7088" y="737"/>
                </a:lnTo>
                <a:lnTo>
                  <a:pt x="7117" y="744"/>
                </a:lnTo>
                <a:lnTo>
                  <a:pt x="7145" y="752"/>
                </a:lnTo>
                <a:lnTo>
                  <a:pt x="7168" y="761"/>
                </a:lnTo>
                <a:lnTo>
                  <a:pt x="7190" y="770"/>
                </a:lnTo>
                <a:lnTo>
                  <a:pt x="7211" y="781"/>
                </a:lnTo>
                <a:lnTo>
                  <a:pt x="7230" y="793"/>
                </a:lnTo>
                <a:lnTo>
                  <a:pt x="7250" y="808"/>
                </a:lnTo>
                <a:lnTo>
                  <a:pt x="7267" y="823"/>
                </a:lnTo>
                <a:lnTo>
                  <a:pt x="7283" y="838"/>
                </a:lnTo>
                <a:lnTo>
                  <a:pt x="7299" y="854"/>
                </a:lnTo>
                <a:lnTo>
                  <a:pt x="7312" y="871"/>
                </a:lnTo>
                <a:lnTo>
                  <a:pt x="7324" y="888"/>
                </a:lnTo>
                <a:lnTo>
                  <a:pt x="7335" y="908"/>
                </a:lnTo>
                <a:lnTo>
                  <a:pt x="7344" y="927"/>
                </a:lnTo>
                <a:lnTo>
                  <a:pt x="7353" y="946"/>
                </a:lnTo>
                <a:lnTo>
                  <a:pt x="7360" y="967"/>
                </a:lnTo>
                <a:lnTo>
                  <a:pt x="7366" y="988"/>
                </a:lnTo>
                <a:lnTo>
                  <a:pt x="7371" y="1009"/>
                </a:lnTo>
                <a:lnTo>
                  <a:pt x="7376" y="1029"/>
                </a:lnTo>
                <a:lnTo>
                  <a:pt x="7379" y="1050"/>
                </a:lnTo>
                <a:lnTo>
                  <a:pt x="7381" y="1070"/>
                </a:lnTo>
                <a:lnTo>
                  <a:pt x="7383" y="1090"/>
                </a:lnTo>
                <a:lnTo>
                  <a:pt x="7383" y="1112"/>
                </a:lnTo>
                <a:close/>
                <a:moveTo>
                  <a:pt x="9136" y="1089"/>
                </a:moveTo>
                <a:lnTo>
                  <a:pt x="9135" y="1122"/>
                </a:lnTo>
                <a:lnTo>
                  <a:pt x="9134" y="1153"/>
                </a:lnTo>
                <a:lnTo>
                  <a:pt x="9133" y="1182"/>
                </a:lnTo>
                <a:lnTo>
                  <a:pt x="9130" y="1209"/>
                </a:lnTo>
                <a:lnTo>
                  <a:pt x="9127" y="1234"/>
                </a:lnTo>
                <a:lnTo>
                  <a:pt x="9123" y="1258"/>
                </a:lnTo>
                <a:lnTo>
                  <a:pt x="9119" y="1279"/>
                </a:lnTo>
                <a:lnTo>
                  <a:pt x="9114" y="1299"/>
                </a:lnTo>
                <a:lnTo>
                  <a:pt x="9107" y="1317"/>
                </a:lnTo>
                <a:lnTo>
                  <a:pt x="9100" y="1336"/>
                </a:lnTo>
                <a:lnTo>
                  <a:pt x="9091" y="1352"/>
                </a:lnTo>
                <a:lnTo>
                  <a:pt x="9079" y="1369"/>
                </a:lnTo>
                <a:lnTo>
                  <a:pt x="9068" y="1386"/>
                </a:lnTo>
                <a:lnTo>
                  <a:pt x="9055" y="1401"/>
                </a:lnTo>
                <a:lnTo>
                  <a:pt x="9040" y="1415"/>
                </a:lnTo>
                <a:lnTo>
                  <a:pt x="9024" y="1430"/>
                </a:lnTo>
                <a:lnTo>
                  <a:pt x="9006" y="1444"/>
                </a:lnTo>
                <a:lnTo>
                  <a:pt x="8988" y="1457"/>
                </a:lnTo>
                <a:lnTo>
                  <a:pt x="8968" y="1469"/>
                </a:lnTo>
                <a:lnTo>
                  <a:pt x="8949" y="1481"/>
                </a:lnTo>
                <a:lnTo>
                  <a:pt x="8929" y="1492"/>
                </a:lnTo>
                <a:lnTo>
                  <a:pt x="8907" y="1501"/>
                </a:lnTo>
                <a:lnTo>
                  <a:pt x="8886" y="1509"/>
                </a:lnTo>
                <a:lnTo>
                  <a:pt x="8862" y="1516"/>
                </a:lnTo>
                <a:lnTo>
                  <a:pt x="8839" y="1524"/>
                </a:lnTo>
                <a:lnTo>
                  <a:pt x="8815" y="1529"/>
                </a:lnTo>
                <a:lnTo>
                  <a:pt x="8788" y="1534"/>
                </a:lnTo>
                <a:lnTo>
                  <a:pt x="8760" y="1538"/>
                </a:lnTo>
                <a:lnTo>
                  <a:pt x="8731" y="1541"/>
                </a:lnTo>
                <a:lnTo>
                  <a:pt x="8701" y="1543"/>
                </a:lnTo>
                <a:lnTo>
                  <a:pt x="8668" y="1544"/>
                </a:lnTo>
                <a:lnTo>
                  <a:pt x="8635" y="1545"/>
                </a:lnTo>
                <a:lnTo>
                  <a:pt x="8593" y="1544"/>
                </a:lnTo>
                <a:lnTo>
                  <a:pt x="8553" y="1542"/>
                </a:lnTo>
                <a:lnTo>
                  <a:pt x="8515" y="1538"/>
                </a:lnTo>
                <a:lnTo>
                  <a:pt x="8480" y="1532"/>
                </a:lnTo>
                <a:lnTo>
                  <a:pt x="8462" y="1529"/>
                </a:lnTo>
                <a:lnTo>
                  <a:pt x="8446" y="1525"/>
                </a:lnTo>
                <a:lnTo>
                  <a:pt x="8431" y="1520"/>
                </a:lnTo>
                <a:lnTo>
                  <a:pt x="8416" y="1515"/>
                </a:lnTo>
                <a:lnTo>
                  <a:pt x="8400" y="1510"/>
                </a:lnTo>
                <a:lnTo>
                  <a:pt x="8386" y="1505"/>
                </a:lnTo>
                <a:lnTo>
                  <a:pt x="8373" y="1499"/>
                </a:lnTo>
                <a:lnTo>
                  <a:pt x="8360" y="1493"/>
                </a:lnTo>
                <a:lnTo>
                  <a:pt x="8347" y="1486"/>
                </a:lnTo>
                <a:lnTo>
                  <a:pt x="8334" y="1479"/>
                </a:lnTo>
                <a:lnTo>
                  <a:pt x="8323" y="1471"/>
                </a:lnTo>
                <a:lnTo>
                  <a:pt x="8311" y="1463"/>
                </a:lnTo>
                <a:lnTo>
                  <a:pt x="8299" y="1455"/>
                </a:lnTo>
                <a:lnTo>
                  <a:pt x="8288" y="1446"/>
                </a:lnTo>
                <a:lnTo>
                  <a:pt x="8278" y="1437"/>
                </a:lnTo>
                <a:lnTo>
                  <a:pt x="8268" y="1426"/>
                </a:lnTo>
                <a:lnTo>
                  <a:pt x="8258" y="1416"/>
                </a:lnTo>
                <a:lnTo>
                  <a:pt x="8248" y="1405"/>
                </a:lnTo>
                <a:lnTo>
                  <a:pt x="8238" y="1394"/>
                </a:lnTo>
                <a:lnTo>
                  <a:pt x="8229" y="1382"/>
                </a:lnTo>
                <a:lnTo>
                  <a:pt x="8221" y="1370"/>
                </a:lnTo>
                <a:lnTo>
                  <a:pt x="8212" y="1357"/>
                </a:lnTo>
                <a:lnTo>
                  <a:pt x="8204" y="1344"/>
                </a:lnTo>
                <a:lnTo>
                  <a:pt x="8197" y="1330"/>
                </a:lnTo>
                <a:lnTo>
                  <a:pt x="8190" y="1316"/>
                </a:lnTo>
                <a:lnTo>
                  <a:pt x="8182" y="1303"/>
                </a:lnTo>
                <a:lnTo>
                  <a:pt x="8177" y="1289"/>
                </a:lnTo>
                <a:lnTo>
                  <a:pt x="8172" y="1273"/>
                </a:lnTo>
                <a:lnTo>
                  <a:pt x="8168" y="1259"/>
                </a:lnTo>
                <a:lnTo>
                  <a:pt x="8164" y="1244"/>
                </a:lnTo>
                <a:lnTo>
                  <a:pt x="8162" y="1228"/>
                </a:lnTo>
                <a:lnTo>
                  <a:pt x="8160" y="1212"/>
                </a:lnTo>
                <a:lnTo>
                  <a:pt x="8157" y="1181"/>
                </a:lnTo>
                <a:lnTo>
                  <a:pt x="8155" y="1152"/>
                </a:lnTo>
                <a:lnTo>
                  <a:pt x="8154" y="1124"/>
                </a:lnTo>
                <a:lnTo>
                  <a:pt x="8153" y="1099"/>
                </a:lnTo>
                <a:lnTo>
                  <a:pt x="8153" y="32"/>
                </a:lnTo>
                <a:lnTo>
                  <a:pt x="8328" y="32"/>
                </a:lnTo>
                <a:lnTo>
                  <a:pt x="8328" y="1033"/>
                </a:lnTo>
                <a:lnTo>
                  <a:pt x="8329" y="1062"/>
                </a:lnTo>
                <a:lnTo>
                  <a:pt x="8330" y="1091"/>
                </a:lnTo>
                <a:lnTo>
                  <a:pt x="8331" y="1121"/>
                </a:lnTo>
                <a:lnTo>
                  <a:pt x="8334" y="1152"/>
                </a:lnTo>
                <a:lnTo>
                  <a:pt x="8337" y="1180"/>
                </a:lnTo>
                <a:lnTo>
                  <a:pt x="8341" y="1207"/>
                </a:lnTo>
                <a:lnTo>
                  <a:pt x="8344" y="1218"/>
                </a:lnTo>
                <a:lnTo>
                  <a:pt x="8347" y="1229"/>
                </a:lnTo>
                <a:lnTo>
                  <a:pt x="8350" y="1239"/>
                </a:lnTo>
                <a:lnTo>
                  <a:pt x="8354" y="1248"/>
                </a:lnTo>
                <a:lnTo>
                  <a:pt x="8361" y="1260"/>
                </a:lnTo>
                <a:lnTo>
                  <a:pt x="8368" y="1272"/>
                </a:lnTo>
                <a:lnTo>
                  <a:pt x="8376" y="1284"/>
                </a:lnTo>
                <a:lnTo>
                  <a:pt x="8386" y="1298"/>
                </a:lnTo>
                <a:lnTo>
                  <a:pt x="8396" y="1310"/>
                </a:lnTo>
                <a:lnTo>
                  <a:pt x="8409" y="1322"/>
                </a:lnTo>
                <a:lnTo>
                  <a:pt x="8424" y="1335"/>
                </a:lnTo>
                <a:lnTo>
                  <a:pt x="8441" y="1346"/>
                </a:lnTo>
                <a:lnTo>
                  <a:pt x="8458" y="1356"/>
                </a:lnTo>
                <a:lnTo>
                  <a:pt x="8479" y="1365"/>
                </a:lnTo>
                <a:lnTo>
                  <a:pt x="8501" y="1373"/>
                </a:lnTo>
                <a:lnTo>
                  <a:pt x="8524" y="1381"/>
                </a:lnTo>
                <a:lnTo>
                  <a:pt x="8538" y="1384"/>
                </a:lnTo>
                <a:lnTo>
                  <a:pt x="8551" y="1386"/>
                </a:lnTo>
                <a:lnTo>
                  <a:pt x="8565" y="1388"/>
                </a:lnTo>
                <a:lnTo>
                  <a:pt x="8579" y="1390"/>
                </a:lnTo>
                <a:lnTo>
                  <a:pt x="8610" y="1393"/>
                </a:lnTo>
                <a:lnTo>
                  <a:pt x="8644" y="1393"/>
                </a:lnTo>
                <a:lnTo>
                  <a:pt x="8666" y="1393"/>
                </a:lnTo>
                <a:lnTo>
                  <a:pt x="8688" y="1392"/>
                </a:lnTo>
                <a:lnTo>
                  <a:pt x="8710" y="1390"/>
                </a:lnTo>
                <a:lnTo>
                  <a:pt x="8730" y="1388"/>
                </a:lnTo>
                <a:lnTo>
                  <a:pt x="8749" y="1384"/>
                </a:lnTo>
                <a:lnTo>
                  <a:pt x="8769" y="1379"/>
                </a:lnTo>
                <a:lnTo>
                  <a:pt x="8786" y="1375"/>
                </a:lnTo>
                <a:lnTo>
                  <a:pt x="8803" y="1369"/>
                </a:lnTo>
                <a:lnTo>
                  <a:pt x="8820" y="1363"/>
                </a:lnTo>
                <a:lnTo>
                  <a:pt x="8835" y="1356"/>
                </a:lnTo>
                <a:lnTo>
                  <a:pt x="8849" y="1349"/>
                </a:lnTo>
                <a:lnTo>
                  <a:pt x="8862" y="1340"/>
                </a:lnTo>
                <a:lnTo>
                  <a:pt x="8875" y="1331"/>
                </a:lnTo>
                <a:lnTo>
                  <a:pt x="8886" y="1321"/>
                </a:lnTo>
                <a:lnTo>
                  <a:pt x="8896" y="1311"/>
                </a:lnTo>
                <a:lnTo>
                  <a:pt x="8905" y="1300"/>
                </a:lnTo>
                <a:lnTo>
                  <a:pt x="8913" y="1288"/>
                </a:lnTo>
                <a:lnTo>
                  <a:pt x="8922" y="1275"/>
                </a:lnTo>
                <a:lnTo>
                  <a:pt x="8929" y="1262"/>
                </a:lnTo>
                <a:lnTo>
                  <a:pt x="8935" y="1250"/>
                </a:lnTo>
                <a:lnTo>
                  <a:pt x="8940" y="1236"/>
                </a:lnTo>
                <a:lnTo>
                  <a:pt x="8945" y="1223"/>
                </a:lnTo>
                <a:lnTo>
                  <a:pt x="8949" y="1210"/>
                </a:lnTo>
                <a:lnTo>
                  <a:pt x="8951" y="1197"/>
                </a:lnTo>
                <a:lnTo>
                  <a:pt x="8956" y="1169"/>
                </a:lnTo>
                <a:lnTo>
                  <a:pt x="8959" y="1138"/>
                </a:lnTo>
                <a:lnTo>
                  <a:pt x="8960" y="1105"/>
                </a:lnTo>
                <a:lnTo>
                  <a:pt x="8961" y="1068"/>
                </a:lnTo>
                <a:lnTo>
                  <a:pt x="8961" y="32"/>
                </a:lnTo>
                <a:lnTo>
                  <a:pt x="9136" y="32"/>
                </a:lnTo>
                <a:lnTo>
                  <a:pt x="9136" y="1089"/>
                </a:lnTo>
                <a:close/>
                <a:moveTo>
                  <a:pt x="10651" y="438"/>
                </a:moveTo>
                <a:lnTo>
                  <a:pt x="10651" y="419"/>
                </a:lnTo>
                <a:lnTo>
                  <a:pt x="10649" y="401"/>
                </a:lnTo>
                <a:lnTo>
                  <a:pt x="10645" y="384"/>
                </a:lnTo>
                <a:lnTo>
                  <a:pt x="10641" y="366"/>
                </a:lnTo>
                <a:lnTo>
                  <a:pt x="10635" y="350"/>
                </a:lnTo>
                <a:lnTo>
                  <a:pt x="10628" y="333"/>
                </a:lnTo>
                <a:lnTo>
                  <a:pt x="10620" y="317"/>
                </a:lnTo>
                <a:lnTo>
                  <a:pt x="10611" y="301"/>
                </a:lnTo>
                <a:lnTo>
                  <a:pt x="10599" y="286"/>
                </a:lnTo>
                <a:lnTo>
                  <a:pt x="10588" y="271"/>
                </a:lnTo>
                <a:lnTo>
                  <a:pt x="10577" y="259"/>
                </a:lnTo>
                <a:lnTo>
                  <a:pt x="10564" y="247"/>
                </a:lnTo>
                <a:lnTo>
                  <a:pt x="10551" y="237"/>
                </a:lnTo>
                <a:lnTo>
                  <a:pt x="10536" y="227"/>
                </a:lnTo>
                <a:lnTo>
                  <a:pt x="10522" y="219"/>
                </a:lnTo>
                <a:lnTo>
                  <a:pt x="10507" y="212"/>
                </a:lnTo>
                <a:lnTo>
                  <a:pt x="10488" y="205"/>
                </a:lnTo>
                <a:lnTo>
                  <a:pt x="10468" y="199"/>
                </a:lnTo>
                <a:lnTo>
                  <a:pt x="10448" y="194"/>
                </a:lnTo>
                <a:lnTo>
                  <a:pt x="10426" y="190"/>
                </a:lnTo>
                <a:lnTo>
                  <a:pt x="10403" y="185"/>
                </a:lnTo>
                <a:lnTo>
                  <a:pt x="10377" y="183"/>
                </a:lnTo>
                <a:lnTo>
                  <a:pt x="10350" y="182"/>
                </a:lnTo>
                <a:lnTo>
                  <a:pt x="10321" y="181"/>
                </a:lnTo>
                <a:lnTo>
                  <a:pt x="10150" y="181"/>
                </a:lnTo>
                <a:lnTo>
                  <a:pt x="10150" y="736"/>
                </a:lnTo>
                <a:lnTo>
                  <a:pt x="10308" y="736"/>
                </a:lnTo>
                <a:lnTo>
                  <a:pt x="10333" y="736"/>
                </a:lnTo>
                <a:lnTo>
                  <a:pt x="10355" y="735"/>
                </a:lnTo>
                <a:lnTo>
                  <a:pt x="10377" y="734"/>
                </a:lnTo>
                <a:lnTo>
                  <a:pt x="10398" y="732"/>
                </a:lnTo>
                <a:lnTo>
                  <a:pt x="10418" y="729"/>
                </a:lnTo>
                <a:lnTo>
                  <a:pt x="10437" y="726"/>
                </a:lnTo>
                <a:lnTo>
                  <a:pt x="10454" y="723"/>
                </a:lnTo>
                <a:lnTo>
                  <a:pt x="10470" y="718"/>
                </a:lnTo>
                <a:lnTo>
                  <a:pt x="10485" y="714"/>
                </a:lnTo>
                <a:lnTo>
                  <a:pt x="10501" y="707"/>
                </a:lnTo>
                <a:lnTo>
                  <a:pt x="10514" y="701"/>
                </a:lnTo>
                <a:lnTo>
                  <a:pt x="10528" y="694"/>
                </a:lnTo>
                <a:lnTo>
                  <a:pt x="10540" y="687"/>
                </a:lnTo>
                <a:lnTo>
                  <a:pt x="10554" y="679"/>
                </a:lnTo>
                <a:lnTo>
                  <a:pt x="10565" y="670"/>
                </a:lnTo>
                <a:lnTo>
                  <a:pt x="10576" y="660"/>
                </a:lnTo>
                <a:lnTo>
                  <a:pt x="10585" y="651"/>
                </a:lnTo>
                <a:lnTo>
                  <a:pt x="10593" y="642"/>
                </a:lnTo>
                <a:lnTo>
                  <a:pt x="10601" y="632"/>
                </a:lnTo>
                <a:lnTo>
                  <a:pt x="10609" y="621"/>
                </a:lnTo>
                <a:lnTo>
                  <a:pt x="10615" y="608"/>
                </a:lnTo>
                <a:lnTo>
                  <a:pt x="10622" y="596"/>
                </a:lnTo>
                <a:lnTo>
                  <a:pt x="10627" y="583"/>
                </a:lnTo>
                <a:lnTo>
                  <a:pt x="10632" y="568"/>
                </a:lnTo>
                <a:lnTo>
                  <a:pt x="10637" y="554"/>
                </a:lnTo>
                <a:lnTo>
                  <a:pt x="10640" y="539"/>
                </a:lnTo>
                <a:lnTo>
                  <a:pt x="10644" y="524"/>
                </a:lnTo>
                <a:lnTo>
                  <a:pt x="10646" y="507"/>
                </a:lnTo>
                <a:lnTo>
                  <a:pt x="10649" y="491"/>
                </a:lnTo>
                <a:lnTo>
                  <a:pt x="10650" y="474"/>
                </a:lnTo>
                <a:lnTo>
                  <a:pt x="10651" y="455"/>
                </a:lnTo>
                <a:lnTo>
                  <a:pt x="10651" y="438"/>
                </a:lnTo>
                <a:close/>
                <a:moveTo>
                  <a:pt x="10690" y="1518"/>
                </a:moveTo>
                <a:lnTo>
                  <a:pt x="10681" y="1499"/>
                </a:lnTo>
                <a:lnTo>
                  <a:pt x="10670" y="1477"/>
                </a:lnTo>
                <a:lnTo>
                  <a:pt x="10656" y="1451"/>
                </a:lnTo>
                <a:lnTo>
                  <a:pt x="10641" y="1422"/>
                </a:lnTo>
                <a:lnTo>
                  <a:pt x="10624" y="1392"/>
                </a:lnTo>
                <a:lnTo>
                  <a:pt x="10604" y="1359"/>
                </a:lnTo>
                <a:lnTo>
                  <a:pt x="10583" y="1324"/>
                </a:lnTo>
                <a:lnTo>
                  <a:pt x="10560" y="1288"/>
                </a:lnTo>
                <a:lnTo>
                  <a:pt x="10547" y="1269"/>
                </a:lnTo>
                <a:lnTo>
                  <a:pt x="10534" y="1250"/>
                </a:lnTo>
                <a:lnTo>
                  <a:pt x="10521" y="1230"/>
                </a:lnTo>
                <a:lnTo>
                  <a:pt x="10508" y="1210"/>
                </a:lnTo>
                <a:lnTo>
                  <a:pt x="10494" y="1190"/>
                </a:lnTo>
                <a:lnTo>
                  <a:pt x="10479" y="1169"/>
                </a:lnTo>
                <a:lnTo>
                  <a:pt x="10464" y="1148"/>
                </a:lnTo>
                <a:lnTo>
                  <a:pt x="10449" y="1125"/>
                </a:lnTo>
                <a:lnTo>
                  <a:pt x="10432" y="1104"/>
                </a:lnTo>
                <a:lnTo>
                  <a:pt x="10416" y="1081"/>
                </a:lnTo>
                <a:lnTo>
                  <a:pt x="10400" y="1059"/>
                </a:lnTo>
                <a:lnTo>
                  <a:pt x="10384" y="1036"/>
                </a:lnTo>
                <a:lnTo>
                  <a:pt x="10366" y="1013"/>
                </a:lnTo>
                <a:lnTo>
                  <a:pt x="10348" y="989"/>
                </a:lnTo>
                <a:lnTo>
                  <a:pt x="10331" y="966"/>
                </a:lnTo>
                <a:lnTo>
                  <a:pt x="10312" y="942"/>
                </a:lnTo>
                <a:lnTo>
                  <a:pt x="10291" y="918"/>
                </a:lnTo>
                <a:lnTo>
                  <a:pt x="10272" y="896"/>
                </a:lnTo>
                <a:lnTo>
                  <a:pt x="10262" y="888"/>
                </a:lnTo>
                <a:lnTo>
                  <a:pt x="10253" y="881"/>
                </a:lnTo>
                <a:lnTo>
                  <a:pt x="10244" y="874"/>
                </a:lnTo>
                <a:lnTo>
                  <a:pt x="10236" y="869"/>
                </a:lnTo>
                <a:lnTo>
                  <a:pt x="10227" y="864"/>
                </a:lnTo>
                <a:lnTo>
                  <a:pt x="10218" y="860"/>
                </a:lnTo>
                <a:lnTo>
                  <a:pt x="10207" y="857"/>
                </a:lnTo>
                <a:lnTo>
                  <a:pt x="10197" y="853"/>
                </a:lnTo>
                <a:lnTo>
                  <a:pt x="10186" y="851"/>
                </a:lnTo>
                <a:lnTo>
                  <a:pt x="10174" y="849"/>
                </a:lnTo>
                <a:lnTo>
                  <a:pt x="10162" y="848"/>
                </a:lnTo>
                <a:lnTo>
                  <a:pt x="10148" y="847"/>
                </a:lnTo>
                <a:lnTo>
                  <a:pt x="10148" y="1518"/>
                </a:lnTo>
                <a:lnTo>
                  <a:pt x="9971" y="1518"/>
                </a:lnTo>
                <a:lnTo>
                  <a:pt x="9971" y="32"/>
                </a:lnTo>
                <a:lnTo>
                  <a:pt x="10316" y="32"/>
                </a:lnTo>
                <a:lnTo>
                  <a:pt x="10353" y="32"/>
                </a:lnTo>
                <a:lnTo>
                  <a:pt x="10388" y="33"/>
                </a:lnTo>
                <a:lnTo>
                  <a:pt x="10420" y="36"/>
                </a:lnTo>
                <a:lnTo>
                  <a:pt x="10451" y="38"/>
                </a:lnTo>
                <a:lnTo>
                  <a:pt x="10479" y="42"/>
                </a:lnTo>
                <a:lnTo>
                  <a:pt x="10506" y="47"/>
                </a:lnTo>
                <a:lnTo>
                  <a:pt x="10530" y="52"/>
                </a:lnTo>
                <a:lnTo>
                  <a:pt x="10554" y="58"/>
                </a:lnTo>
                <a:lnTo>
                  <a:pt x="10575" y="65"/>
                </a:lnTo>
                <a:lnTo>
                  <a:pt x="10594" y="72"/>
                </a:lnTo>
                <a:lnTo>
                  <a:pt x="10614" y="80"/>
                </a:lnTo>
                <a:lnTo>
                  <a:pt x="10631" y="88"/>
                </a:lnTo>
                <a:lnTo>
                  <a:pt x="10647" y="98"/>
                </a:lnTo>
                <a:lnTo>
                  <a:pt x="10663" y="107"/>
                </a:lnTo>
                <a:lnTo>
                  <a:pt x="10677" y="117"/>
                </a:lnTo>
                <a:lnTo>
                  <a:pt x="10690" y="127"/>
                </a:lnTo>
                <a:lnTo>
                  <a:pt x="10703" y="137"/>
                </a:lnTo>
                <a:lnTo>
                  <a:pt x="10716" y="150"/>
                </a:lnTo>
                <a:lnTo>
                  <a:pt x="10730" y="162"/>
                </a:lnTo>
                <a:lnTo>
                  <a:pt x="10742" y="176"/>
                </a:lnTo>
                <a:lnTo>
                  <a:pt x="10755" y="192"/>
                </a:lnTo>
                <a:lnTo>
                  <a:pt x="10766" y="208"/>
                </a:lnTo>
                <a:lnTo>
                  <a:pt x="10779" y="225"/>
                </a:lnTo>
                <a:lnTo>
                  <a:pt x="10789" y="245"/>
                </a:lnTo>
                <a:lnTo>
                  <a:pt x="10799" y="265"/>
                </a:lnTo>
                <a:lnTo>
                  <a:pt x="10808" y="286"/>
                </a:lnTo>
                <a:lnTo>
                  <a:pt x="10816" y="309"/>
                </a:lnTo>
                <a:lnTo>
                  <a:pt x="10823" y="333"/>
                </a:lnTo>
                <a:lnTo>
                  <a:pt x="10829" y="357"/>
                </a:lnTo>
                <a:lnTo>
                  <a:pt x="10834" y="384"/>
                </a:lnTo>
                <a:lnTo>
                  <a:pt x="10837" y="411"/>
                </a:lnTo>
                <a:lnTo>
                  <a:pt x="10838" y="440"/>
                </a:lnTo>
                <a:lnTo>
                  <a:pt x="10837" y="462"/>
                </a:lnTo>
                <a:lnTo>
                  <a:pt x="10836" y="484"/>
                </a:lnTo>
                <a:lnTo>
                  <a:pt x="10834" y="506"/>
                </a:lnTo>
                <a:lnTo>
                  <a:pt x="10831" y="527"/>
                </a:lnTo>
                <a:lnTo>
                  <a:pt x="10826" y="547"/>
                </a:lnTo>
                <a:lnTo>
                  <a:pt x="10821" y="567"/>
                </a:lnTo>
                <a:lnTo>
                  <a:pt x="10816" y="587"/>
                </a:lnTo>
                <a:lnTo>
                  <a:pt x="10809" y="606"/>
                </a:lnTo>
                <a:lnTo>
                  <a:pt x="10802" y="625"/>
                </a:lnTo>
                <a:lnTo>
                  <a:pt x="10794" y="643"/>
                </a:lnTo>
                <a:lnTo>
                  <a:pt x="10785" y="660"/>
                </a:lnTo>
                <a:lnTo>
                  <a:pt x="10776" y="677"/>
                </a:lnTo>
                <a:lnTo>
                  <a:pt x="10764" y="692"/>
                </a:lnTo>
                <a:lnTo>
                  <a:pt x="10754" y="707"/>
                </a:lnTo>
                <a:lnTo>
                  <a:pt x="10742" y="722"/>
                </a:lnTo>
                <a:lnTo>
                  <a:pt x="10730" y="735"/>
                </a:lnTo>
                <a:lnTo>
                  <a:pt x="10716" y="748"/>
                </a:lnTo>
                <a:lnTo>
                  <a:pt x="10702" y="761"/>
                </a:lnTo>
                <a:lnTo>
                  <a:pt x="10688" y="772"/>
                </a:lnTo>
                <a:lnTo>
                  <a:pt x="10673" y="783"/>
                </a:lnTo>
                <a:lnTo>
                  <a:pt x="10656" y="792"/>
                </a:lnTo>
                <a:lnTo>
                  <a:pt x="10640" y="801"/>
                </a:lnTo>
                <a:lnTo>
                  <a:pt x="10623" y="811"/>
                </a:lnTo>
                <a:lnTo>
                  <a:pt x="10606" y="818"/>
                </a:lnTo>
                <a:lnTo>
                  <a:pt x="10587" y="825"/>
                </a:lnTo>
                <a:lnTo>
                  <a:pt x="10568" y="831"/>
                </a:lnTo>
                <a:lnTo>
                  <a:pt x="10548" y="836"/>
                </a:lnTo>
                <a:lnTo>
                  <a:pt x="10529" y="840"/>
                </a:lnTo>
                <a:lnTo>
                  <a:pt x="10508" y="843"/>
                </a:lnTo>
                <a:lnTo>
                  <a:pt x="10487" y="845"/>
                </a:lnTo>
                <a:lnTo>
                  <a:pt x="10466" y="846"/>
                </a:lnTo>
                <a:lnTo>
                  <a:pt x="10445" y="847"/>
                </a:lnTo>
                <a:lnTo>
                  <a:pt x="10422" y="847"/>
                </a:lnTo>
                <a:lnTo>
                  <a:pt x="10448" y="869"/>
                </a:lnTo>
                <a:lnTo>
                  <a:pt x="10471" y="891"/>
                </a:lnTo>
                <a:lnTo>
                  <a:pt x="10491" y="914"/>
                </a:lnTo>
                <a:lnTo>
                  <a:pt x="10511" y="937"/>
                </a:lnTo>
                <a:lnTo>
                  <a:pt x="10529" y="960"/>
                </a:lnTo>
                <a:lnTo>
                  <a:pt x="10544" y="979"/>
                </a:lnTo>
                <a:lnTo>
                  <a:pt x="10559" y="997"/>
                </a:lnTo>
                <a:lnTo>
                  <a:pt x="10572" y="1014"/>
                </a:lnTo>
                <a:lnTo>
                  <a:pt x="10583" y="1029"/>
                </a:lnTo>
                <a:lnTo>
                  <a:pt x="10596" y="1049"/>
                </a:lnTo>
                <a:lnTo>
                  <a:pt x="10613" y="1072"/>
                </a:lnTo>
                <a:lnTo>
                  <a:pt x="10632" y="1100"/>
                </a:lnTo>
                <a:lnTo>
                  <a:pt x="10653" y="1130"/>
                </a:lnTo>
                <a:lnTo>
                  <a:pt x="10675" y="1162"/>
                </a:lnTo>
                <a:lnTo>
                  <a:pt x="10697" y="1195"/>
                </a:lnTo>
                <a:lnTo>
                  <a:pt x="10720" y="1228"/>
                </a:lnTo>
                <a:lnTo>
                  <a:pt x="10743" y="1263"/>
                </a:lnTo>
                <a:lnTo>
                  <a:pt x="10765" y="1298"/>
                </a:lnTo>
                <a:lnTo>
                  <a:pt x="10789" y="1331"/>
                </a:lnTo>
                <a:lnTo>
                  <a:pt x="10811" y="1366"/>
                </a:lnTo>
                <a:lnTo>
                  <a:pt x="10833" y="1399"/>
                </a:lnTo>
                <a:lnTo>
                  <a:pt x="10852" y="1427"/>
                </a:lnTo>
                <a:lnTo>
                  <a:pt x="10869" y="1453"/>
                </a:lnTo>
                <a:lnTo>
                  <a:pt x="10883" y="1474"/>
                </a:lnTo>
                <a:lnTo>
                  <a:pt x="10896" y="1492"/>
                </a:lnTo>
                <a:lnTo>
                  <a:pt x="10905" y="1505"/>
                </a:lnTo>
                <a:lnTo>
                  <a:pt x="10910" y="1514"/>
                </a:lnTo>
                <a:lnTo>
                  <a:pt x="10913" y="1518"/>
                </a:lnTo>
                <a:lnTo>
                  <a:pt x="10690" y="1518"/>
                </a:lnTo>
                <a:close/>
                <a:moveTo>
                  <a:pt x="12599" y="1430"/>
                </a:moveTo>
                <a:lnTo>
                  <a:pt x="12579" y="1443"/>
                </a:lnTo>
                <a:lnTo>
                  <a:pt x="12557" y="1455"/>
                </a:lnTo>
                <a:lnTo>
                  <a:pt x="12535" y="1466"/>
                </a:lnTo>
                <a:lnTo>
                  <a:pt x="12511" y="1477"/>
                </a:lnTo>
                <a:lnTo>
                  <a:pt x="12487" y="1487"/>
                </a:lnTo>
                <a:lnTo>
                  <a:pt x="12462" y="1496"/>
                </a:lnTo>
                <a:lnTo>
                  <a:pt x="12435" y="1504"/>
                </a:lnTo>
                <a:lnTo>
                  <a:pt x="12408" y="1512"/>
                </a:lnTo>
                <a:lnTo>
                  <a:pt x="12380" y="1519"/>
                </a:lnTo>
                <a:lnTo>
                  <a:pt x="12352" y="1526"/>
                </a:lnTo>
                <a:lnTo>
                  <a:pt x="12324" y="1531"/>
                </a:lnTo>
                <a:lnTo>
                  <a:pt x="12296" y="1535"/>
                </a:lnTo>
                <a:lnTo>
                  <a:pt x="12267" y="1539"/>
                </a:lnTo>
                <a:lnTo>
                  <a:pt x="12239" y="1541"/>
                </a:lnTo>
                <a:lnTo>
                  <a:pt x="12211" y="1542"/>
                </a:lnTo>
                <a:lnTo>
                  <a:pt x="12182" y="1543"/>
                </a:lnTo>
                <a:lnTo>
                  <a:pt x="12147" y="1542"/>
                </a:lnTo>
                <a:lnTo>
                  <a:pt x="12113" y="1540"/>
                </a:lnTo>
                <a:lnTo>
                  <a:pt x="12080" y="1536"/>
                </a:lnTo>
                <a:lnTo>
                  <a:pt x="12047" y="1531"/>
                </a:lnTo>
                <a:lnTo>
                  <a:pt x="12016" y="1525"/>
                </a:lnTo>
                <a:lnTo>
                  <a:pt x="11985" y="1516"/>
                </a:lnTo>
                <a:lnTo>
                  <a:pt x="11956" y="1507"/>
                </a:lnTo>
                <a:lnTo>
                  <a:pt x="11927" y="1496"/>
                </a:lnTo>
                <a:lnTo>
                  <a:pt x="11899" y="1484"/>
                </a:lnTo>
                <a:lnTo>
                  <a:pt x="11871" y="1470"/>
                </a:lnTo>
                <a:lnTo>
                  <a:pt x="11845" y="1455"/>
                </a:lnTo>
                <a:lnTo>
                  <a:pt x="11819" y="1438"/>
                </a:lnTo>
                <a:lnTo>
                  <a:pt x="11795" y="1419"/>
                </a:lnTo>
                <a:lnTo>
                  <a:pt x="11771" y="1400"/>
                </a:lnTo>
                <a:lnTo>
                  <a:pt x="11748" y="1378"/>
                </a:lnTo>
                <a:lnTo>
                  <a:pt x="11726" y="1356"/>
                </a:lnTo>
                <a:lnTo>
                  <a:pt x="11703" y="1329"/>
                </a:lnTo>
                <a:lnTo>
                  <a:pt x="11682" y="1302"/>
                </a:lnTo>
                <a:lnTo>
                  <a:pt x="11662" y="1273"/>
                </a:lnTo>
                <a:lnTo>
                  <a:pt x="11644" y="1244"/>
                </a:lnTo>
                <a:lnTo>
                  <a:pt x="11627" y="1212"/>
                </a:lnTo>
                <a:lnTo>
                  <a:pt x="11612" y="1180"/>
                </a:lnTo>
                <a:lnTo>
                  <a:pt x="11599" y="1147"/>
                </a:lnTo>
                <a:lnTo>
                  <a:pt x="11587" y="1113"/>
                </a:lnTo>
                <a:lnTo>
                  <a:pt x="11577" y="1077"/>
                </a:lnTo>
                <a:lnTo>
                  <a:pt x="11568" y="1039"/>
                </a:lnTo>
                <a:lnTo>
                  <a:pt x="11559" y="1001"/>
                </a:lnTo>
                <a:lnTo>
                  <a:pt x="11553" y="960"/>
                </a:lnTo>
                <a:lnTo>
                  <a:pt x="11548" y="917"/>
                </a:lnTo>
                <a:lnTo>
                  <a:pt x="11545" y="873"/>
                </a:lnTo>
                <a:lnTo>
                  <a:pt x="11543" y="827"/>
                </a:lnTo>
                <a:lnTo>
                  <a:pt x="11542" y="780"/>
                </a:lnTo>
                <a:lnTo>
                  <a:pt x="11543" y="727"/>
                </a:lnTo>
                <a:lnTo>
                  <a:pt x="11546" y="677"/>
                </a:lnTo>
                <a:lnTo>
                  <a:pt x="11550" y="628"/>
                </a:lnTo>
                <a:lnTo>
                  <a:pt x="11556" y="581"/>
                </a:lnTo>
                <a:lnTo>
                  <a:pt x="11561" y="558"/>
                </a:lnTo>
                <a:lnTo>
                  <a:pt x="11565" y="536"/>
                </a:lnTo>
                <a:lnTo>
                  <a:pt x="11569" y="514"/>
                </a:lnTo>
                <a:lnTo>
                  <a:pt x="11574" y="493"/>
                </a:lnTo>
                <a:lnTo>
                  <a:pt x="11580" y="472"/>
                </a:lnTo>
                <a:lnTo>
                  <a:pt x="11586" y="452"/>
                </a:lnTo>
                <a:lnTo>
                  <a:pt x="11592" y="432"/>
                </a:lnTo>
                <a:lnTo>
                  <a:pt x="11599" y="412"/>
                </a:lnTo>
                <a:lnTo>
                  <a:pt x="11606" y="394"/>
                </a:lnTo>
                <a:lnTo>
                  <a:pt x="11613" y="375"/>
                </a:lnTo>
                <a:lnTo>
                  <a:pt x="11622" y="357"/>
                </a:lnTo>
                <a:lnTo>
                  <a:pt x="11631" y="339"/>
                </a:lnTo>
                <a:lnTo>
                  <a:pt x="11640" y="321"/>
                </a:lnTo>
                <a:lnTo>
                  <a:pt x="11649" y="305"/>
                </a:lnTo>
                <a:lnTo>
                  <a:pt x="11659" y="289"/>
                </a:lnTo>
                <a:lnTo>
                  <a:pt x="11670" y="272"/>
                </a:lnTo>
                <a:lnTo>
                  <a:pt x="11681" y="256"/>
                </a:lnTo>
                <a:lnTo>
                  <a:pt x="11693" y="241"/>
                </a:lnTo>
                <a:lnTo>
                  <a:pt x="11704" y="225"/>
                </a:lnTo>
                <a:lnTo>
                  <a:pt x="11717" y="211"/>
                </a:lnTo>
                <a:lnTo>
                  <a:pt x="11730" y="197"/>
                </a:lnTo>
                <a:lnTo>
                  <a:pt x="11744" y="182"/>
                </a:lnTo>
                <a:lnTo>
                  <a:pt x="11757" y="169"/>
                </a:lnTo>
                <a:lnTo>
                  <a:pt x="11771" y="156"/>
                </a:lnTo>
                <a:lnTo>
                  <a:pt x="11792" y="138"/>
                </a:lnTo>
                <a:lnTo>
                  <a:pt x="11812" y="123"/>
                </a:lnTo>
                <a:lnTo>
                  <a:pt x="11832" y="108"/>
                </a:lnTo>
                <a:lnTo>
                  <a:pt x="11854" y="94"/>
                </a:lnTo>
                <a:lnTo>
                  <a:pt x="11876" y="81"/>
                </a:lnTo>
                <a:lnTo>
                  <a:pt x="11899" y="70"/>
                </a:lnTo>
                <a:lnTo>
                  <a:pt x="11922" y="60"/>
                </a:lnTo>
                <a:lnTo>
                  <a:pt x="11946" y="50"/>
                </a:lnTo>
                <a:lnTo>
                  <a:pt x="11971" y="41"/>
                </a:lnTo>
                <a:lnTo>
                  <a:pt x="11995" y="34"/>
                </a:lnTo>
                <a:lnTo>
                  <a:pt x="12021" y="28"/>
                </a:lnTo>
                <a:lnTo>
                  <a:pt x="12047" y="24"/>
                </a:lnTo>
                <a:lnTo>
                  <a:pt x="12075" y="20"/>
                </a:lnTo>
                <a:lnTo>
                  <a:pt x="12101" y="17"/>
                </a:lnTo>
                <a:lnTo>
                  <a:pt x="12130" y="15"/>
                </a:lnTo>
                <a:lnTo>
                  <a:pt x="12158" y="15"/>
                </a:lnTo>
                <a:lnTo>
                  <a:pt x="12188" y="15"/>
                </a:lnTo>
                <a:lnTo>
                  <a:pt x="12216" y="17"/>
                </a:lnTo>
                <a:lnTo>
                  <a:pt x="12245" y="20"/>
                </a:lnTo>
                <a:lnTo>
                  <a:pt x="12272" y="24"/>
                </a:lnTo>
                <a:lnTo>
                  <a:pt x="12299" y="29"/>
                </a:lnTo>
                <a:lnTo>
                  <a:pt x="12326" y="35"/>
                </a:lnTo>
                <a:lnTo>
                  <a:pt x="12352" y="43"/>
                </a:lnTo>
                <a:lnTo>
                  <a:pt x="12378" y="52"/>
                </a:lnTo>
                <a:lnTo>
                  <a:pt x="12403" y="62"/>
                </a:lnTo>
                <a:lnTo>
                  <a:pt x="12427" y="72"/>
                </a:lnTo>
                <a:lnTo>
                  <a:pt x="12451" y="84"/>
                </a:lnTo>
                <a:lnTo>
                  <a:pt x="12475" y="98"/>
                </a:lnTo>
                <a:lnTo>
                  <a:pt x="12498" y="112"/>
                </a:lnTo>
                <a:lnTo>
                  <a:pt x="12521" y="127"/>
                </a:lnTo>
                <a:lnTo>
                  <a:pt x="12543" y="145"/>
                </a:lnTo>
                <a:lnTo>
                  <a:pt x="12564" y="162"/>
                </a:lnTo>
                <a:lnTo>
                  <a:pt x="12485" y="272"/>
                </a:lnTo>
                <a:lnTo>
                  <a:pt x="12463" y="258"/>
                </a:lnTo>
                <a:lnTo>
                  <a:pt x="12440" y="244"/>
                </a:lnTo>
                <a:lnTo>
                  <a:pt x="12419" y="230"/>
                </a:lnTo>
                <a:lnTo>
                  <a:pt x="12398" y="219"/>
                </a:lnTo>
                <a:lnTo>
                  <a:pt x="12378" y="209"/>
                </a:lnTo>
                <a:lnTo>
                  <a:pt x="12359" y="199"/>
                </a:lnTo>
                <a:lnTo>
                  <a:pt x="12339" y="191"/>
                </a:lnTo>
                <a:lnTo>
                  <a:pt x="12321" y="183"/>
                </a:lnTo>
                <a:lnTo>
                  <a:pt x="12303" y="177"/>
                </a:lnTo>
                <a:lnTo>
                  <a:pt x="12284" y="172"/>
                </a:lnTo>
                <a:lnTo>
                  <a:pt x="12265" y="168"/>
                </a:lnTo>
                <a:lnTo>
                  <a:pt x="12246" y="164"/>
                </a:lnTo>
                <a:lnTo>
                  <a:pt x="12225" y="162"/>
                </a:lnTo>
                <a:lnTo>
                  <a:pt x="12205" y="160"/>
                </a:lnTo>
                <a:lnTo>
                  <a:pt x="12184" y="158"/>
                </a:lnTo>
                <a:lnTo>
                  <a:pt x="12162" y="158"/>
                </a:lnTo>
                <a:lnTo>
                  <a:pt x="12131" y="159"/>
                </a:lnTo>
                <a:lnTo>
                  <a:pt x="12100" y="162"/>
                </a:lnTo>
                <a:lnTo>
                  <a:pt x="12070" y="166"/>
                </a:lnTo>
                <a:lnTo>
                  <a:pt x="12041" y="173"/>
                </a:lnTo>
                <a:lnTo>
                  <a:pt x="12027" y="177"/>
                </a:lnTo>
                <a:lnTo>
                  <a:pt x="12014" y="181"/>
                </a:lnTo>
                <a:lnTo>
                  <a:pt x="11999" y="186"/>
                </a:lnTo>
                <a:lnTo>
                  <a:pt x="11986" y="192"/>
                </a:lnTo>
                <a:lnTo>
                  <a:pt x="11973" y="198"/>
                </a:lnTo>
                <a:lnTo>
                  <a:pt x="11961" y="204"/>
                </a:lnTo>
                <a:lnTo>
                  <a:pt x="11948" y="211"/>
                </a:lnTo>
                <a:lnTo>
                  <a:pt x="11936" y="218"/>
                </a:lnTo>
                <a:lnTo>
                  <a:pt x="11924" y="226"/>
                </a:lnTo>
                <a:lnTo>
                  <a:pt x="11912" y="234"/>
                </a:lnTo>
                <a:lnTo>
                  <a:pt x="11902" y="244"/>
                </a:lnTo>
                <a:lnTo>
                  <a:pt x="11890" y="253"/>
                </a:lnTo>
                <a:lnTo>
                  <a:pt x="11880" y="263"/>
                </a:lnTo>
                <a:lnTo>
                  <a:pt x="11870" y="273"/>
                </a:lnTo>
                <a:lnTo>
                  <a:pt x="11861" y="285"/>
                </a:lnTo>
                <a:lnTo>
                  <a:pt x="11852" y="297"/>
                </a:lnTo>
                <a:lnTo>
                  <a:pt x="11843" y="309"/>
                </a:lnTo>
                <a:lnTo>
                  <a:pt x="11834" y="321"/>
                </a:lnTo>
                <a:lnTo>
                  <a:pt x="11826" y="335"/>
                </a:lnTo>
                <a:lnTo>
                  <a:pt x="11819" y="349"/>
                </a:lnTo>
                <a:lnTo>
                  <a:pt x="11812" y="363"/>
                </a:lnTo>
                <a:lnTo>
                  <a:pt x="11805" y="377"/>
                </a:lnTo>
                <a:lnTo>
                  <a:pt x="11799" y="393"/>
                </a:lnTo>
                <a:lnTo>
                  <a:pt x="11794" y="409"/>
                </a:lnTo>
                <a:lnTo>
                  <a:pt x="11787" y="431"/>
                </a:lnTo>
                <a:lnTo>
                  <a:pt x="11779" y="452"/>
                </a:lnTo>
                <a:lnTo>
                  <a:pt x="11773" y="474"/>
                </a:lnTo>
                <a:lnTo>
                  <a:pt x="11767" y="495"/>
                </a:lnTo>
                <a:lnTo>
                  <a:pt x="11762" y="517"/>
                </a:lnTo>
                <a:lnTo>
                  <a:pt x="11758" y="541"/>
                </a:lnTo>
                <a:lnTo>
                  <a:pt x="11753" y="563"/>
                </a:lnTo>
                <a:lnTo>
                  <a:pt x="11750" y="587"/>
                </a:lnTo>
                <a:lnTo>
                  <a:pt x="11743" y="635"/>
                </a:lnTo>
                <a:lnTo>
                  <a:pt x="11739" y="684"/>
                </a:lnTo>
                <a:lnTo>
                  <a:pt x="11736" y="735"/>
                </a:lnTo>
                <a:lnTo>
                  <a:pt x="11735" y="786"/>
                </a:lnTo>
                <a:lnTo>
                  <a:pt x="11736" y="823"/>
                </a:lnTo>
                <a:lnTo>
                  <a:pt x="11737" y="858"/>
                </a:lnTo>
                <a:lnTo>
                  <a:pt x="11739" y="892"/>
                </a:lnTo>
                <a:lnTo>
                  <a:pt x="11742" y="926"/>
                </a:lnTo>
                <a:lnTo>
                  <a:pt x="11746" y="958"/>
                </a:lnTo>
                <a:lnTo>
                  <a:pt x="11750" y="989"/>
                </a:lnTo>
                <a:lnTo>
                  <a:pt x="11755" y="1019"/>
                </a:lnTo>
                <a:lnTo>
                  <a:pt x="11762" y="1049"/>
                </a:lnTo>
                <a:lnTo>
                  <a:pt x="11769" y="1077"/>
                </a:lnTo>
                <a:lnTo>
                  <a:pt x="11776" y="1104"/>
                </a:lnTo>
                <a:lnTo>
                  <a:pt x="11786" y="1129"/>
                </a:lnTo>
                <a:lnTo>
                  <a:pt x="11795" y="1153"/>
                </a:lnTo>
                <a:lnTo>
                  <a:pt x="11805" y="1176"/>
                </a:lnTo>
                <a:lnTo>
                  <a:pt x="11815" y="1198"/>
                </a:lnTo>
                <a:lnTo>
                  <a:pt x="11826" y="1218"/>
                </a:lnTo>
                <a:lnTo>
                  <a:pt x="11838" y="1238"/>
                </a:lnTo>
                <a:lnTo>
                  <a:pt x="11853" y="1255"/>
                </a:lnTo>
                <a:lnTo>
                  <a:pt x="11868" y="1272"/>
                </a:lnTo>
                <a:lnTo>
                  <a:pt x="11884" y="1289"/>
                </a:lnTo>
                <a:lnTo>
                  <a:pt x="11904" y="1303"/>
                </a:lnTo>
                <a:lnTo>
                  <a:pt x="11923" y="1317"/>
                </a:lnTo>
                <a:lnTo>
                  <a:pt x="11944" y="1330"/>
                </a:lnTo>
                <a:lnTo>
                  <a:pt x="11967" y="1343"/>
                </a:lnTo>
                <a:lnTo>
                  <a:pt x="11990" y="1353"/>
                </a:lnTo>
                <a:lnTo>
                  <a:pt x="12014" y="1363"/>
                </a:lnTo>
                <a:lnTo>
                  <a:pt x="12039" y="1371"/>
                </a:lnTo>
                <a:lnTo>
                  <a:pt x="12064" y="1378"/>
                </a:lnTo>
                <a:lnTo>
                  <a:pt x="12091" y="1385"/>
                </a:lnTo>
                <a:lnTo>
                  <a:pt x="12118" y="1390"/>
                </a:lnTo>
                <a:lnTo>
                  <a:pt x="12145" y="1393"/>
                </a:lnTo>
                <a:lnTo>
                  <a:pt x="12171" y="1395"/>
                </a:lnTo>
                <a:lnTo>
                  <a:pt x="12197" y="1395"/>
                </a:lnTo>
                <a:lnTo>
                  <a:pt x="12231" y="1395"/>
                </a:lnTo>
                <a:lnTo>
                  <a:pt x="12264" y="1392"/>
                </a:lnTo>
                <a:lnTo>
                  <a:pt x="12280" y="1390"/>
                </a:lnTo>
                <a:lnTo>
                  <a:pt x="12296" y="1387"/>
                </a:lnTo>
                <a:lnTo>
                  <a:pt x="12311" y="1385"/>
                </a:lnTo>
                <a:lnTo>
                  <a:pt x="12326" y="1381"/>
                </a:lnTo>
                <a:lnTo>
                  <a:pt x="12340" y="1376"/>
                </a:lnTo>
                <a:lnTo>
                  <a:pt x="12355" y="1372"/>
                </a:lnTo>
                <a:lnTo>
                  <a:pt x="12369" y="1367"/>
                </a:lnTo>
                <a:lnTo>
                  <a:pt x="12382" y="1362"/>
                </a:lnTo>
                <a:lnTo>
                  <a:pt x="12395" y="1357"/>
                </a:lnTo>
                <a:lnTo>
                  <a:pt x="12409" y="1351"/>
                </a:lnTo>
                <a:lnTo>
                  <a:pt x="12421" y="1344"/>
                </a:lnTo>
                <a:lnTo>
                  <a:pt x="12433" y="1337"/>
                </a:lnTo>
                <a:lnTo>
                  <a:pt x="12433" y="884"/>
                </a:lnTo>
                <a:lnTo>
                  <a:pt x="12135" y="884"/>
                </a:lnTo>
                <a:lnTo>
                  <a:pt x="12100" y="736"/>
                </a:lnTo>
                <a:lnTo>
                  <a:pt x="12599" y="736"/>
                </a:lnTo>
                <a:lnTo>
                  <a:pt x="12599" y="1430"/>
                </a:lnTo>
                <a:close/>
              </a:path>
            </a:pathLst>
          </a:custGeom>
          <a:solidFill>
            <a:schemeClr val="tx1"/>
          </a:solidFill>
          <a:ln w="9525">
            <a:noFill/>
            <a:round/>
            <a:headEnd/>
            <a:tailEnd/>
          </a:ln>
        </p:spPr>
        <p:txBody>
          <a:bodyPr/>
          <a:lstStyle/>
          <a:p>
            <a:pPr algn="r" eaLnBrk="0" fontAlgn="base" hangingPunct="0">
              <a:spcBef>
                <a:spcPct val="15000"/>
              </a:spcBef>
              <a:spcAft>
                <a:spcPct val="15000"/>
              </a:spcAft>
              <a:buClr>
                <a:srgbClr val="FF00FF"/>
              </a:buClr>
              <a:buFont typeface="Wingdings" pitchFamily="2" charset="2"/>
              <a:buNone/>
              <a:defRPr/>
            </a:pPr>
            <a:endParaRPr lang="de-DE" sz="900" dirty="0">
              <a:solidFill>
                <a:srgbClr val="000000"/>
              </a:solidFill>
              <a:latin typeface="Calibri" pitchFamily="34" charset="0"/>
              <a:cs typeface="Arial" charset="0"/>
            </a:endParaRPr>
          </a:p>
        </p:txBody>
      </p:sp>
      <p:sp>
        <p:nvSpPr>
          <p:cNvPr id="5" name="Freeform 6"/>
          <p:cNvSpPr>
            <a:spLocks noEditPoints="1"/>
          </p:cNvSpPr>
          <p:nvPr userDrawn="1"/>
        </p:nvSpPr>
        <p:spPr bwMode="auto">
          <a:xfrm>
            <a:off x="6908800" y="415925"/>
            <a:ext cx="1838325" cy="280988"/>
          </a:xfrm>
          <a:custGeom>
            <a:avLst/>
            <a:gdLst/>
            <a:ahLst/>
            <a:cxnLst>
              <a:cxn ang="0">
                <a:pos x="755" y="1543"/>
              </a:cxn>
              <a:cxn ang="0">
                <a:pos x="609" y="1667"/>
              </a:cxn>
              <a:cxn ang="0">
                <a:pos x="386" y="1657"/>
              </a:cxn>
              <a:cxn ang="0">
                <a:pos x="267" y="1519"/>
              </a:cxn>
              <a:cxn ang="0">
                <a:pos x="7" y="1534"/>
              </a:cxn>
              <a:cxn ang="0">
                <a:pos x="161" y="1800"/>
              </a:cxn>
              <a:cxn ang="0">
                <a:pos x="577" y="1888"/>
              </a:cxn>
              <a:cxn ang="0">
                <a:pos x="916" y="1757"/>
              </a:cxn>
              <a:cxn ang="0">
                <a:pos x="1035" y="1443"/>
              </a:cxn>
              <a:cxn ang="0">
                <a:pos x="2247" y="1343"/>
              </a:cxn>
              <a:cxn ang="0">
                <a:pos x="2194" y="1316"/>
              </a:cxn>
              <a:cxn ang="0">
                <a:pos x="1688" y="1088"/>
              </a:cxn>
              <a:cxn ang="0">
                <a:pos x="1681" y="715"/>
              </a:cxn>
              <a:cxn ang="0">
                <a:pos x="1856" y="1128"/>
              </a:cxn>
              <a:cxn ang="0">
                <a:pos x="4056" y="1346"/>
              </a:cxn>
              <a:cxn ang="0">
                <a:pos x="3929" y="1213"/>
              </a:cxn>
              <a:cxn ang="0">
                <a:pos x="5700" y="364"/>
              </a:cxn>
              <a:cxn ang="0">
                <a:pos x="6680" y="1279"/>
              </a:cxn>
              <a:cxn ang="0">
                <a:pos x="6776" y="1161"/>
              </a:cxn>
              <a:cxn ang="0">
                <a:pos x="6951" y="948"/>
              </a:cxn>
              <a:cxn ang="0">
                <a:pos x="6953" y="649"/>
              </a:cxn>
              <a:cxn ang="0">
                <a:pos x="6750" y="418"/>
              </a:cxn>
              <a:cxn ang="0">
                <a:pos x="6294" y="1218"/>
              </a:cxn>
              <a:cxn ang="0">
                <a:pos x="6557" y="1507"/>
              </a:cxn>
              <a:cxn ang="0">
                <a:pos x="6692" y="912"/>
              </a:cxn>
              <a:cxn ang="0">
                <a:pos x="6558" y="1027"/>
              </a:cxn>
              <a:cxn ang="0">
                <a:pos x="6524" y="574"/>
              </a:cxn>
              <a:cxn ang="0">
                <a:pos x="6684" y="665"/>
              </a:cxn>
              <a:cxn ang="0">
                <a:pos x="8350" y="1350"/>
              </a:cxn>
              <a:cxn ang="0">
                <a:pos x="8223" y="1111"/>
              </a:cxn>
              <a:cxn ang="0">
                <a:pos x="7809" y="932"/>
              </a:cxn>
              <a:cxn ang="0">
                <a:pos x="7610" y="765"/>
              </a:cxn>
              <a:cxn ang="0">
                <a:pos x="7661" y="614"/>
              </a:cxn>
              <a:cxn ang="0">
                <a:pos x="7919" y="547"/>
              </a:cxn>
              <a:cxn ang="0">
                <a:pos x="8294" y="467"/>
              </a:cxn>
              <a:cxn ang="0">
                <a:pos x="7846" y="340"/>
              </a:cxn>
              <a:cxn ang="0">
                <a:pos x="7495" y="449"/>
              </a:cxn>
              <a:cxn ang="0">
                <a:pos x="7340" y="736"/>
              </a:cxn>
              <a:cxn ang="0">
                <a:pos x="7379" y="967"/>
              </a:cxn>
              <a:cxn ang="0">
                <a:pos x="7594" y="1150"/>
              </a:cxn>
              <a:cxn ang="0">
                <a:pos x="8042" y="1344"/>
              </a:cxn>
              <a:cxn ang="0">
                <a:pos x="8047" y="1563"/>
              </a:cxn>
              <a:cxn ang="0">
                <a:pos x="7902" y="1675"/>
              </a:cxn>
              <a:cxn ang="0">
                <a:pos x="7593" y="1666"/>
              </a:cxn>
              <a:cxn ang="0">
                <a:pos x="7423" y="1828"/>
              </a:cxn>
              <a:cxn ang="0">
                <a:pos x="7904" y="1882"/>
              </a:cxn>
              <a:cxn ang="0">
                <a:pos x="8254" y="1691"/>
              </a:cxn>
              <a:cxn ang="0">
                <a:pos x="8962" y="1864"/>
              </a:cxn>
              <a:cxn ang="0">
                <a:pos x="11014" y="362"/>
              </a:cxn>
              <a:cxn ang="0">
                <a:pos x="10729" y="1084"/>
              </a:cxn>
              <a:cxn ang="0">
                <a:pos x="10859" y="623"/>
              </a:cxn>
              <a:cxn ang="0">
                <a:pos x="10951" y="946"/>
              </a:cxn>
              <a:cxn ang="0">
                <a:pos x="11240" y="122"/>
              </a:cxn>
              <a:cxn ang="0">
                <a:pos x="11083" y="1"/>
              </a:cxn>
              <a:cxn ang="0">
                <a:pos x="10951" y="152"/>
              </a:cxn>
              <a:cxn ang="0">
                <a:pos x="11081" y="302"/>
              </a:cxn>
              <a:cxn ang="0">
                <a:pos x="11240" y="182"/>
              </a:cxn>
              <a:cxn ang="0">
                <a:pos x="10700" y="11"/>
              </a:cxn>
              <a:cxn ang="0">
                <a:pos x="10516" y="81"/>
              </a:cxn>
              <a:cxn ang="0">
                <a:pos x="10564" y="279"/>
              </a:cxn>
              <a:cxn ang="0">
                <a:pos x="10756" y="247"/>
              </a:cxn>
              <a:cxn ang="0">
                <a:pos x="12100" y="572"/>
              </a:cxn>
            </a:cxnLst>
            <a:rect l="0" t="0" r="r" b="b"/>
            <a:pathLst>
              <a:path w="12509" h="1892">
                <a:moveTo>
                  <a:pt x="1035" y="1443"/>
                </a:moveTo>
                <a:lnTo>
                  <a:pt x="1035" y="364"/>
                </a:lnTo>
                <a:lnTo>
                  <a:pt x="787" y="364"/>
                </a:lnTo>
                <a:lnTo>
                  <a:pt x="787" y="1372"/>
                </a:lnTo>
                <a:lnTo>
                  <a:pt x="787" y="1390"/>
                </a:lnTo>
                <a:lnTo>
                  <a:pt x="786" y="1409"/>
                </a:lnTo>
                <a:lnTo>
                  <a:pt x="784" y="1426"/>
                </a:lnTo>
                <a:lnTo>
                  <a:pt x="783" y="1442"/>
                </a:lnTo>
                <a:lnTo>
                  <a:pt x="780" y="1459"/>
                </a:lnTo>
                <a:lnTo>
                  <a:pt x="778" y="1474"/>
                </a:lnTo>
                <a:lnTo>
                  <a:pt x="774" y="1489"/>
                </a:lnTo>
                <a:lnTo>
                  <a:pt x="770" y="1504"/>
                </a:lnTo>
                <a:lnTo>
                  <a:pt x="766" y="1518"/>
                </a:lnTo>
                <a:lnTo>
                  <a:pt x="760" y="1531"/>
                </a:lnTo>
                <a:lnTo>
                  <a:pt x="755" y="1543"/>
                </a:lnTo>
                <a:lnTo>
                  <a:pt x="749" y="1556"/>
                </a:lnTo>
                <a:lnTo>
                  <a:pt x="742" y="1568"/>
                </a:lnTo>
                <a:lnTo>
                  <a:pt x="735" y="1579"/>
                </a:lnTo>
                <a:lnTo>
                  <a:pt x="728" y="1589"/>
                </a:lnTo>
                <a:lnTo>
                  <a:pt x="720" y="1600"/>
                </a:lnTo>
                <a:lnTo>
                  <a:pt x="711" y="1609"/>
                </a:lnTo>
                <a:lnTo>
                  <a:pt x="701" y="1618"/>
                </a:lnTo>
                <a:lnTo>
                  <a:pt x="692" y="1626"/>
                </a:lnTo>
                <a:lnTo>
                  <a:pt x="682" y="1633"/>
                </a:lnTo>
                <a:lnTo>
                  <a:pt x="671" y="1640"/>
                </a:lnTo>
                <a:lnTo>
                  <a:pt x="660" y="1648"/>
                </a:lnTo>
                <a:lnTo>
                  <a:pt x="647" y="1653"/>
                </a:lnTo>
                <a:lnTo>
                  <a:pt x="635" y="1658"/>
                </a:lnTo>
                <a:lnTo>
                  <a:pt x="622" y="1663"/>
                </a:lnTo>
                <a:lnTo>
                  <a:pt x="609" y="1667"/>
                </a:lnTo>
                <a:lnTo>
                  <a:pt x="595" y="1670"/>
                </a:lnTo>
                <a:lnTo>
                  <a:pt x="580" y="1673"/>
                </a:lnTo>
                <a:lnTo>
                  <a:pt x="565" y="1675"/>
                </a:lnTo>
                <a:lnTo>
                  <a:pt x="550" y="1676"/>
                </a:lnTo>
                <a:lnTo>
                  <a:pt x="533" y="1677"/>
                </a:lnTo>
                <a:lnTo>
                  <a:pt x="517" y="1677"/>
                </a:lnTo>
                <a:lnTo>
                  <a:pt x="500" y="1677"/>
                </a:lnTo>
                <a:lnTo>
                  <a:pt x="484" y="1676"/>
                </a:lnTo>
                <a:lnTo>
                  <a:pt x="468" y="1675"/>
                </a:lnTo>
                <a:lnTo>
                  <a:pt x="453" y="1673"/>
                </a:lnTo>
                <a:lnTo>
                  <a:pt x="439" y="1671"/>
                </a:lnTo>
                <a:lnTo>
                  <a:pt x="424" y="1668"/>
                </a:lnTo>
                <a:lnTo>
                  <a:pt x="411" y="1665"/>
                </a:lnTo>
                <a:lnTo>
                  <a:pt x="398" y="1661"/>
                </a:lnTo>
                <a:lnTo>
                  <a:pt x="386" y="1657"/>
                </a:lnTo>
                <a:lnTo>
                  <a:pt x="375" y="1652"/>
                </a:lnTo>
                <a:lnTo>
                  <a:pt x="363" y="1647"/>
                </a:lnTo>
                <a:lnTo>
                  <a:pt x="352" y="1640"/>
                </a:lnTo>
                <a:lnTo>
                  <a:pt x="343" y="1634"/>
                </a:lnTo>
                <a:lnTo>
                  <a:pt x="333" y="1627"/>
                </a:lnTo>
                <a:lnTo>
                  <a:pt x="324" y="1619"/>
                </a:lnTo>
                <a:lnTo>
                  <a:pt x="316" y="1612"/>
                </a:lnTo>
                <a:lnTo>
                  <a:pt x="308" y="1603"/>
                </a:lnTo>
                <a:lnTo>
                  <a:pt x="300" y="1593"/>
                </a:lnTo>
                <a:lnTo>
                  <a:pt x="294" y="1583"/>
                </a:lnTo>
                <a:lnTo>
                  <a:pt x="287" y="1572"/>
                </a:lnTo>
                <a:lnTo>
                  <a:pt x="282" y="1560"/>
                </a:lnTo>
                <a:lnTo>
                  <a:pt x="276" y="1546"/>
                </a:lnTo>
                <a:lnTo>
                  <a:pt x="272" y="1533"/>
                </a:lnTo>
                <a:lnTo>
                  <a:pt x="267" y="1519"/>
                </a:lnTo>
                <a:lnTo>
                  <a:pt x="264" y="1504"/>
                </a:lnTo>
                <a:lnTo>
                  <a:pt x="260" y="1487"/>
                </a:lnTo>
                <a:lnTo>
                  <a:pt x="258" y="1470"/>
                </a:lnTo>
                <a:lnTo>
                  <a:pt x="255" y="1451"/>
                </a:lnTo>
                <a:lnTo>
                  <a:pt x="253" y="1433"/>
                </a:lnTo>
                <a:lnTo>
                  <a:pt x="252" y="1414"/>
                </a:lnTo>
                <a:lnTo>
                  <a:pt x="251" y="1393"/>
                </a:lnTo>
                <a:lnTo>
                  <a:pt x="251" y="1372"/>
                </a:lnTo>
                <a:lnTo>
                  <a:pt x="251" y="364"/>
                </a:lnTo>
                <a:lnTo>
                  <a:pt x="0" y="364"/>
                </a:lnTo>
                <a:lnTo>
                  <a:pt x="0" y="1445"/>
                </a:lnTo>
                <a:lnTo>
                  <a:pt x="1" y="1468"/>
                </a:lnTo>
                <a:lnTo>
                  <a:pt x="2" y="1490"/>
                </a:lnTo>
                <a:lnTo>
                  <a:pt x="4" y="1513"/>
                </a:lnTo>
                <a:lnTo>
                  <a:pt x="7" y="1534"/>
                </a:lnTo>
                <a:lnTo>
                  <a:pt x="10" y="1556"/>
                </a:lnTo>
                <a:lnTo>
                  <a:pt x="14" y="1576"/>
                </a:lnTo>
                <a:lnTo>
                  <a:pt x="19" y="1596"/>
                </a:lnTo>
                <a:lnTo>
                  <a:pt x="25" y="1617"/>
                </a:lnTo>
                <a:lnTo>
                  <a:pt x="31" y="1636"/>
                </a:lnTo>
                <a:lnTo>
                  <a:pt x="40" y="1656"/>
                </a:lnTo>
                <a:lnTo>
                  <a:pt x="49" y="1674"/>
                </a:lnTo>
                <a:lnTo>
                  <a:pt x="59" y="1692"/>
                </a:lnTo>
                <a:lnTo>
                  <a:pt x="70" y="1710"/>
                </a:lnTo>
                <a:lnTo>
                  <a:pt x="82" y="1726"/>
                </a:lnTo>
                <a:lnTo>
                  <a:pt x="96" y="1743"/>
                </a:lnTo>
                <a:lnTo>
                  <a:pt x="111" y="1758"/>
                </a:lnTo>
                <a:lnTo>
                  <a:pt x="126" y="1772"/>
                </a:lnTo>
                <a:lnTo>
                  <a:pt x="143" y="1786"/>
                </a:lnTo>
                <a:lnTo>
                  <a:pt x="161" y="1800"/>
                </a:lnTo>
                <a:lnTo>
                  <a:pt x="181" y="1812"/>
                </a:lnTo>
                <a:lnTo>
                  <a:pt x="202" y="1824"/>
                </a:lnTo>
                <a:lnTo>
                  <a:pt x="223" y="1834"/>
                </a:lnTo>
                <a:lnTo>
                  <a:pt x="246" y="1845"/>
                </a:lnTo>
                <a:lnTo>
                  <a:pt x="271" y="1854"/>
                </a:lnTo>
                <a:lnTo>
                  <a:pt x="296" y="1862"/>
                </a:lnTo>
                <a:lnTo>
                  <a:pt x="323" y="1870"/>
                </a:lnTo>
                <a:lnTo>
                  <a:pt x="351" y="1876"/>
                </a:lnTo>
                <a:lnTo>
                  <a:pt x="382" y="1881"/>
                </a:lnTo>
                <a:lnTo>
                  <a:pt x="413" y="1884"/>
                </a:lnTo>
                <a:lnTo>
                  <a:pt x="446" y="1888"/>
                </a:lnTo>
                <a:lnTo>
                  <a:pt x="480" y="1890"/>
                </a:lnTo>
                <a:lnTo>
                  <a:pt x="517" y="1890"/>
                </a:lnTo>
                <a:lnTo>
                  <a:pt x="548" y="1890"/>
                </a:lnTo>
                <a:lnTo>
                  <a:pt x="577" y="1888"/>
                </a:lnTo>
                <a:lnTo>
                  <a:pt x="606" y="1886"/>
                </a:lnTo>
                <a:lnTo>
                  <a:pt x="634" y="1882"/>
                </a:lnTo>
                <a:lnTo>
                  <a:pt x="661" y="1878"/>
                </a:lnTo>
                <a:lnTo>
                  <a:pt x="687" y="1873"/>
                </a:lnTo>
                <a:lnTo>
                  <a:pt x="713" y="1867"/>
                </a:lnTo>
                <a:lnTo>
                  <a:pt x="737" y="1860"/>
                </a:lnTo>
                <a:lnTo>
                  <a:pt x="760" y="1853"/>
                </a:lnTo>
                <a:lnTo>
                  <a:pt x="783" y="1844"/>
                </a:lnTo>
                <a:lnTo>
                  <a:pt x="804" y="1834"/>
                </a:lnTo>
                <a:lnTo>
                  <a:pt x="826" y="1823"/>
                </a:lnTo>
                <a:lnTo>
                  <a:pt x="845" y="1812"/>
                </a:lnTo>
                <a:lnTo>
                  <a:pt x="864" y="1800"/>
                </a:lnTo>
                <a:lnTo>
                  <a:pt x="883" y="1786"/>
                </a:lnTo>
                <a:lnTo>
                  <a:pt x="900" y="1772"/>
                </a:lnTo>
                <a:lnTo>
                  <a:pt x="916" y="1757"/>
                </a:lnTo>
                <a:lnTo>
                  <a:pt x="932" y="1740"/>
                </a:lnTo>
                <a:lnTo>
                  <a:pt x="946" y="1724"/>
                </a:lnTo>
                <a:lnTo>
                  <a:pt x="959" y="1707"/>
                </a:lnTo>
                <a:lnTo>
                  <a:pt x="971" y="1689"/>
                </a:lnTo>
                <a:lnTo>
                  <a:pt x="982" y="1670"/>
                </a:lnTo>
                <a:lnTo>
                  <a:pt x="993" y="1651"/>
                </a:lnTo>
                <a:lnTo>
                  <a:pt x="1002" y="1630"/>
                </a:lnTo>
                <a:lnTo>
                  <a:pt x="1009" y="1610"/>
                </a:lnTo>
                <a:lnTo>
                  <a:pt x="1016" y="1588"/>
                </a:lnTo>
                <a:lnTo>
                  <a:pt x="1022" y="1566"/>
                </a:lnTo>
                <a:lnTo>
                  <a:pt x="1027" y="1542"/>
                </a:lnTo>
                <a:lnTo>
                  <a:pt x="1030" y="1519"/>
                </a:lnTo>
                <a:lnTo>
                  <a:pt x="1033" y="1494"/>
                </a:lnTo>
                <a:lnTo>
                  <a:pt x="1034" y="1470"/>
                </a:lnTo>
                <a:lnTo>
                  <a:pt x="1035" y="1443"/>
                </a:lnTo>
                <a:close/>
                <a:moveTo>
                  <a:pt x="2206" y="1864"/>
                </a:moveTo>
                <a:lnTo>
                  <a:pt x="2467" y="1864"/>
                </a:lnTo>
                <a:lnTo>
                  <a:pt x="2467" y="364"/>
                </a:lnTo>
                <a:lnTo>
                  <a:pt x="2232" y="364"/>
                </a:lnTo>
                <a:lnTo>
                  <a:pt x="2236" y="1049"/>
                </a:lnTo>
                <a:lnTo>
                  <a:pt x="2236" y="1076"/>
                </a:lnTo>
                <a:lnTo>
                  <a:pt x="2237" y="1103"/>
                </a:lnTo>
                <a:lnTo>
                  <a:pt x="2238" y="1133"/>
                </a:lnTo>
                <a:lnTo>
                  <a:pt x="2238" y="1162"/>
                </a:lnTo>
                <a:lnTo>
                  <a:pt x="2240" y="1194"/>
                </a:lnTo>
                <a:lnTo>
                  <a:pt x="2241" y="1225"/>
                </a:lnTo>
                <a:lnTo>
                  <a:pt x="2242" y="1254"/>
                </a:lnTo>
                <a:lnTo>
                  <a:pt x="2244" y="1285"/>
                </a:lnTo>
                <a:lnTo>
                  <a:pt x="2245" y="1315"/>
                </a:lnTo>
                <a:lnTo>
                  <a:pt x="2247" y="1343"/>
                </a:lnTo>
                <a:lnTo>
                  <a:pt x="2249" y="1371"/>
                </a:lnTo>
                <a:lnTo>
                  <a:pt x="2251" y="1397"/>
                </a:lnTo>
                <a:lnTo>
                  <a:pt x="2253" y="1421"/>
                </a:lnTo>
                <a:lnTo>
                  <a:pt x="2255" y="1442"/>
                </a:lnTo>
                <a:lnTo>
                  <a:pt x="2256" y="1461"/>
                </a:lnTo>
                <a:lnTo>
                  <a:pt x="2258" y="1476"/>
                </a:lnTo>
                <a:lnTo>
                  <a:pt x="2251" y="1482"/>
                </a:lnTo>
                <a:lnTo>
                  <a:pt x="2247" y="1469"/>
                </a:lnTo>
                <a:lnTo>
                  <a:pt x="2243" y="1451"/>
                </a:lnTo>
                <a:lnTo>
                  <a:pt x="2237" y="1433"/>
                </a:lnTo>
                <a:lnTo>
                  <a:pt x="2230" y="1412"/>
                </a:lnTo>
                <a:lnTo>
                  <a:pt x="2221" y="1389"/>
                </a:lnTo>
                <a:lnTo>
                  <a:pt x="2213" y="1366"/>
                </a:lnTo>
                <a:lnTo>
                  <a:pt x="2204" y="1341"/>
                </a:lnTo>
                <a:lnTo>
                  <a:pt x="2194" y="1316"/>
                </a:lnTo>
                <a:lnTo>
                  <a:pt x="2184" y="1289"/>
                </a:lnTo>
                <a:lnTo>
                  <a:pt x="2173" y="1262"/>
                </a:lnTo>
                <a:lnTo>
                  <a:pt x="2160" y="1235"/>
                </a:lnTo>
                <a:lnTo>
                  <a:pt x="2148" y="1206"/>
                </a:lnTo>
                <a:lnTo>
                  <a:pt x="2136" y="1178"/>
                </a:lnTo>
                <a:lnTo>
                  <a:pt x="2124" y="1150"/>
                </a:lnTo>
                <a:lnTo>
                  <a:pt x="2110" y="1123"/>
                </a:lnTo>
                <a:lnTo>
                  <a:pt x="2098" y="1097"/>
                </a:lnTo>
                <a:lnTo>
                  <a:pt x="1735" y="364"/>
                </a:lnTo>
                <a:lnTo>
                  <a:pt x="1454" y="364"/>
                </a:lnTo>
                <a:lnTo>
                  <a:pt x="1454" y="1864"/>
                </a:lnTo>
                <a:lnTo>
                  <a:pt x="1698" y="1864"/>
                </a:lnTo>
                <a:lnTo>
                  <a:pt x="1690" y="1138"/>
                </a:lnTo>
                <a:lnTo>
                  <a:pt x="1689" y="1112"/>
                </a:lnTo>
                <a:lnTo>
                  <a:pt x="1688" y="1088"/>
                </a:lnTo>
                <a:lnTo>
                  <a:pt x="1688" y="1062"/>
                </a:lnTo>
                <a:lnTo>
                  <a:pt x="1687" y="1036"/>
                </a:lnTo>
                <a:lnTo>
                  <a:pt x="1687" y="1009"/>
                </a:lnTo>
                <a:lnTo>
                  <a:pt x="1686" y="983"/>
                </a:lnTo>
                <a:lnTo>
                  <a:pt x="1686" y="956"/>
                </a:lnTo>
                <a:lnTo>
                  <a:pt x="1685" y="928"/>
                </a:lnTo>
                <a:lnTo>
                  <a:pt x="1685" y="902"/>
                </a:lnTo>
                <a:lnTo>
                  <a:pt x="1684" y="874"/>
                </a:lnTo>
                <a:lnTo>
                  <a:pt x="1683" y="849"/>
                </a:lnTo>
                <a:lnTo>
                  <a:pt x="1682" y="822"/>
                </a:lnTo>
                <a:lnTo>
                  <a:pt x="1680" y="797"/>
                </a:lnTo>
                <a:lnTo>
                  <a:pt x="1678" y="771"/>
                </a:lnTo>
                <a:lnTo>
                  <a:pt x="1677" y="747"/>
                </a:lnTo>
                <a:lnTo>
                  <a:pt x="1675" y="722"/>
                </a:lnTo>
                <a:lnTo>
                  <a:pt x="1681" y="715"/>
                </a:lnTo>
                <a:lnTo>
                  <a:pt x="1687" y="732"/>
                </a:lnTo>
                <a:lnTo>
                  <a:pt x="1694" y="753"/>
                </a:lnTo>
                <a:lnTo>
                  <a:pt x="1702" y="774"/>
                </a:lnTo>
                <a:lnTo>
                  <a:pt x="1712" y="799"/>
                </a:lnTo>
                <a:lnTo>
                  <a:pt x="1723" y="824"/>
                </a:lnTo>
                <a:lnTo>
                  <a:pt x="1734" y="852"/>
                </a:lnTo>
                <a:lnTo>
                  <a:pt x="1745" y="879"/>
                </a:lnTo>
                <a:lnTo>
                  <a:pt x="1757" y="908"/>
                </a:lnTo>
                <a:lnTo>
                  <a:pt x="1770" y="938"/>
                </a:lnTo>
                <a:lnTo>
                  <a:pt x="1784" y="968"/>
                </a:lnTo>
                <a:lnTo>
                  <a:pt x="1797" y="1000"/>
                </a:lnTo>
                <a:lnTo>
                  <a:pt x="1811" y="1032"/>
                </a:lnTo>
                <a:lnTo>
                  <a:pt x="1826" y="1064"/>
                </a:lnTo>
                <a:lnTo>
                  <a:pt x="1841" y="1096"/>
                </a:lnTo>
                <a:lnTo>
                  <a:pt x="1856" y="1128"/>
                </a:lnTo>
                <a:lnTo>
                  <a:pt x="1871" y="1159"/>
                </a:lnTo>
                <a:lnTo>
                  <a:pt x="2206" y="1864"/>
                </a:lnTo>
                <a:close/>
                <a:moveTo>
                  <a:pt x="2896" y="1864"/>
                </a:moveTo>
                <a:lnTo>
                  <a:pt x="3152" y="1864"/>
                </a:lnTo>
                <a:lnTo>
                  <a:pt x="3152" y="364"/>
                </a:lnTo>
                <a:lnTo>
                  <a:pt x="2896" y="364"/>
                </a:lnTo>
                <a:lnTo>
                  <a:pt x="2896" y="1864"/>
                </a:lnTo>
                <a:close/>
                <a:moveTo>
                  <a:pt x="4121" y="1870"/>
                </a:moveTo>
                <a:lnTo>
                  <a:pt x="4635" y="364"/>
                </a:lnTo>
                <a:lnTo>
                  <a:pt x="4377" y="364"/>
                </a:lnTo>
                <a:lnTo>
                  <a:pt x="4102" y="1200"/>
                </a:lnTo>
                <a:lnTo>
                  <a:pt x="4089" y="1241"/>
                </a:lnTo>
                <a:lnTo>
                  <a:pt x="4076" y="1279"/>
                </a:lnTo>
                <a:lnTo>
                  <a:pt x="4065" y="1315"/>
                </a:lnTo>
                <a:lnTo>
                  <a:pt x="4056" y="1346"/>
                </a:lnTo>
                <a:lnTo>
                  <a:pt x="4047" y="1375"/>
                </a:lnTo>
                <a:lnTo>
                  <a:pt x="4040" y="1400"/>
                </a:lnTo>
                <a:lnTo>
                  <a:pt x="4034" y="1424"/>
                </a:lnTo>
                <a:lnTo>
                  <a:pt x="4029" y="1443"/>
                </a:lnTo>
                <a:lnTo>
                  <a:pt x="4011" y="1515"/>
                </a:lnTo>
                <a:lnTo>
                  <a:pt x="4007" y="1515"/>
                </a:lnTo>
                <a:lnTo>
                  <a:pt x="3990" y="1437"/>
                </a:lnTo>
                <a:lnTo>
                  <a:pt x="3986" y="1416"/>
                </a:lnTo>
                <a:lnTo>
                  <a:pt x="3981" y="1393"/>
                </a:lnTo>
                <a:lnTo>
                  <a:pt x="3975" y="1368"/>
                </a:lnTo>
                <a:lnTo>
                  <a:pt x="3968" y="1341"/>
                </a:lnTo>
                <a:lnTo>
                  <a:pt x="3959" y="1313"/>
                </a:lnTo>
                <a:lnTo>
                  <a:pt x="3950" y="1281"/>
                </a:lnTo>
                <a:lnTo>
                  <a:pt x="3940" y="1248"/>
                </a:lnTo>
                <a:lnTo>
                  <a:pt x="3929" y="1213"/>
                </a:lnTo>
                <a:lnTo>
                  <a:pt x="3659" y="364"/>
                </a:lnTo>
                <a:lnTo>
                  <a:pt x="3387" y="364"/>
                </a:lnTo>
                <a:lnTo>
                  <a:pt x="3890" y="1870"/>
                </a:lnTo>
                <a:lnTo>
                  <a:pt x="4121" y="1870"/>
                </a:lnTo>
                <a:close/>
                <a:moveTo>
                  <a:pt x="4871" y="1864"/>
                </a:moveTo>
                <a:lnTo>
                  <a:pt x="5722" y="1864"/>
                </a:lnTo>
                <a:lnTo>
                  <a:pt x="5722" y="1652"/>
                </a:lnTo>
                <a:lnTo>
                  <a:pt x="5124" y="1652"/>
                </a:lnTo>
                <a:lnTo>
                  <a:pt x="5124" y="1184"/>
                </a:lnTo>
                <a:lnTo>
                  <a:pt x="5579" y="1184"/>
                </a:lnTo>
                <a:lnTo>
                  <a:pt x="5579" y="977"/>
                </a:lnTo>
                <a:lnTo>
                  <a:pt x="5119" y="977"/>
                </a:lnTo>
                <a:lnTo>
                  <a:pt x="5119" y="568"/>
                </a:lnTo>
                <a:lnTo>
                  <a:pt x="5668" y="568"/>
                </a:lnTo>
                <a:lnTo>
                  <a:pt x="5700" y="364"/>
                </a:lnTo>
                <a:lnTo>
                  <a:pt x="4871" y="364"/>
                </a:lnTo>
                <a:lnTo>
                  <a:pt x="4871" y="1864"/>
                </a:lnTo>
                <a:close/>
                <a:moveTo>
                  <a:pt x="6759" y="1864"/>
                </a:moveTo>
                <a:lnTo>
                  <a:pt x="7055" y="1864"/>
                </a:lnTo>
                <a:lnTo>
                  <a:pt x="6835" y="1505"/>
                </a:lnTo>
                <a:lnTo>
                  <a:pt x="6819" y="1480"/>
                </a:lnTo>
                <a:lnTo>
                  <a:pt x="6804" y="1457"/>
                </a:lnTo>
                <a:lnTo>
                  <a:pt x="6789" y="1432"/>
                </a:lnTo>
                <a:lnTo>
                  <a:pt x="6772" y="1407"/>
                </a:lnTo>
                <a:lnTo>
                  <a:pt x="6757" y="1384"/>
                </a:lnTo>
                <a:lnTo>
                  <a:pt x="6742" y="1361"/>
                </a:lnTo>
                <a:lnTo>
                  <a:pt x="6726" y="1339"/>
                </a:lnTo>
                <a:lnTo>
                  <a:pt x="6710" y="1318"/>
                </a:lnTo>
                <a:lnTo>
                  <a:pt x="6695" y="1298"/>
                </a:lnTo>
                <a:lnTo>
                  <a:pt x="6680" y="1279"/>
                </a:lnTo>
                <a:lnTo>
                  <a:pt x="6666" y="1262"/>
                </a:lnTo>
                <a:lnTo>
                  <a:pt x="6652" y="1246"/>
                </a:lnTo>
                <a:lnTo>
                  <a:pt x="6639" y="1232"/>
                </a:lnTo>
                <a:lnTo>
                  <a:pt x="6626" y="1221"/>
                </a:lnTo>
                <a:lnTo>
                  <a:pt x="6615" y="1211"/>
                </a:lnTo>
                <a:lnTo>
                  <a:pt x="6603" y="1205"/>
                </a:lnTo>
                <a:lnTo>
                  <a:pt x="6625" y="1204"/>
                </a:lnTo>
                <a:lnTo>
                  <a:pt x="6645" y="1203"/>
                </a:lnTo>
                <a:lnTo>
                  <a:pt x="6666" y="1200"/>
                </a:lnTo>
                <a:lnTo>
                  <a:pt x="6686" y="1196"/>
                </a:lnTo>
                <a:lnTo>
                  <a:pt x="6704" y="1192"/>
                </a:lnTo>
                <a:lnTo>
                  <a:pt x="6724" y="1186"/>
                </a:lnTo>
                <a:lnTo>
                  <a:pt x="6741" y="1179"/>
                </a:lnTo>
                <a:lnTo>
                  <a:pt x="6759" y="1171"/>
                </a:lnTo>
                <a:lnTo>
                  <a:pt x="6776" y="1161"/>
                </a:lnTo>
                <a:lnTo>
                  <a:pt x="6792" y="1152"/>
                </a:lnTo>
                <a:lnTo>
                  <a:pt x="6808" y="1141"/>
                </a:lnTo>
                <a:lnTo>
                  <a:pt x="6823" y="1131"/>
                </a:lnTo>
                <a:lnTo>
                  <a:pt x="6838" y="1118"/>
                </a:lnTo>
                <a:lnTo>
                  <a:pt x="6851" y="1106"/>
                </a:lnTo>
                <a:lnTo>
                  <a:pt x="6864" y="1093"/>
                </a:lnTo>
                <a:lnTo>
                  <a:pt x="6876" y="1080"/>
                </a:lnTo>
                <a:lnTo>
                  <a:pt x="6889" y="1065"/>
                </a:lnTo>
                <a:lnTo>
                  <a:pt x="6900" y="1050"/>
                </a:lnTo>
                <a:lnTo>
                  <a:pt x="6910" y="1035"/>
                </a:lnTo>
                <a:lnTo>
                  <a:pt x="6919" y="1018"/>
                </a:lnTo>
                <a:lnTo>
                  <a:pt x="6928" y="1002"/>
                </a:lnTo>
                <a:lnTo>
                  <a:pt x="6936" y="985"/>
                </a:lnTo>
                <a:lnTo>
                  <a:pt x="6944" y="966"/>
                </a:lnTo>
                <a:lnTo>
                  <a:pt x="6951" y="948"/>
                </a:lnTo>
                <a:lnTo>
                  <a:pt x="6956" y="929"/>
                </a:lnTo>
                <a:lnTo>
                  <a:pt x="6961" y="910"/>
                </a:lnTo>
                <a:lnTo>
                  <a:pt x="6965" y="892"/>
                </a:lnTo>
                <a:lnTo>
                  <a:pt x="6969" y="872"/>
                </a:lnTo>
                <a:lnTo>
                  <a:pt x="6971" y="853"/>
                </a:lnTo>
                <a:lnTo>
                  <a:pt x="6973" y="833"/>
                </a:lnTo>
                <a:lnTo>
                  <a:pt x="6974" y="813"/>
                </a:lnTo>
                <a:lnTo>
                  <a:pt x="6975" y="794"/>
                </a:lnTo>
                <a:lnTo>
                  <a:pt x="6974" y="772"/>
                </a:lnTo>
                <a:lnTo>
                  <a:pt x="6973" y="751"/>
                </a:lnTo>
                <a:lnTo>
                  <a:pt x="6971" y="729"/>
                </a:lnTo>
                <a:lnTo>
                  <a:pt x="6968" y="709"/>
                </a:lnTo>
                <a:lnTo>
                  <a:pt x="6964" y="688"/>
                </a:lnTo>
                <a:lnTo>
                  <a:pt x="6959" y="668"/>
                </a:lnTo>
                <a:lnTo>
                  <a:pt x="6953" y="649"/>
                </a:lnTo>
                <a:lnTo>
                  <a:pt x="6946" y="628"/>
                </a:lnTo>
                <a:lnTo>
                  <a:pt x="6938" y="610"/>
                </a:lnTo>
                <a:lnTo>
                  <a:pt x="6929" y="590"/>
                </a:lnTo>
                <a:lnTo>
                  <a:pt x="6920" y="573"/>
                </a:lnTo>
                <a:lnTo>
                  <a:pt x="6909" y="556"/>
                </a:lnTo>
                <a:lnTo>
                  <a:pt x="6898" y="538"/>
                </a:lnTo>
                <a:lnTo>
                  <a:pt x="6885" y="523"/>
                </a:lnTo>
                <a:lnTo>
                  <a:pt x="6871" y="507"/>
                </a:lnTo>
                <a:lnTo>
                  <a:pt x="6857" y="492"/>
                </a:lnTo>
                <a:lnTo>
                  <a:pt x="6842" y="478"/>
                </a:lnTo>
                <a:lnTo>
                  <a:pt x="6825" y="465"/>
                </a:lnTo>
                <a:lnTo>
                  <a:pt x="6808" y="451"/>
                </a:lnTo>
                <a:lnTo>
                  <a:pt x="6790" y="439"/>
                </a:lnTo>
                <a:lnTo>
                  <a:pt x="6770" y="428"/>
                </a:lnTo>
                <a:lnTo>
                  <a:pt x="6750" y="418"/>
                </a:lnTo>
                <a:lnTo>
                  <a:pt x="6729" y="408"/>
                </a:lnTo>
                <a:lnTo>
                  <a:pt x="6706" y="398"/>
                </a:lnTo>
                <a:lnTo>
                  <a:pt x="6683" y="391"/>
                </a:lnTo>
                <a:lnTo>
                  <a:pt x="6658" y="384"/>
                </a:lnTo>
                <a:lnTo>
                  <a:pt x="6632" y="378"/>
                </a:lnTo>
                <a:lnTo>
                  <a:pt x="6606" y="373"/>
                </a:lnTo>
                <a:lnTo>
                  <a:pt x="6578" y="369"/>
                </a:lnTo>
                <a:lnTo>
                  <a:pt x="6550" y="367"/>
                </a:lnTo>
                <a:lnTo>
                  <a:pt x="6520" y="365"/>
                </a:lnTo>
                <a:lnTo>
                  <a:pt x="6488" y="364"/>
                </a:lnTo>
                <a:lnTo>
                  <a:pt x="6033" y="364"/>
                </a:lnTo>
                <a:lnTo>
                  <a:pt x="6033" y="1864"/>
                </a:lnTo>
                <a:lnTo>
                  <a:pt x="6278" y="1864"/>
                </a:lnTo>
                <a:lnTo>
                  <a:pt x="6278" y="1215"/>
                </a:lnTo>
                <a:lnTo>
                  <a:pt x="6294" y="1218"/>
                </a:lnTo>
                <a:lnTo>
                  <a:pt x="6309" y="1221"/>
                </a:lnTo>
                <a:lnTo>
                  <a:pt x="6322" y="1224"/>
                </a:lnTo>
                <a:lnTo>
                  <a:pt x="6334" y="1229"/>
                </a:lnTo>
                <a:lnTo>
                  <a:pt x="6343" y="1235"/>
                </a:lnTo>
                <a:lnTo>
                  <a:pt x="6353" y="1242"/>
                </a:lnTo>
                <a:lnTo>
                  <a:pt x="6364" y="1251"/>
                </a:lnTo>
                <a:lnTo>
                  <a:pt x="6374" y="1261"/>
                </a:lnTo>
                <a:lnTo>
                  <a:pt x="6405" y="1294"/>
                </a:lnTo>
                <a:lnTo>
                  <a:pt x="6434" y="1330"/>
                </a:lnTo>
                <a:lnTo>
                  <a:pt x="6464" y="1368"/>
                </a:lnTo>
                <a:lnTo>
                  <a:pt x="6494" y="1409"/>
                </a:lnTo>
                <a:lnTo>
                  <a:pt x="6508" y="1431"/>
                </a:lnTo>
                <a:lnTo>
                  <a:pt x="6523" y="1454"/>
                </a:lnTo>
                <a:lnTo>
                  <a:pt x="6539" y="1480"/>
                </a:lnTo>
                <a:lnTo>
                  <a:pt x="6557" y="1507"/>
                </a:lnTo>
                <a:lnTo>
                  <a:pt x="6574" y="1535"/>
                </a:lnTo>
                <a:lnTo>
                  <a:pt x="6591" y="1566"/>
                </a:lnTo>
                <a:lnTo>
                  <a:pt x="6611" y="1598"/>
                </a:lnTo>
                <a:lnTo>
                  <a:pt x="6629" y="1632"/>
                </a:lnTo>
                <a:lnTo>
                  <a:pt x="6759" y="1864"/>
                </a:lnTo>
                <a:close/>
                <a:moveTo>
                  <a:pt x="6715" y="796"/>
                </a:moveTo>
                <a:lnTo>
                  <a:pt x="6715" y="810"/>
                </a:lnTo>
                <a:lnTo>
                  <a:pt x="6714" y="824"/>
                </a:lnTo>
                <a:lnTo>
                  <a:pt x="6713" y="838"/>
                </a:lnTo>
                <a:lnTo>
                  <a:pt x="6711" y="851"/>
                </a:lnTo>
                <a:lnTo>
                  <a:pt x="6708" y="864"/>
                </a:lnTo>
                <a:lnTo>
                  <a:pt x="6705" y="876"/>
                </a:lnTo>
                <a:lnTo>
                  <a:pt x="6701" y="889"/>
                </a:lnTo>
                <a:lnTo>
                  <a:pt x="6697" y="901"/>
                </a:lnTo>
                <a:lnTo>
                  <a:pt x="6692" y="912"/>
                </a:lnTo>
                <a:lnTo>
                  <a:pt x="6687" y="922"/>
                </a:lnTo>
                <a:lnTo>
                  <a:pt x="6682" y="934"/>
                </a:lnTo>
                <a:lnTo>
                  <a:pt x="6676" y="943"/>
                </a:lnTo>
                <a:lnTo>
                  <a:pt x="6670" y="952"/>
                </a:lnTo>
                <a:lnTo>
                  <a:pt x="6664" y="961"/>
                </a:lnTo>
                <a:lnTo>
                  <a:pt x="6656" y="969"/>
                </a:lnTo>
                <a:lnTo>
                  <a:pt x="6649" y="977"/>
                </a:lnTo>
                <a:lnTo>
                  <a:pt x="6640" y="986"/>
                </a:lnTo>
                <a:lnTo>
                  <a:pt x="6630" y="994"/>
                </a:lnTo>
                <a:lnTo>
                  <a:pt x="6620" y="1001"/>
                </a:lnTo>
                <a:lnTo>
                  <a:pt x="6609" y="1007"/>
                </a:lnTo>
                <a:lnTo>
                  <a:pt x="6597" y="1013"/>
                </a:lnTo>
                <a:lnTo>
                  <a:pt x="6585" y="1018"/>
                </a:lnTo>
                <a:lnTo>
                  <a:pt x="6572" y="1022"/>
                </a:lnTo>
                <a:lnTo>
                  <a:pt x="6558" y="1027"/>
                </a:lnTo>
                <a:lnTo>
                  <a:pt x="6543" y="1030"/>
                </a:lnTo>
                <a:lnTo>
                  <a:pt x="6527" y="1033"/>
                </a:lnTo>
                <a:lnTo>
                  <a:pt x="6510" y="1035"/>
                </a:lnTo>
                <a:lnTo>
                  <a:pt x="6491" y="1037"/>
                </a:lnTo>
                <a:lnTo>
                  <a:pt x="6472" y="1039"/>
                </a:lnTo>
                <a:lnTo>
                  <a:pt x="6451" y="1040"/>
                </a:lnTo>
                <a:lnTo>
                  <a:pt x="6428" y="1040"/>
                </a:lnTo>
                <a:lnTo>
                  <a:pt x="6405" y="1041"/>
                </a:lnTo>
                <a:lnTo>
                  <a:pt x="6278" y="1041"/>
                </a:lnTo>
                <a:lnTo>
                  <a:pt x="6278" y="566"/>
                </a:lnTo>
                <a:lnTo>
                  <a:pt x="6413" y="566"/>
                </a:lnTo>
                <a:lnTo>
                  <a:pt x="6454" y="567"/>
                </a:lnTo>
                <a:lnTo>
                  <a:pt x="6490" y="569"/>
                </a:lnTo>
                <a:lnTo>
                  <a:pt x="6508" y="571"/>
                </a:lnTo>
                <a:lnTo>
                  <a:pt x="6524" y="574"/>
                </a:lnTo>
                <a:lnTo>
                  <a:pt x="6540" y="577"/>
                </a:lnTo>
                <a:lnTo>
                  <a:pt x="6555" y="580"/>
                </a:lnTo>
                <a:lnTo>
                  <a:pt x="6569" y="584"/>
                </a:lnTo>
                <a:lnTo>
                  <a:pt x="6583" y="588"/>
                </a:lnTo>
                <a:lnTo>
                  <a:pt x="6595" y="592"/>
                </a:lnTo>
                <a:lnTo>
                  <a:pt x="6608" y="598"/>
                </a:lnTo>
                <a:lnTo>
                  <a:pt x="6619" y="604"/>
                </a:lnTo>
                <a:lnTo>
                  <a:pt x="6629" y="610"/>
                </a:lnTo>
                <a:lnTo>
                  <a:pt x="6639" y="616"/>
                </a:lnTo>
                <a:lnTo>
                  <a:pt x="6647" y="623"/>
                </a:lnTo>
                <a:lnTo>
                  <a:pt x="6655" y="630"/>
                </a:lnTo>
                <a:lnTo>
                  <a:pt x="6664" y="638"/>
                </a:lnTo>
                <a:lnTo>
                  <a:pt x="6671" y="647"/>
                </a:lnTo>
                <a:lnTo>
                  <a:pt x="6678" y="656"/>
                </a:lnTo>
                <a:lnTo>
                  <a:pt x="6684" y="665"/>
                </a:lnTo>
                <a:lnTo>
                  <a:pt x="6689" y="674"/>
                </a:lnTo>
                <a:lnTo>
                  <a:pt x="6694" y="684"/>
                </a:lnTo>
                <a:lnTo>
                  <a:pt x="6699" y="695"/>
                </a:lnTo>
                <a:lnTo>
                  <a:pt x="6702" y="706"/>
                </a:lnTo>
                <a:lnTo>
                  <a:pt x="6706" y="717"/>
                </a:lnTo>
                <a:lnTo>
                  <a:pt x="6709" y="729"/>
                </a:lnTo>
                <a:lnTo>
                  <a:pt x="6711" y="742"/>
                </a:lnTo>
                <a:lnTo>
                  <a:pt x="6713" y="755"/>
                </a:lnTo>
                <a:lnTo>
                  <a:pt x="6714" y="768"/>
                </a:lnTo>
                <a:lnTo>
                  <a:pt x="6715" y="781"/>
                </a:lnTo>
                <a:lnTo>
                  <a:pt x="6715" y="796"/>
                </a:lnTo>
                <a:close/>
                <a:moveTo>
                  <a:pt x="8353" y="1411"/>
                </a:moveTo>
                <a:lnTo>
                  <a:pt x="8353" y="1390"/>
                </a:lnTo>
                <a:lnTo>
                  <a:pt x="8352" y="1370"/>
                </a:lnTo>
                <a:lnTo>
                  <a:pt x="8350" y="1350"/>
                </a:lnTo>
                <a:lnTo>
                  <a:pt x="8347" y="1331"/>
                </a:lnTo>
                <a:lnTo>
                  <a:pt x="8342" y="1311"/>
                </a:lnTo>
                <a:lnTo>
                  <a:pt x="8338" y="1293"/>
                </a:lnTo>
                <a:lnTo>
                  <a:pt x="8333" y="1276"/>
                </a:lnTo>
                <a:lnTo>
                  <a:pt x="8327" y="1257"/>
                </a:lnTo>
                <a:lnTo>
                  <a:pt x="8320" y="1241"/>
                </a:lnTo>
                <a:lnTo>
                  <a:pt x="8313" y="1225"/>
                </a:lnTo>
                <a:lnTo>
                  <a:pt x="8305" y="1208"/>
                </a:lnTo>
                <a:lnTo>
                  <a:pt x="8296" y="1193"/>
                </a:lnTo>
                <a:lnTo>
                  <a:pt x="8285" y="1179"/>
                </a:lnTo>
                <a:lnTo>
                  <a:pt x="8274" y="1164"/>
                </a:lnTo>
                <a:lnTo>
                  <a:pt x="8263" y="1150"/>
                </a:lnTo>
                <a:lnTo>
                  <a:pt x="8251" y="1137"/>
                </a:lnTo>
                <a:lnTo>
                  <a:pt x="8238" y="1124"/>
                </a:lnTo>
                <a:lnTo>
                  <a:pt x="8223" y="1111"/>
                </a:lnTo>
                <a:lnTo>
                  <a:pt x="8210" y="1099"/>
                </a:lnTo>
                <a:lnTo>
                  <a:pt x="8196" y="1088"/>
                </a:lnTo>
                <a:lnTo>
                  <a:pt x="8181" y="1077"/>
                </a:lnTo>
                <a:lnTo>
                  <a:pt x="8165" y="1066"/>
                </a:lnTo>
                <a:lnTo>
                  <a:pt x="8149" y="1056"/>
                </a:lnTo>
                <a:lnTo>
                  <a:pt x="8133" y="1046"/>
                </a:lnTo>
                <a:lnTo>
                  <a:pt x="8116" y="1037"/>
                </a:lnTo>
                <a:lnTo>
                  <a:pt x="8099" y="1028"/>
                </a:lnTo>
                <a:lnTo>
                  <a:pt x="8081" y="1019"/>
                </a:lnTo>
                <a:lnTo>
                  <a:pt x="8063" y="1011"/>
                </a:lnTo>
                <a:lnTo>
                  <a:pt x="8044" y="1004"/>
                </a:lnTo>
                <a:lnTo>
                  <a:pt x="8026" y="997"/>
                </a:lnTo>
                <a:lnTo>
                  <a:pt x="8005" y="990"/>
                </a:lnTo>
                <a:lnTo>
                  <a:pt x="7986" y="984"/>
                </a:lnTo>
                <a:lnTo>
                  <a:pt x="7809" y="932"/>
                </a:lnTo>
                <a:lnTo>
                  <a:pt x="7782" y="923"/>
                </a:lnTo>
                <a:lnTo>
                  <a:pt x="7758" y="915"/>
                </a:lnTo>
                <a:lnTo>
                  <a:pt x="7736" y="906"/>
                </a:lnTo>
                <a:lnTo>
                  <a:pt x="7715" y="897"/>
                </a:lnTo>
                <a:lnTo>
                  <a:pt x="7697" y="888"/>
                </a:lnTo>
                <a:lnTo>
                  <a:pt x="7681" y="878"/>
                </a:lnTo>
                <a:lnTo>
                  <a:pt x="7666" y="868"/>
                </a:lnTo>
                <a:lnTo>
                  <a:pt x="7654" y="858"/>
                </a:lnTo>
                <a:lnTo>
                  <a:pt x="7644" y="848"/>
                </a:lnTo>
                <a:lnTo>
                  <a:pt x="7635" y="836"/>
                </a:lnTo>
                <a:lnTo>
                  <a:pt x="7627" y="823"/>
                </a:lnTo>
                <a:lnTo>
                  <a:pt x="7621" y="810"/>
                </a:lnTo>
                <a:lnTo>
                  <a:pt x="7617" y="796"/>
                </a:lnTo>
                <a:lnTo>
                  <a:pt x="7612" y="780"/>
                </a:lnTo>
                <a:lnTo>
                  <a:pt x="7610" y="765"/>
                </a:lnTo>
                <a:lnTo>
                  <a:pt x="7610" y="748"/>
                </a:lnTo>
                <a:lnTo>
                  <a:pt x="7610" y="736"/>
                </a:lnTo>
                <a:lnTo>
                  <a:pt x="7611" y="725"/>
                </a:lnTo>
                <a:lnTo>
                  <a:pt x="7612" y="714"/>
                </a:lnTo>
                <a:lnTo>
                  <a:pt x="7614" y="704"/>
                </a:lnTo>
                <a:lnTo>
                  <a:pt x="7617" y="694"/>
                </a:lnTo>
                <a:lnTo>
                  <a:pt x="7620" y="683"/>
                </a:lnTo>
                <a:lnTo>
                  <a:pt x="7623" y="673"/>
                </a:lnTo>
                <a:lnTo>
                  <a:pt x="7627" y="664"/>
                </a:lnTo>
                <a:lnTo>
                  <a:pt x="7631" y="655"/>
                </a:lnTo>
                <a:lnTo>
                  <a:pt x="7636" y="647"/>
                </a:lnTo>
                <a:lnTo>
                  <a:pt x="7642" y="637"/>
                </a:lnTo>
                <a:lnTo>
                  <a:pt x="7647" y="629"/>
                </a:lnTo>
                <a:lnTo>
                  <a:pt x="7654" y="621"/>
                </a:lnTo>
                <a:lnTo>
                  <a:pt x="7661" y="614"/>
                </a:lnTo>
                <a:lnTo>
                  <a:pt x="7668" y="607"/>
                </a:lnTo>
                <a:lnTo>
                  <a:pt x="7677" y="600"/>
                </a:lnTo>
                <a:lnTo>
                  <a:pt x="7686" y="592"/>
                </a:lnTo>
                <a:lnTo>
                  <a:pt x="7694" y="586"/>
                </a:lnTo>
                <a:lnTo>
                  <a:pt x="7703" y="580"/>
                </a:lnTo>
                <a:lnTo>
                  <a:pt x="7713" y="575"/>
                </a:lnTo>
                <a:lnTo>
                  <a:pt x="7734" y="566"/>
                </a:lnTo>
                <a:lnTo>
                  <a:pt x="7755" y="558"/>
                </a:lnTo>
                <a:lnTo>
                  <a:pt x="7777" y="552"/>
                </a:lnTo>
                <a:lnTo>
                  <a:pt x="7802" y="547"/>
                </a:lnTo>
                <a:lnTo>
                  <a:pt x="7827" y="545"/>
                </a:lnTo>
                <a:lnTo>
                  <a:pt x="7854" y="544"/>
                </a:lnTo>
                <a:lnTo>
                  <a:pt x="7876" y="544"/>
                </a:lnTo>
                <a:lnTo>
                  <a:pt x="7898" y="545"/>
                </a:lnTo>
                <a:lnTo>
                  <a:pt x="7919" y="547"/>
                </a:lnTo>
                <a:lnTo>
                  <a:pt x="7940" y="551"/>
                </a:lnTo>
                <a:lnTo>
                  <a:pt x="7962" y="555"/>
                </a:lnTo>
                <a:lnTo>
                  <a:pt x="7982" y="560"/>
                </a:lnTo>
                <a:lnTo>
                  <a:pt x="8002" y="565"/>
                </a:lnTo>
                <a:lnTo>
                  <a:pt x="8023" y="571"/>
                </a:lnTo>
                <a:lnTo>
                  <a:pt x="8043" y="578"/>
                </a:lnTo>
                <a:lnTo>
                  <a:pt x="8063" y="587"/>
                </a:lnTo>
                <a:lnTo>
                  <a:pt x="8086" y="596"/>
                </a:lnTo>
                <a:lnTo>
                  <a:pt x="8108" y="607"/>
                </a:lnTo>
                <a:lnTo>
                  <a:pt x="8132" y="618"/>
                </a:lnTo>
                <a:lnTo>
                  <a:pt x="8156" y="630"/>
                </a:lnTo>
                <a:lnTo>
                  <a:pt x="8181" y="645"/>
                </a:lnTo>
                <a:lnTo>
                  <a:pt x="8206" y="659"/>
                </a:lnTo>
                <a:lnTo>
                  <a:pt x="8318" y="483"/>
                </a:lnTo>
                <a:lnTo>
                  <a:pt x="8294" y="467"/>
                </a:lnTo>
                <a:lnTo>
                  <a:pt x="8267" y="450"/>
                </a:lnTo>
                <a:lnTo>
                  <a:pt x="8241" y="436"/>
                </a:lnTo>
                <a:lnTo>
                  <a:pt x="8213" y="422"/>
                </a:lnTo>
                <a:lnTo>
                  <a:pt x="8186" y="410"/>
                </a:lnTo>
                <a:lnTo>
                  <a:pt x="8157" y="397"/>
                </a:lnTo>
                <a:lnTo>
                  <a:pt x="8128" y="387"/>
                </a:lnTo>
                <a:lnTo>
                  <a:pt x="8097" y="377"/>
                </a:lnTo>
                <a:lnTo>
                  <a:pt x="8067" y="369"/>
                </a:lnTo>
                <a:lnTo>
                  <a:pt x="8036" y="361"/>
                </a:lnTo>
                <a:lnTo>
                  <a:pt x="8004" y="354"/>
                </a:lnTo>
                <a:lnTo>
                  <a:pt x="7973" y="349"/>
                </a:lnTo>
                <a:lnTo>
                  <a:pt x="7941" y="345"/>
                </a:lnTo>
                <a:lnTo>
                  <a:pt x="7910" y="342"/>
                </a:lnTo>
                <a:lnTo>
                  <a:pt x="7877" y="341"/>
                </a:lnTo>
                <a:lnTo>
                  <a:pt x="7846" y="340"/>
                </a:lnTo>
                <a:lnTo>
                  <a:pt x="7817" y="341"/>
                </a:lnTo>
                <a:lnTo>
                  <a:pt x="7790" y="342"/>
                </a:lnTo>
                <a:lnTo>
                  <a:pt x="7762" y="345"/>
                </a:lnTo>
                <a:lnTo>
                  <a:pt x="7737" y="348"/>
                </a:lnTo>
                <a:lnTo>
                  <a:pt x="7710" y="353"/>
                </a:lnTo>
                <a:lnTo>
                  <a:pt x="7686" y="359"/>
                </a:lnTo>
                <a:lnTo>
                  <a:pt x="7661" y="366"/>
                </a:lnTo>
                <a:lnTo>
                  <a:pt x="7638" y="373"/>
                </a:lnTo>
                <a:lnTo>
                  <a:pt x="7615" y="381"/>
                </a:lnTo>
                <a:lnTo>
                  <a:pt x="7593" y="391"/>
                </a:lnTo>
                <a:lnTo>
                  <a:pt x="7572" y="401"/>
                </a:lnTo>
                <a:lnTo>
                  <a:pt x="7551" y="412"/>
                </a:lnTo>
                <a:lnTo>
                  <a:pt x="7532" y="424"/>
                </a:lnTo>
                <a:lnTo>
                  <a:pt x="7514" y="436"/>
                </a:lnTo>
                <a:lnTo>
                  <a:pt x="7495" y="449"/>
                </a:lnTo>
                <a:lnTo>
                  <a:pt x="7478" y="464"/>
                </a:lnTo>
                <a:lnTo>
                  <a:pt x="7462" y="479"/>
                </a:lnTo>
                <a:lnTo>
                  <a:pt x="7446" y="494"/>
                </a:lnTo>
                <a:lnTo>
                  <a:pt x="7432" y="511"/>
                </a:lnTo>
                <a:lnTo>
                  <a:pt x="7419" y="528"/>
                </a:lnTo>
                <a:lnTo>
                  <a:pt x="7406" y="545"/>
                </a:lnTo>
                <a:lnTo>
                  <a:pt x="7395" y="565"/>
                </a:lnTo>
                <a:lnTo>
                  <a:pt x="7384" y="583"/>
                </a:lnTo>
                <a:lnTo>
                  <a:pt x="7374" y="604"/>
                </a:lnTo>
                <a:lnTo>
                  <a:pt x="7366" y="624"/>
                </a:lnTo>
                <a:lnTo>
                  <a:pt x="7358" y="646"/>
                </a:lnTo>
                <a:lnTo>
                  <a:pt x="7352" y="667"/>
                </a:lnTo>
                <a:lnTo>
                  <a:pt x="7347" y="689"/>
                </a:lnTo>
                <a:lnTo>
                  <a:pt x="7343" y="713"/>
                </a:lnTo>
                <a:lnTo>
                  <a:pt x="7340" y="736"/>
                </a:lnTo>
                <a:lnTo>
                  <a:pt x="7339" y="760"/>
                </a:lnTo>
                <a:lnTo>
                  <a:pt x="7338" y="784"/>
                </a:lnTo>
                <a:lnTo>
                  <a:pt x="7338" y="800"/>
                </a:lnTo>
                <a:lnTo>
                  <a:pt x="7339" y="815"/>
                </a:lnTo>
                <a:lnTo>
                  <a:pt x="7340" y="830"/>
                </a:lnTo>
                <a:lnTo>
                  <a:pt x="7342" y="845"/>
                </a:lnTo>
                <a:lnTo>
                  <a:pt x="7344" y="859"/>
                </a:lnTo>
                <a:lnTo>
                  <a:pt x="7347" y="873"/>
                </a:lnTo>
                <a:lnTo>
                  <a:pt x="7350" y="888"/>
                </a:lnTo>
                <a:lnTo>
                  <a:pt x="7353" y="901"/>
                </a:lnTo>
                <a:lnTo>
                  <a:pt x="7358" y="915"/>
                </a:lnTo>
                <a:lnTo>
                  <a:pt x="7362" y="928"/>
                </a:lnTo>
                <a:lnTo>
                  <a:pt x="7367" y="941"/>
                </a:lnTo>
                <a:lnTo>
                  <a:pt x="7373" y="954"/>
                </a:lnTo>
                <a:lnTo>
                  <a:pt x="7379" y="967"/>
                </a:lnTo>
                <a:lnTo>
                  <a:pt x="7385" y="980"/>
                </a:lnTo>
                <a:lnTo>
                  <a:pt x="7393" y="992"/>
                </a:lnTo>
                <a:lnTo>
                  <a:pt x="7401" y="1003"/>
                </a:lnTo>
                <a:lnTo>
                  <a:pt x="7412" y="1019"/>
                </a:lnTo>
                <a:lnTo>
                  <a:pt x="7424" y="1034"/>
                </a:lnTo>
                <a:lnTo>
                  <a:pt x="7436" y="1048"/>
                </a:lnTo>
                <a:lnTo>
                  <a:pt x="7451" y="1061"/>
                </a:lnTo>
                <a:lnTo>
                  <a:pt x="7465" y="1075"/>
                </a:lnTo>
                <a:lnTo>
                  <a:pt x="7481" y="1087"/>
                </a:lnTo>
                <a:lnTo>
                  <a:pt x="7497" y="1099"/>
                </a:lnTo>
                <a:lnTo>
                  <a:pt x="7515" y="1109"/>
                </a:lnTo>
                <a:lnTo>
                  <a:pt x="7533" y="1120"/>
                </a:lnTo>
                <a:lnTo>
                  <a:pt x="7552" y="1131"/>
                </a:lnTo>
                <a:lnTo>
                  <a:pt x="7573" y="1140"/>
                </a:lnTo>
                <a:lnTo>
                  <a:pt x="7594" y="1150"/>
                </a:lnTo>
                <a:lnTo>
                  <a:pt x="7617" y="1159"/>
                </a:lnTo>
                <a:lnTo>
                  <a:pt x="7640" y="1167"/>
                </a:lnTo>
                <a:lnTo>
                  <a:pt x="7664" y="1176"/>
                </a:lnTo>
                <a:lnTo>
                  <a:pt x="7690" y="1184"/>
                </a:lnTo>
                <a:lnTo>
                  <a:pt x="7850" y="1229"/>
                </a:lnTo>
                <a:lnTo>
                  <a:pt x="7878" y="1237"/>
                </a:lnTo>
                <a:lnTo>
                  <a:pt x="7904" y="1246"/>
                </a:lnTo>
                <a:lnTo>
                  <a:pt x="7928" y="1256"/>
                </a:lnTo>
                <a:lnTo>
                  <a:pt x="7950" y="1267"/>
                </a:lnTo>
                <a:lnTo>
                  <a:pt x="7971" y="1278"/>
                </a:lnTo>
                <a:lnTo>
                  <a:pt x="7989" y="1290"/>
                </a:lnTo>
                <a:lnTo>
                  <a:pt x="8005" y="1302"/>
                </a:lnTo>
                <a:lnTo>
                  <a:pt x="8020" y="1316"/>
                </a:lnTo>
                <a:lnTo>
                  <a:pt x="8032" y="1330"/>
                </a:lnTo>
                <a:lnTo>
                  <a:pt x="8042" y="1344"/>
                </a:lnTo>
                <a:lnTo>
                  <a:pt x="8051" y="1361"/>
                </a:lnTo>
                <a:lnTo>
                  <a:pt x="8059" y="1377"/>
                </a:lnTo>
                <a:lnTo>
                  <a:pt x="8064" y="1394"/>
                </a:lnTo>
                <a:lnTo>
                  <a:pt x="8069" y="1413"/>
                </a:lnTo>
                <a:lnTo>
                  <a:pt x="8072" y="1432"/>
                </a:lnTo>
                <a:lnTo>
                  <a:pt x="8073" y="1452"/>
                </a:lnTo>
                <a:lnTo>
                  <a:pt x="8072" y="1466"/>
                </a:lnTo>
                <a:lnTo>
                  <a:pt x="8071" y="1480"/>
                </a:lnTo>
                <a:lnTo>
                  <a:pt x="8070" y="1492"/>
                </a:lnTo>
                <a:lnTo>
                  <a:pt x="8068" y="1506"/>
                </a:lnTo>
                <a:lnTo>
                  <a:pt x="8064" y="1518"/>
                </a:lnTo>
                <a:lnTo>
                  <a:pt x="8061" y="1530"/>
                </a:lnTo>
                <a:lnTo>
                  <a:pt x="8057" y="1541"/>
                </a:lnTo>
                <a:lnTo>
                  <a:pt x="8052" y="1553"/>
                </a:lnTo>
                <a:lnTo>
                  <a:pt x="8047" y="1563"/>
                </a:lnTo>
                <a:lnTo>
                  <a:pt x="8042" y="1574"/>
                </a:lnTo>
                <a:lnTo>
                  <a:pt x="8035" y="1583"/>
                </a:lnTo>
                <a:lnTo>
                  <a:pt x="8029" y="1593"/>
                </a:lnTo>
                <a:lnTo>
                  <a:pt x="8021" y="1603"/>
                </a:lnTo>
                <a:lnTo>
                  <a:pt x="8013" y="1611"/>
                </a:lnTo>
                <a:lnTo>
                  <a:pt x="8003" y="1620"/>
                </a:lnTo>
                <a:lnTo>
                  <a:pt x="7994" y="1627"/>
                </a:lnTo>
                <a:lnTo>
                  <a:pt x="7984" y="1635"/>
                </a:lnTo>
                <a:lnTo>
                  <a:pt x="7974" y="1642"/>
                </a:lnTo>
                <a:lnTo>
                  <a:pt x="7963" y="1649"/>
                </a:lnTo>
                <a:lnTo>
                  <a:pt x="7951" y="1655"/>
                </a:lnTo>
                <a:lnTo>
                  <a:pt x="7940" y="1661"/>
                </a:lnTo>
                <a:lnTo>
                  <a:pt x="7928" y="1666"/>
                </a:lnTo>
                <a:lnTo>
                  <a:pt x="7915" y="1671"/>
                </a:lnTo>
                <a:lnTo>
                  <a:pt x="7902" y="1675"/>
                </a:lnTo>
                <a:lnTo>
                  <a:pt x="7887" y="1678"/>
                </a:lnTo>
                <a:lnTo>
                  <a:pt x="7873" y="1681"/>
                </a:lnTo>
                <a:lnTo>
                  <a:pt x="7859" y="1684"/>
                </a:lnTo>
                <a:lnTo>
                  <a:pt x="7844" y="1686"/>
                </a:lnTo>
                <a:lnTo>
                  <a:pt x="7828" y="1688"/>
                </a:lnTo>
                <a:lnTo>
                  <a:pt x="7812" y="1689"/>
                </a:lnTo>
                <a:lnTo>
                  <a:pt x="7796" y="1690"/>
                </a:lnTo>
                <a:lnTo>
                  <a:pt x="7778" y="1690"/>
                </a:lnTo>
                <a:lnTo>
                  <a:pt x="7750" y="1690"/>
                </a:lnTo>
                <a:lnTo>
                  <a:pt x="7721" y="1688"/>
                </a:lnTo>
                <a:lnTo>
                  <a:pt x="7694" y="1686"/>
                </a:lnTo>
                <a:lnTo>
                  <a:pt x="7667" y="1682"/>
                </a:lnTo>
                <a:lnTo>
                  <a:pt x="7642" y="1678"/>
                </a:lnTo>
                <a:lnTo>
                  <a:pt x="7618" y="1672"/>
                </a:lnTo>
                <a:lnTo>
                  <a:pt x="7593" y="1666"/>
                </a:lnTo>
                <a:lnTo>
                  <a:pt x="7570" y="1658"/>
                </a:lnTo>
                <a:lnTo>
                  <a:pt x="7546" y="1650"/>
                </a:lnTo>
                <a:lnTo>
                  <a:pt x="7523" y="1640"/>
                </a:lnTo>
                <a:lnTo>
                  <a:pt x="7499" y="1630"/>
                </a:lnTo>
                <a:lnTo>
                  <a:pt x="7475" y="1619"/>
                </a:lnTo>
                <a:lnTo>
                  <a:pt x="7451" y="1608"/>
                </a:lnTo>
                <a:lnTo>
                  <a:pt x="7425" y="1594"/>
                </a:lnTo>
                <a:lnTo>
                  <a:pt x="7400" y="1581"/>
                </a:lnTo>
                <a:lnTo>
                  <a:pt x="7374" y="1567"/>
                </a:lnTo>
                <a:lnTo>
                  <a:pt x="7280" y="1758"/>
                </a:lnTo>
                <a:lnTo>
                  <a:pt x="7307" y="1774"/>
                </a:lnTo>
                <a:lnTo>
                  <a:pt x="7336" y="1789"/>
                </a:lnTo>
                <a:lnTo>
                  <a:pt x="7364" y="1804"/>
                </a:lnTo>
                <a:lnTo>
                  <a:pt x="7394" y="1816"/>
                </a:lnTo>
                <a:lnTo>
                  <a:pt x="7423" y="1828"/>
                </a:lnTo>
                <a:lnTo>
                  <a:pt x="7453" y="1840"/>
                </a:lnTo>
                <a:lnTo>
                  <a:pt x="7484" y="1850"/>
                </a:lnTo>
                <a:lnTo>
                  <a:pt x="7515" y="1858"/>
                </a:lnTo>
                <a:lnTo>
                  <a:pt x="7546" y="1866"/>
                </a:lnTo>
                <a:lnTo>
                  <a:pt x="7578" y="1873"/>
                </a:lnTo>
                <a:lnTo>
                  <a:pt x="7609" y="1879"/>
                </a:lnTo>
                <a:lnTo>
                  <a:pt x="7641" y="1883"/>
                </a:lnTo>
                <a:lnTo>
                  <a:pt x="7674" y="1888"/>
                </a:lnTo>
                <a:lnTo>
                  <a:pt x="7705" y="1890"/>
                </a:lnTo>
                <a:lnTo>
                  <a:pt x="7738" y="1892"/>
                </a:lnTo>
                <a:lnTo>
                  <a:pt x="7769" y="1892"/>
                </a:lnTo>
                <a:lnTo>
                  <a:pt x="7805" y="1892"/>
                </a:lnTo>
                <a:lnTo>
                  <a:pt x="7838" y="1890"/>
                </a:lnTo>
                <a:lnTo>
                  <a:pt x="7872" y="1887"/>
                </a:lnTo>
                <a:lnTo>
                  <a:pt x="7904" y="1882"/>
                </a:lnTo>
                <a:lnTo>
                  <a:pt x="7935" y="1876"/>
                </a:lnTo>
                <a:lnTo>
                  <a:pt x="7965" y="1869"/>
                </a:lnTo>
                <a:lnTo>
                  <a:pt x="7993" y="1861"/>
                </a:lnTo>
                <a:lnTo>
                  <a:pt x="8022" y="1852"/>
                </a:lnTo>
                <a:lnTo>
                  <a:pt x="8048" y="1842"/>
                </a:lnTo>
                <a:lnTo>
                  <a:pt x="8074" y="1830"/>
                </a:lnTo>
                <a:lnTo>
                  <a:pt x="8098" y="1818"/>
                </a:lnTo>
                <a:lnTo>
                  <a:pt x="8122" y="1805"/>
                </a:lnTo>
                <a:lnTo>
                  <a:pt x="8144" y="1792"/>
                </a:lnTo>
                <a:lnTo>
                  <a:pt x="8165" y="1776"/>
                </a:lnTo>
                <a:lnTo>
                  <a:pt x="8185" y="1761"/>
                </a:lnTo>
                <a:lnTo>
                  <a:pt x="8204" y="1745"/>
                </a:lnTo>
                <a:lnTo>
                  <a:pt x="8221" y="1727"/>
                </a:lnTo>
                <a:lnTo>
                  <a:pt x="8239" y="1710"/>
                </a:lnTo>
                <a:lnTo>
                  <a:pt x="8254" y="1691"/>
                </a:lnTo>
                <a:lnTo>
                  <a:pt x="8268" y="1673"/>
                </a:lnTo>
                <a:lnTo>
                  <a:pt x="8281" y="1653"/>
                </a:lnTo>
                <a:lnTo>
                  <a:pt x="8294" y="1633"/>
                </a:lnTo>
                <a:lnTo>
                  <a:pt x="8305" y="1612"/>
                </a:lnTo>
                <a:lnTo>
                  <a:pt x="8315" y="1590"/>
                </a:lnTo>
                <a:lnTo>
                  <a:pt x="8324" y="1569"/>
                </a:lnTo>
                <a:lnTo>
                  <a:pt x="8331" y="1547"/>
                </a:lnTo>
                <a:lnTo>
                  <a:pt x="8338" y="1525"/>
                </a:lnTo>
                <a:lnTo>
                  <a:pt x="8343" y="1502"/>
                </a:lnTo>
                <a:lnTo>
                  <a:pt x="8348" y="1480"/>
                </a:lnTo>
                <a:lnTo>
                  <a:pt x="8351" y="1458"/>
                </a:lnTo>
                <a:lnTo>
                  <a:pt x="8353" y="1434"/>
                </a:lnTo>
                <a:lnTo>
                  <a:pt x="8353" y="1411"/>
                </a:lnTo>
                <a:close/>
                <a:moveTo>
                  <a:pt x="8707" y="1864"/>
                </a:moveTo>
                <a:lnTo>
                  <a:pt x="8962" y="1864"/>
                </a:lnTo>
                <a:lnTo>
                  <a:pt x="8962" y="364"/>
                </a:lnTo>
                <a:lnTo>
                  <a:pt x="8707" y="364"/>
                </a:lnTo>
                <a:lnTo>
                  <a:pt x="8707" y="1864"/>
                </a:lnTo>
                <a:close/>
                <a:moveTo>
                  <a:pt x="10253" y="572"/>
                </a:moveTo>
                <a:lnTo>
                  <a:pt x="10286" y="364"/>
                </a:lnTo>
                <a:lnTo>
                  <a:pt x="9252" y="364"/>
                </a:lnTo>
                <a:lnTo>
                  <a:pt x="9252" y="572"/>
                </a:lnTo>
                <a:lnTo>
                  <a:pt x="9629" y="572"/>
                </a:lnTo>
                <a:lnTo>
                  <a:pt x="9629" y="1864"/>
                </a:lnTo>
                <a:lnTo>
                  <a:pt x="9878" y="1864"/>
                </a:lnTo>
                <a:lnTo>
                  <a:pt x="9878" y="572"/>
                </a:lnTo>
                <a:lnTo>
                  <a:pt x="10253" y="572"/>
                </a:lnTo>
                <a:close/>
                <a:moveTo>
                  <a:pt x="11219" y="1864"/>
                </a:moveTo>
                <a:lnTo>
                  <a:pt x="11491" y="1864"/>
                </a:lnTo>
                <a:lnTo>
                  <a:pt x="11014" y="362"/>
                </a:lnTo>
                <a:lnTo>
                  <a:pt x="10727" y="362"/>
                </a:lnTo>
                <a:lnTo>
                  <a:pt x="10236" y="1864"/>
                </a:lnTo>
                <a:lnTo>
                  <a:pt x="10493" y="1864"/>
                </a:lnTo>
                <a:lnTo>
                  <a:pt x="10614" y="1470"/>
                </a:lnTo>
                <a:lnTo>
                  <a:pt x="11098" y="1470"/>
                </a:lnTo>
                <a:lnTo>
                  <a:pt x="11219" y="1864"/>
                </a:lnTo>
                <a:close/>
                <a:moveTo>
                  <a:pt x="11041" y="1261"/>
                </a:moveTo>
                <a:lnTo>
                  <a:pt x="10675" y="1261"/>
                </a:lnTo>
                <a:lnTo>
                  <a:pt x="10679" y="1246"/>
                </a:lnTo>
                <a:lnTo>
                  <a:pt x="10685" y="1228"/>
                </a:lnTo>
                <a:lnTo>
                  <a:pt x="10692" y="1204"/>
                </a:lnTo>
                <a:lnTo>
                  <a:pt x="10700" y="1178"/>
                </a:lnTo>
                <a:lnTo>
                  <a:pt x="10710" y="1148"/>
                </a:lnTo>
                <a:lnTo>
                  <a:pt x="10719" y="1117"/>
                </a:lnTo>
                <a:lnTo>
                  <a:pt x="10729" y="1084"/>
                </a:lnTo>
                <a:lnTo>
                  <a:pt x="10739" y="1049"/>
                </a:lnTo>
                <a:lnTo>
                  <a:pt x="10750" y="1013"/>
                </a:lnTo>
                <a:lnTo>
                  <a:pt x="10761" y="976"/>
                </a:lnTo>
                <a:lnTo>
                  <a:pt x="10772" y="939"/>
                </a:lnTo>
                <a:lnTo>
                  <a:pt x="10783" y="901"/>
                </a:lnTo>
                <a:lnTo>
                  <a:pt x="10793" y="863"/>
                </a:lnTo>
                <a:lnTo>
                  <a:pt x="10803" y="827"/>
                </a:lnTo>
                <a:lnTo>
                  <a:pt x="10812" y="793"/>
                </a:lnTo>
                <a:lnTo>
                  <a:pt x="10822" y="760"/>
                </a:lnTo>
                <a:lnTo>
                  <a:pt x="10830" y="729"/>
                </a:lnTo>
                <a:lnTo>
                  <a:pt x="10838" y="702"/>
                </a:lnTo>
                <a:lnTo>
                  <a:pt x="10844" y="676"/>
                </a:lnTo>
                <a:lnTo>
                  <a:pt x="10851" y="655"/>
                </a:lnTo>
                <a:lnTo>
                  <a:pt x="10856" y="636"/>
                </a:lnTo>
                <a:lnTo>
                  <a:pt x="10859" y="623"/>
                </a:lnTo>
                <a:lnTo>
                  <a:pt x="10862" y="615"/>
                </a:lnTo>
                <a:lnTo>
                  <a:pt x="10862" y="611"/>
                </a:lnTo>
                <a:lnTo>
                  <a:pt x="10864" y="611"/>
                </a:lnTo>
                <a:lnTo>
                  <a:pt x="10866" y="621"/>
                </a:lnTo>
                <a:lnTo>
                  <a:pt x="10869" y="635"/>
                </a:lnTo>
                <a:lnTo>
                  <a:pt x="10875" y="654"/>
                </a:lnTo>
                <a:lnTo>
                  <a:pt x="10880" y="677"/>
                </a:lnTo>
                <a:lnTo>
                  <a:pt x="10887" y="704"/>
                </a:lnTo>
                <a:lnTo>
                  <a:pt x="10894" y="733"/>
                </a:lnTo>
                <a:lnTo>
                  <a:pt x="10902" y="765"/>
                </a:lnTo>
                <a:lnTo>
                  <a:pt x="10911" y="799"/>
                </a:lnTo>
                <a:lnTo>
                  <a:pt x="10920" y="834"/>
                </a:lnTo>
                <a:lnTo>
                  <a:pt x="10931" y="871"/>
                </a:lnTo>
                <a:lnTo>
                  <a:pt x="10941" y="908"/>
                </a:lnTo>
                <a:lnTo>
                  <a:pt x="10951" y="946"/>
                </a:lnTo>
                <a:lnTo>
                  <a:pt x="10962" y="984"/>
                </a:lnTo>
                <a:lnTo>
                  <a:pt x="10972" y="1020"/>
                </a:lnTo>
                <a:lnTo>
                  <a:pt x="10981" y="1056"/>
                </a:lnTo>
                <a:lnTo>
                  <a:pt x="10992" y="1091"/>
                </a:lnTo>
                <a:lnTo>
                  <a:pt x="11000" y="1124"/>
                </a:lnTo>
                <a:lnTo>
                  <a:pt x="11009" y="1154"/>
                </a:lnTo>
                <a:lnTo>
                  <a:pt x="11016" y="1182"/>
                </a:lnTo>
                <a:lnTo>
                  <a:pt x="11023" y="1206"/>
                </a:lnTo>
                <a:lnTo>
                  <a:pt x="11030" y="1227"/>
                </a:lnTo>
                <a:lnTo>
                  <a:pt x="11035" y="1243"/>
                </a:lnTo>
                <a:lnTo>
                  <a:pt x="11039" y="1254"/>
                </a:lnTo>
                <a:lnTo>
                  <a:pt x="11041" y="1261"/>
                </a:lnTo>
                <a:close/>
                <a:moveTo>
                  <a:pt x="11243" y="152"/>
                </a:moveTo>
                <a:lnTo>
                  <a:pt x="11242" y="137"/>
                </a:lnTo>
                <a:lnTo>
                  <a:pt x="11240" y="122"/>
                </a:lnTo>
                <a:lnTo>
                  <a:pt x="11237" y="107"/>
                </a:lnTo>
                <a:lnTo>
                  <a:pt x="11232" y="94"/>
                </a:lnTo>
                <a:lnTo>
                  <a:pt x="11226" y="81"/>
                </a:lnTo>
                <a:lnTo>
                  <a:pt x="11219" y="67"/>
                </a:lnTo>
                <a:lnTo>
                  <a:pt x="11209" y="56"/>
                </a:lnTo>
                <a:lnTo>
                  <a:pt x="11199" y="45"/>
                </a:lnTo>
                <a:lnTo>
                  <a:pt x="11188" y="34"/>
                </a:lnTo>
                <a:lnTo>
                  <a:pt x="11177" y="26"/>
                </a:lnTo>
                <a:lnTo>
                  <a:pt x="11165" y="17"/>
                </a:lnTo>
                <a:lnTo>
                  <a:pt x="11152" y="11"/>
                </a:lnTo>
                <a:lnTo>
                  <a:pt x="11139" y="6"/>
                </a:lnTo>
                <a:lnTo>
                  <a:pt x="11126" y="3"/>
                </a:lnTo>
                <a:lnTo>
                  <a:pt x="11113" y="1"/>
                </a:lnTo>
                <a:lnTo>
                  <a:pt x="11098" y="0"/>
                </a:lnTo>
                <a:lnTo>
                  <a:pt x="11083" y="1"/>
                </a:lnTo>
                <a:lnTo>
                  <a:pt x="11068" y="3"/>
                </a:lnTo>
                <a:lnTo>
                  <a:pt x="11054" y="6"/>
                </a:lnTo>
                <a:lnTo>
                  <a:pt x="11040" y="11"/>
                </a:lnTo>
                <a:lnTo>
                  <a:pt x="11027" y="17"/>
                </a:lnTo>
                <a:lnTo>
                  <a:pt x="11016" y="26"/>
                </a:lnTo>
                <a:lnTo>
                  <a:pt x="11004" y="34"/>
                </a:lnTo>
                <a:lnTo>
                  <a:pt x="10994" y="45"/>
                </a:lnTo>
                <a:lnTo>
                  <a:pt x="10983" y="56"/>
                </a:lnTo>
                <a:lnTo>
                  <a:pt x="10975" y="67"/>
                </a:lnTo>
                <a:lnTo>
                  <a:pt x="10967" y="81"/>
                </a:lnTo>
                <a:lnTo>
                  <a:pt x="10962" y="94"/>
                </a:lnTo>
                <a:lnTo>
                  <a:pt x="10957" y="107"/>
                </a:lnTo>
                <a:lnTo>
                  <a:pt x="10954" y="122"/>
                </a:lnTo>
                <a:lnTo>
                  <a:pt x="10952" y="137"/>
                </a:lnTo>
                <a:lnTo>
                  <a:pt x="10951" y="152"/>
                </a:lnTo>
                <a:lnTo>
                  <a:pt x="10952" y="168"/>
                </a:lnTo>
                <a:lnTo>
                  <a:pt x="10954" y="182"/>
                </a:lnTo>
                <a:lnTo>
                  <a:pt x="10957" y="196"/>
                </a:lnTo>
                <a:lnTo>
                  <a:pt x="10962" y="210"/>
                </a:lnTo>
                <a:lnTo>
                  <a:pt x="10967" y="223"/>
                </a:lnTo>
                <a:lnTo>
                  <a:pt x="10975" y="236"/>
                </a:lnTo>
                <a:lnTo>
                  <a:pt x="10983" y="247"/>
                </a:lnTo>
                <a:lnTo>
                  <a:pt x="10994" y="259"/>
                </a:lnTo>
                <a:lnTo>
                  <a:pt x="11004" y="270"/>
                </a:lnTo>
                <a:lnTo>
                  <a:pt x="11015" y="279"/>
                </a:lnTo>
                <a:lnTo>
                  <a:pt x="11027" y="286"/>
                </a:lnTo>
                <a:lnTo>
                  <a:pt x="11040" y="292"/>
                </a:lnTo>
                <a:lnTo>
                  <a:pt x="11053" y="297"/>
                </a:lnTo>
                <a:lnTo>
                  <a:pt x="11067" y="300"/>
                </a:lnTo>
                <a:lnTo>
                  <a:pt x="11081" y="302"/>
                </a:lnTo>
                <a:lnTo>
                  <a:pt x="11096" y="303"/>
                </a:lnTo>
                <a:lnTo>
                  <a:pt x="11111" y="302"/>
                </a:lnTo>
                <a:lnTo>
                  <a:pt x="11125" y="300"/>
                </a:lnTo>
                <a:lnTo>
                  <a:pt x="11139" y="297"/>
                </a:lnTo>
                <a:lnTo>
                  <a:pt x="11152" y="292"/>
                </a:lnTo>
                <a:lnTo>
                  <a:pt x="11165" y="286"/>
                </a:lnTo>
                <a:lnTo>
                  <a:pt x="11177" y="279"/>
                </a:lnTo>
                <a:lnTo>
                  <a:pt x="11188" y="270"/>
                </a:lnTo>
                <a:lnTo>
                  <a:pt x="11199" y="259"/>
                </a:lnTo>
                <a:lnTo>
                  <a:pt x="11209" y="247"/>
                </a:lnTo>
                <a:lnTo>
                  <a:pt x="11219" y="236"/>
                </a:lnTo>
                <a:lnTo>
                  <a:pt x="11226" y="223"/>
                </a:lnTo>
                <a:lnTo>
                  <a:pt x="11232" y="210"/>
                </a:lnTo>
                <a:lnTo>
                  <a:pt x="11237" y="196"/>
                </a:lnTo>
                <a:lnTo>
                  <a:pt x="11240" y="182"/>
                </a:lnTo>
                <a:lnTo>
                  <a:pt x="11242" y="168"/>
                </a:lnTo>
                <a:lnTo>
                  <a:pt x="11243" y="152"/>
                </a:lnTo>
                <a:close/>
                <a:moveTo>
                  <a:pt x="10789" y="152"/>
                </a:moveTo>
                <a:lnTo>
                  <a:pt x="10789" y="137"/>
                </a:lnTo>
                <a:lnTo>
                  <a:pt x="10787" y="122"/>
                </a:lnTo>
                <a:lnTo>
                  <a:pt x="10783" y="107"/>
                </a:lnTo>
                <a:lnTo>
                  <a:pt x="10779" y="94"/>
                </a:lnTo>
                <a:lnTo>
                  <a:pt x="10773" y="81"/>
                </a:lnTo>
                <a:lnTo>
                  <a:pt x="10766" y="67"/>
                </a:lnTo>
                <a:lnTo>
                  <a:pt x="10756" y="56"/>
                </a:lnTo>
                <a:lnTo>
                  <a:pt x="10747" y="45"/>
                </a:lnTo>
                <a:lnTo>
                  <a:pt x="10736" y="34"/>
                </a:lnTo>
                <a:lnTo>
                  <a:pt x="10725" y="26"/>
                </a:lnTo>
                <a:lnTo>
                  <a:pt x="10713" y="17"/>
                </a:lnTo>
                <a:lnTo>
                  <a:pt x="10700" y="11"/>
                </a:lnTo>
                <a:lnTo>
                  <a:pt x="10687" y="6"/>
                </a:lnTo>
                <a:lnTo>
                  <a:pt x="10674" y="3"/>
                </a:lnTo>
                <a:lnTo>
                  <a:pt x="10660" y="1"/>
                </a:lnTo>
                <a:lnTo>
                  <a:pt x="10644" y="0"/>
                </a:lnTo>
                <a:lnTo>
                  <a:pt x="10629" y="1"/>
                </a:lnTo>
                <a:lnTo>
                  <a:pt x="10615" y="3"/>
                </a:lnTo>
                <a:lnTo>
                  <a:pt x="10602" y="6"/>
                </a:lnTo>
                <a:lnTo>
                  <a:pt x="10588" y="11"/>
                </a:lnTo>
                <a:lnTo>
                  <a:pt x="10576" y="17"/>
                </a:lnTo>
                <a:lnTo>
                  <a:pt x="10564" y="26"/>
                </a:lnTo>
                <a:lnTo>
                  <a:pt x="10553" y="34"/>
                </a:lnTo>
                <a:lnTo>
                  <a:pt x="10542" y="45"/>
                </a:lnTo>
                <a:lnTo>
                  <a:pt x="10532" y="56"/>
                </a:lnTo>
                <a:lnTo>
                  <a:pt x="10523" y="67"/>
                </a:lnTo>
                <a:lnTo>
                  <a:pt x="10516" y="81"/>
                </a:lnTo>
                <a:lnTo>
                  <a:pt x="10510" y="94"/>
                </a:lnTo>
                <a:lnTo>
                  <a:pt x="10506" y="107"/>
                </a:lnTo>
                <a:lnTo>
                  <a:pt x="10502" y="122"/>
                </a:lnTo>
                <a:lnTo>
                  <a:pt x="10500" y="137"/>
                </a:lnTo>
                <a:lnTo>
                  <a:pt x="10500" y="152"/>
                </a:lnTo>
                <a:lnTo>
                  <a:pt x="10500" y="168"/>
                </a:lnTo>
                <a:lnTo>
                  <a:pt x="10502" y="182"/>
                </a:lnTo>
                <a:lnTo>
                  <a:pt x="10506" y="196"/>
                </a:lnTo>
                <a:lnTo>
                  <a:pt x="10510" y="210"/>
                </a:lnTo>
                <a:lnTo>
                  <a:pt x="10516" y="223"/>
                </a:lnTo>
                <a:lnTo>
                  <a:pt x="10523" y="236"/>
                </a:lnTo>
                <a:lnTo>
                  <a:pt x="10532" y="247"/>
                </a:lnTo>
                <a:lnTo>
                  <a:pt x="10542" y="259"/>
                </a:lnTo>
                <a:lnTo>
                  <a:pt x="10553" y="270"/>
                </a:lnTo>
                <a:lnTo>
                  <a:pt x="10564" y="279"/>
                </a:lnTo>
                <a:lnTo>
                  <a:pt x="10576" y="286"/>
                </a:lnTo>
                <a:lnTo>
                  <a:pt x="10588" y="292"/>
                </a:lnTo>
                <a:lnTo>
                  <a:pt x="10602" y="297"/>
                </a:lnTo>
                <a:lnTo>
                  <a:pt x="10615" y="300"/>
                </a:lnTo>
                <a:lnTo>
                  <a:pt x="10629" y="302"/>
                </a:lnTo>
                <a:lnTo>
                  <a:pt x="10644" y="303"/>
                </a:lnTo>
                <a:lnTo>
                  <a:pt x="10660" y="302"/>
                </a:lnTo>
                <a:lnTo>
                  <a:pt x="10674" y="300"/>
                </a:lnTo>
                <a:lnTo>
                  <a:pt x="10687" y="297"/>
                </a:lnTo>
                <a:lnTo>
                  <a:pt x="10700" y="292"/>
                </a:lnTo>
                <a:lnTo>
                  <a:pt x="10713" y="286"/>
                </a:lnTo>
                <a:lnTo>
                  <a:pt x="10725" y="279"/>
                </a:lnTo>
                <a:lnTo>
                  <a:pt x="10736" y="270"/>
                </a:lnTo>
                <a:lnTo>
                  <a:pt x="10747" y="259"/>
                </a:lnTo>
                <a:lnTo>
                  <a:pt x="10756" y="247"/>
                </a:lnTo>
                <a:lnTo>
                  <a:pt x="10766" y="236"/>
                </a:lnTo>
                <a:lnTo>
                  <a:pt x="10773" y="223"/>
                </a:lnTo>
                <a:lnTo>
                  <a:pt x="10779" y="210"/>
                </a:lnTo>
                <a:lnTo>
                  <a:pt x="10783" y="196"/>
                </a:lnTo>
                <a:lnTo>
                  <a:pt x="10787" y="182"/>
                </a:lnTo>
                <a:lnTo>
                  <a:pt x="10789" y="168"/>
                </a:lnTo>
                <a:lnTo>
                  <a:pt x="10789" y="152"/>
                </a:lnTo>
                <a:close/>
                <a:moveTo>
                  <a:pt x="12476" y="572"/>
                </a:moveTo>
                <a:lnTo>
                  <a:pt x="12509" y="364"/>
                </a:lnTo>
                <a:lnTo>
                  <a:pt x="11474" y="364"/>
                </a:lnTo>
                <a:lnTo>
                  <a:pt x="11474" y="572"/>
                </a:lnTo>
                <a:lnTo>
                  <a:pt x="11852" y="572"/>
                </a:lnTo>
                <a:lnTo>
                  <a:pt x="11852" y="1864"/>
                </a:lnTo>
                <a:lnTo>
                  <a:pt x="12100" y="1864"/>
                </a:lnTo>
                <a:lnTo>
                  <a:pt x="12100" y="572"/>
                </a:lnTo>
                <a:lnTo>
                  <a:pt x="12476" y="572"/>
                </a:lnTo>
                <a:close/>
              </a:path>
            </a:pathLst>
          </a:custGeom>
          <a:solidFill>
            <a:schemeClr val="tx1"/>
          </a:solidFill>
          <a:ln w="9525">
            <a:noFill/>
            <a:round/>
            <a:headEnd/>
            <a:tailEnd/>
          </a:ln>
        </p:spPr>
        <p:txBody>
          <a:bodyPr/>
          <a:lstStyle/>
          <a:p>
            <a:pPr algn="r" eaLnBrk="0" fontAlgn="base" hangingPunct="0">
              <a:spcBef>
                <a:spcPct val="15000"/>
              </a:spcBef>
              <a:spcAft>
                <a:spcPct val="15000"/>
              </a:spcAft>
              <a:buClr>
                <a:srgbClr val="FF00FF"/>
              </a:buClr>
              <a:buFont typeface="Wingdings" pitchFamily="2" charset="2"/>
              <a:buNone/>
              <a:defRPr/>
            </a:pPr>
            <a:endParaRPr lang="de-DE" sz="900" dirty="0">
              <a:solidFill>
                <a:srgbClr val="000000"/>
              </a:solidFill>
              <a:latin typeface="Calibri" pitchFamily="34" charset="0"/>
              <a:cs typeface="Arial" charset="0"/>
            </a:endParaRPr>
          </a:p>
        </p:txBody>
      </p:sp>
      <p:sp>
        <p:nvSpPr>
          <p:cNvPr id="6" name="Freeform 7"/>
          <p:cNvSpPr>
            <a:spLocks/>
          </p:cNvSpPr>
          <p:nvPr userDrawn="1"/>
        </p:nvSpPr>
        <p:spPr bwMode="auto">
          <a:xfrm>
            <a:off x="6343650" y="476250"/>
            <a:ext cx="508000" cy="546100"/>
          </a:xfrm>
          <a:custGeom>
            <a:avLst/>
            <a:gdLst/>
            <a:ahLst/>
            <a:cxnLst>
              <a:cxn ang="0">
                <a:pos x="0" y="3663"/>
              </a:cxn>
              <a:cxn ang="0">
                <a:pos x="111" y="3554"/>
              </a:cxn>
              <a:cxn ang="0">
                <a:pos x="129" y="3375"/>
              </a:cxn>
              <a:cxn ang="0">
                <a:pos x="185" y="3196"/>
              </a:cxn>
              <a:cxn ang="0">
                <a:pos x="240" y="3016"/>
              </a:cxn>
              <a:cxn ang="0">
                <a:pos x="315" y="2855"/>
              </a:cxn>
              <a:cxn ang="0">
                <a:pos x="388" y="2692"/>
              </a:cxn>
              <a:cxn ang="0">
                <a:pos x="481" y="2549"/>
              </a:cxn>
              <a:cxn ang="0">
                <a:pos x="573" y="2424"/>
              </a:cxn>
              <a:cxn ang="0">
                <a:pos x="684" y="2298"/>
              </a:cxn>
              <a:cxn ang="0">
                <a:pos x="795" y="2172"/>
              </a:cxn>
              <a:cxn ang="0">
                <a:pos x="924" y="2083"/>
              </a:cxn>
              <a:cxn ang="0">
                <a:pos x="1054" y="1993"/>
              </a:cxn>
              <a:cxn ang="0">
                <a:pos x="1202" y="1921"/>
              </a:cxn>
              <a:cxn ang="0">
                <a:pos x="1332" y="1884"/>
              </a:cxn>
              <a:cxn ang="0">
                <a:pos x="1479" y="1849"/>
              </a:cxn>
              <a:cxn ang="0">
                <a:pos x="1646" y="1813"/>
              </a:cxn>
              <a:cxn ang="0">
                <a:pos x="1794" y="1813"/>
              </a:cxn>
              <a:cxn ang="0">
                <a:pos x="1961" y="1849"/>
              </a:cxn>
              <a:cxn ang="0">
                <a:pos x="2109" y="1884"/>
              </a:cxn>
              <a:cxn ang="0">
                <a:pos x="2238" y="1921"/>
              </a:cxn>
              <a:cxn ang="0">
                <a:pos x="2385" y="1993"/>
              </a:cxn>
              <a:cxn ang="0">
                <a:pos x="2516" y="2083"/>
              </a:cxn>
              <a:cxn ang="0">
                <a:pos x="2645" y="2172"/>
              </a:cxn>
              <a:cxn ang="0">
                <a:pos x="2756" y="2298"/>
              </a:cxn>
              <a:cxn ang="0">
                <a:pos x="2867" y="2424"/>
              </a:cxn>
              <a:cxn ang="0">
                <a:pos x="2960" y="2549"/>
              </a:cxn>
              <a:cxn ang="0">
                <a:pos x="3051" y="2692"/>
              </a:cxn>
              <a:cxn ang="0">
                <a:pos x="3144" y="2855"/>
              </a:cxn>
              <a:cxn ang="0">
                <a:pos x="3200" y="3016"/>
              </a:cxn>
              <a:cxn ang="0">
                <a:pos x="3255" y="3196"/>
              </a:cxn>
              <a:cxn ang="0">
                <a:pos x="3311" y="3375"/>
              </a:cxn>
              <a:cxn ang="0">
                <a:pos x="3329" y="3554"/>
              </a:cxn>
              <a:cxn ang="0">
                <a:pos x="3459" y="3663"/>
              </a:cxn>
              <a:cxn ang="0">
                <a:pos x="0" y="0"/>
              </a:cxn>
            </a:cxnLst>
            <a:rect l="0" t="0" r="r" b="b"/>
            <a:pathLst>
              <a:path w="3459" h="3663">
                <a:moveTo>
                  <a:pt x="0" y="0"/>
                </a:moveTo>
                <a:lnTo>
                  <a:pt x="0" y="3663"/>
                </a:lnTo>
                <a:lnTo>
                  <a:pt x="93" y="3663"/>
                </a:lnTo>
                <a:lnTo>
                  <a:pt x="111" y="3554"/>
                </a:lnTo>
                <a:lnTo>
                  <a:pt x="111" y="3464"/>
                </a:lnTo>
                <a:lnTo>
                  <a:pt x="129" y="3375"/>
                </a:lnTo>
                <a:lnTo>
                  <a:pt x="148" y="3285"/>
                </a:lnTo>
                <a:lnTo>
                  <a:pt x="185" y="3196"/>
                </a:lnTo>
                <a:lnTo>
                  <a:pt x="204" y="3106"/>
                </a:lnTo>
                <a:lnTo>
                  <a:pt x="240" y="3016"/>
                </a:lnTo>
                <a:lnTo>
                  <a:pt x="278" y="2926"/>
                </a:lnTo>
                <a:lnTo>
                  <a:pt x="315" y="2855"/>
                </a:lnTo>
                <a:lnTo>
                  <a:pt x="351" y="2782"/>
                </a:lnTo>
                <a:lnTo>
                  <a:pt x="388" y="2692"/>
                </a:lnTo>
                <a:lnTo>
                  <a:pt x="426" y="2621"/>
                </a:lnTo>
                <a:lnTo>
                  <a:pt x="481" y="2549"/>
                </a:lnTo>
                <a:lnTo>
                  <a:pt x="518" y="2477"/>
                </a:lnTo>
                <a:lnTo>
                  <a:pt x="573" y="2424"/>
                </a:lnTo>
                <a:lnTo>
                  <a:pt x="629" y="2351"/>
                </a:lnTo>
                <a:lnTo>
                  <a:pt x="684" y="2298"/>
                </a:lnTo>
                <a:lnTo>
                  <a:pt x="740" y="2225"/>
                </a:lnTo>
                <a:lnTo>
                  <a:pt x="795" y="2172"/>
                </a:lnTo>
                <a:lnTo>
                  <a:pt x="869" y="2137"/>
                </a:lnTo>
                <a:lnTo>
                  <a:pt x="924" y="2083"/>
                </a:lnTo>
                <a:lnTo>
                  <a:pt x="999" y="2047"/>
                </a:lnTo>
                <a:lnTo>
                  <a:pt x="1054" y="1993"/>
                </a:lnTo>
                <a:lnTo>
                  <a:pt x="1128" y="1957"/>
                </a:lnTo>
                <a:lnTo>
                  <a:pt x="1202" y="1921"/>
                </a:lnTo>
                <a:lnTo>
                  <a:pt x="1276" y="1903"/>
                </a:lnTo>
                <a:lnTo>
                  <a:pt x="1332" y="1884"/>
                </a:lnTo>
                <a:lnTo>
                  <a:pt x="1406" y="1849"/>
                </a:lnTo>
                <a:lnTo>
                  <a:pt x="1479" y="1849"/>
                </a:lnTo>
                <a:lnTo>
                  <a:pt x="1572" y="1831"/>
                </a:lnTo>
                <a:lnTo>
                  <a:pt x="1646" y="1813"/>
                </a:lnTo>
                <a:lnTo>
                  <a:pt x="1720" y="1813"/>
                </a:lnTo>
                <a:lnTo>
                  <a:pt x="1794" y="1813"/>
                </a:lnTo>
                <a:lnTo>
                  <a:pt x="1868" y="1831"/>
                </a:lnTo>
                <a:lnTo>
                  <a:pt x="1961" y="1849"/>
                </a:lnTo>
                <a:lnTo>
                  <a:pt x="2034" y="1849"/>
                </a:lnTo>
                <a:lnTo>
                  <a:pt x="2109" y="1884"/>
                </a:lnTo>
                <a:lnTo>
                  <a:pt x="2183" y="1903"/>
                </a:lnTo>
                <a:lnTo>
                  <a:pt x="2238" y="1921"/>
                </a:lnTo>
                <a:lnTo>
                  <a:pt x="2312" y="1957"/>
                </a:lnTo>
                <a:lnTo>
                  <a:pt x="2385" y="1993"/>
                </a:lnTo>
                <a:lnTo>
                  <a:pt x="2441" y="2047"/>
                </a:lnTo>
                <a:lnTo>
                  <a:pt x="2516" y="2083"/>
                </a:lnTo>
                <a:lnTo>
                  <a:pt x="2571" y="2137"/>
                </a:lnTo>
                <a:lnTo>
                  <a:pt x="2645" y="2172"/>
                </a:lnTo>
                <a:lnTo>
                  <a:pt x="2700" y="2225"/>
                </a:lnTo>
                <a:lnTo>
                  <a:pt x="2756" y="2298"/>
                </a:lnTo>
                <a:lnTo>
                  <a:pt x="2811" y="2351"/>
                </a:lnTo>
                <a:lnTo>
                  <a:pt x="2867" y="2424"/>
                </a:lnTo>
                <a:lnTo>
                  <a:pt x="2922" y="2477"/>
                </a:lnTo>
                <a:lnTo>
                  <a:pt x="2960" y="2549"/>
                </a:lnTo>
                <a:lnTo>
                  <a:pt x="3015" y="2621"/>
                </a:lnTo>
                <a:lnTo>
                  <a:pt x="3051" y="2692"/>
                </a:lnTo>
                <a:lnTo>
                  <a:pt x="3089" y="2782"/>
                </a:lnTo>
                <a:lnTo>
                  <a:pt x="3144" y="2855"/>
                </a:lnTo>
                <a:lnTo>
                  <a:pt x="3162" y="2926"/>
                </a:lnTo>
                <a:lnTo>
                  <a:pt x="3200" y="3016"/>
                </a:lnTo>
                <a:lnTo>
                  <a:pt x="3237" y="3106"/>
                </a:lnTo>
                <a:lnTo>
                  <a:pt x="3255" y="3196"/>
                </a:lnTo>
                <a:lnTo>
                  <a:pt x="3292" y="3285"/>
                </a:lnTo>
                <a:lnTo>
                  <a:pt x="3311" y="3375"/>
                </a:lnTo>
                <a:lnTo>
                  <a:pt x="3329" y="3464"/>
                </a:lnTo>
                <a:lnTo>
                  <a:pt x="3329" y="3554"/>
                </a:lnTo>
                <a:lnTo>
                  <a:pt x="3348" y="3663"/>
                </a:lnTo>
                <a:lnTo>
                  <a:pt x="3459" y="3663"/>
                </a:lnTo>
                <a:lnTo>
                  <a:pt x="3459" y="0"/>
                </a:lnTo>
                <a:lnTo>
                  <a:pt x="0" y="0"/>
                </a:lnTo>
                <a:close/>
              </a:path>
            </a:pathLst>
          </a:custGeom>
          <a:solidFill>
            <a:srgbClr val="249457"/>
          </a:solidFill>
          <a:ln w="6350" cmpd="sng">
            <a:solidFill>
              <a:srgbClr val="249457"/>
            </a:solidFill>
            <a:round/>
            <a:headEnd/>
            <a:tailEnd/>
          </a:ln>
        </p:spPr>
        <p:txBody>
          <a:bodyPr/>
          <a:lstStyle/>
          <a:p>
            <a:pPr algn="r" eaLnBrk="0" fontAlgn="base" hangingPunct="0">
              <a:spcBef>
                <a:spcPct val="15000"/>
              </a:spcBef>
              <a:spcAft>
                <a:spcPct val="15000"/>
              </a:spcAft>
              <a:buClr>
                <a:srgbClr val="FF00FF"/>
              </a:buClr>
              <a:buFont typeface="Wingdings" pitchFamily="2" charset="2"/>
              <a:buNone/>
              <a:defRPr/>
            </a:pPr>
            <a:endParaRPr lang="de-DE" sz="900" dirty="0">
              <a:solidFill>
                <a:srgbClr val="000000"/>
              </a:solidFill>
              <a:latin typeface="Calibri" pitchFamily="34" charset="0"/>
              <a:cs typeface="Arial" charset="0"/>
            </a:endParaRPr>
          </a:p>
        </p:txBody>
      </p:sp>
    </p:spTree>
    <p:extLst>
      <p:ext uri="{BB962C8B-B14F-4D97-AF65-F5344CB8AC3E}">
        <p14:creationId xmlns:p14="http://schemas.microsoft.com/office/powerpoint/2010/main" val="616990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2075333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83190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8197219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0803431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9595544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375525" y="0"/>
            <a:ext cx="1768475" cy="54483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2066925" y="0"/>
            <a:ext cx="5156200" cy="5448300"/>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840244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pPr>
              <a:defRPr/>
            </a:pPr>
            <a:fld id="{D891C202-A10E-4792-97EB-D019CAC46263}" type="slidenum">
              <a:rPr lang="de-AT"/>
              <a:pPr>
                <a:defRPr/>
              </a:pPr>
              <a:t>‹Nr.›</a:t>
            </a:fld>
            <a:endParaRPr lang="de-AT" dirty="0"/>
          </a:p>
        </p:txBody>
      </p:sp>
    </p:spTree>
    <p:extLst>
      <p:ext uri="{BB962C8B-B14F-4D97-AF65-F5344CB8AC3E}">
        <p14:creationId xmlns:p14="http://schemas.microsoft.com/office/powerpoint/2010/main" val="1237198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Calibri" pitchFamily="34" charset="0"/>
              </a:defRPr>
            </a:lvl1pPr>
          </a:lstStyle>
          <a:p>
            <a:r>
              <a:rPr lang="de-DE" dirty="0" smtClean="0"/>
              <a:t>Titelmasterformat durch Klicken bearbeiten</a:t>
            </a:r>
            <a:endParaRPr lang="de-DE" dirty="0"/>
          </a:p>
        </p:txBody>
      </p:sp>
      <p:sp>
        <p:nvSpPr>
          <p:cNvPr id="3" name="Inhaltsplatzhalter 2"/>
          <p:cNvSpPr>
            <a:spLocks noGrp="1"/>
          </p:cNvSpPr>
          <p:nvPr>
            <p:ph idx="1"/>
          </p:nvPr>
        </p:nvSpPr>
        <p:spPr>
          <a:xfrm>
            <a:off x="457200" y="1600200"/>
            <a:ext cx="8229600" cy="4525963"/>
          </a:xfrm>
          <a:prstGeom prst="rect">
            <a:avLst/>
          </a:prstGeo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Rectangle 5"/>
          <p:cNvSpPr>
            <a:spLocks noGrp="1" noChangeArrowheads="1"/>
          </p:cNvSpPr>
          <p:nvPr>
            <p:ph type="sldNum" sz="quarter" idx="10"/>
          </p:nvPr>
        </p:nvSpPr>
        <p:spPr>
          <a:ln/>
        </p:spPr>
        <p:txBody>
          <a:bodyPr/>
          <a:lstStyle>
            <a:lvl1pPr>
              <a:defRPr/>
            </a:lvl1pPr>
          </a:lstStyle>
          <a:p>
            <a:pPr>
              <a:defRPr/>
            </a:pPr>
            <a:fld id="{06D340B1-EC87-40AC-8056-020473D6443D}" type="slidenum">
              <a:rPr lang="de-AT"/>
              <a:pPr>
                <a:defRPr/>
              </a:pPr>
              <a:t>‹Nr.›</a:t>
            </a:fld>
            <a:endParaRPr lang="de-AT" dirty="0"/>
          </a:p>
        </p:txBody>
      </p:sp>
    </p:spTree>
    <p:extLst>
      <p:ext uri="{BB962C8B-B14F-4D97-AF65-F5344CB8AC3E}">
        <p14:creationId xmlns:p14="http://schemas.microsoft.com/office/powerpoint/2010/main" val="3423104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10590" y="232108"/>
            <a:ext cx="6400800" cy="639762"/>
          </a:xfrm>
          <a:prstGeom prst="rect">
            <a:avLst/>
          </a:prstGeom>
          <a:solidFill>
            <a:schemeClr val="accent1">
              <a:lumMod val="75000"/>
            </a:schemeClr>
          </a:solidFill>
          <a:ln w="12700">
            <a:solidFill>
              <a:schemeClr val="tx1"/>
            </a:solidFill>
          </a:ln>
          <a:effectLst>
            <a:outerShdw blurRad="50800" dist="38100" dir="5400000" algn="t" rotWithShape="0">
              <a:prstClr val="black">
                <a:alpha val="40000"/>
              </a:prstClr>
            </a:outerShdw>
          </a:effectLst>
        </p:spPr>
        <p:style>
          <a:lnRef idx="2">
            <a:schemeClr val="accent6">
              <a:shade val="50000"/>
            </a:schemeClr>
          </a:lnRef>
          <a:fillRef idx="1">
            <a:schemeClr val="accent6"/>
          </a:fillRef>
          <a:effectRef idx="0">
            <a:schemeClr val="accent6"/>
          </a:effectRef>
          <a:fontRef idx="none"/>
        </p:style>
        <p:txBody>
          <a:bodyPr>
            <a:noAutofit/>
          </a:bodyPr>
          <a:lstStyle>
            <a:lvl1pPr>
              <a:defRPr sz="2800" b="1">
                <a:solidFill>
                  <a:schemeClr val="bg1"/>
                </a:solidFill>
              </a:defRPr>
            </a:lvl1pPr>
          </a:lstStyle>
          <a:p>
            <a:r>
              <a:rPr lang="en-US" dirty="0" smtClean="0"/>
              <a:t>Click to edit Master title style</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pPr fontAlgn="base">
              <a:spcBef>
                <a:spcPct val="0"/>
              </a:spcBef>
              <a:spcAft>
                <a:spcPct val="0"/>
              </a:spcAft>
            </a:pPr>
            <a:fld id="{0F7C5B49-D457-4225-935A-CE5E45D1E7F4}" type="datetime1">
              <a:rPr lang="en-US" sz="1400">
                <a:solidFill>
                  <a:srgbClr val="000000"/>
                </a:solidFill>
                <a:cs typeface="Arial" charset="0"/>
              </a:rPr>
              <a:pPr fontAlgn="base">
                <a:spcBef>
                  <a:spcPct val="0"/>
                </a:spcBef>
                <a:spcAft>
                  <a:spcPct val="0"/>
                </a:spcAft>
              </a:pPr>
              <a:t>4/29/2014</a:t>
            </a:fld>
            <a:endParaRPr lang="en-US" sz="1400" dirty="0">
              <a:solidFill>
                <a:srgbClr val="000000"/>
              </a:solidFill>
              <a:cs typeface="Arial" charset="0"/>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fontAlgn="base">
              <a:spcBef>
                <a:spcPct val="0"/>
              </a:spcBef>
              <a:spcAft>
                <a:spcPct val="0"/>
              </a:spcAft>
            </a:pPr>
            <a:endParaRPr lang="en-US" sz="1400" dirty="0">
              <a:solidFill>
                <a:srgbClr val="000000"/>
              </a:solidFill>
              <a:cs typeface="Arial" charset="0"/>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dirty="0"/>
          </a:p>
        </p:txBody>
      </p:sp>
      <p:pic>
        <p:nvPicPr>
          <p:cNvPr id="7" name="Picture 6" descr="unilogo.gif"/>
          <p:cNvPicPr>
            <a:picLocks noChangeAspect="1"/>
          </p:cNvPicPr>
          <p:nvPr userDrawn="1"/>
        </p:nvPicPr>
        <p:blipFill>
          <a:blip r:embed="rId2" cstate="screen"/>
          <a:stretch>
            <a:fillRect/>
          </a:stretch>
        </p:blipFill>
        <p:spPr>
          <a:xfrm>
            <a:off x="376612" y="186070"/>
            <a:ext cx="689072" cy="685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26625" name="Picture 1"/>
          <p:cNvPicPr>
            <a:picLocks noChangeAspect="1" noChangeArrowheads="1"/>
          </p:cNvPicPr>
          <p:nvPr userDrawn="1"/>
        </p:nvPicPr>
        <p:blipFill>
          <a:blip r:embed="rId3" cstate="print"/>
          <a:srcRect/>
          <a:stretch>
            <a:fillRect/>
          </a:stretch>
        </p:blipFill>
        <p:spPr bwMode="auto">
          <a:xfrm>
            <a:off x="7950343" y="120502"/>
            <a:ext cx="925850" cy="759896"/>
          </a:xfrm>
          <a:prstGeom prst="rect">
            <a:avLst/>
          </a:prstGeom>
          <a:noFill/>
          <a:ln w="9525">
            <a:noFill/>
            <a:miter lim="800000"/>
            <a:headEnd/>
            <a:tailEnd/>
          </a:ln>
        </p:spPr>
      </p:pic>
    </p:spTree>
    <p:extLst>
      <p:ext uri="{BB962C8B-B14F-4D97-AF65-F5344CB8AC3E}">
        <p14:creationId xmlns:p14="http://schemas.microsoft.com/office/powerpoint/2010/main" val="928857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19458" name="Line 2"/>
          <p:cNvSpPr>
            <a:spLocks noChangeShapeType="1"/>
          </p:cNvSpPr>
          <p:nvPr userDrawn="1"/>
        </p:nvSpPr>
        <p:spPr bwMode="auto">
          <a:xfrm>
            <a:off x="0" y="5703888"/>
            <a:ext cx="91440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de-DE" sz="2400">
              <a:solidFill>
                <a:srgbClr val="000000"/>
              </a:solidFill>
              <a:latin typeface="Times New Roman" charset="0"/>
              <a:cs typeface="Arial" charset="0"/>
            </a:endParaRPr>
          </a:p>
        </p:txBody>
      </p:sp>
      <p:pic>
        <p:nvPicPr>
          <p:cNvPr id="19459" name="Picture 3" descr="TU-KL-HKS-transparent"/>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0988" y="166688"/>
            <a:ext cx="1689100" cy="503237"/>
          </a:xfrm>
          <a:prstGeom prst="rect">
            <a:avLst/>
          </a:prstGeom>
          <a:noFill/>
          <a:extLst>
            <a:ext uri="{909E8E84-426E-40DD-AFC4-6F175D3DCCD1}">
              <a14:hiddenFill xmlns:a14="http://schemas.microsoft.com/office/drawing/2010/main">
                <a:solidFill>
                  <a:srgbClr val="FFFFFF"/>
                </a:solidFill>
              </a14:hiddenFill>
            </a:ext>
          </a:extLst>
        </p:spPr>
      </p:pic>
      <p:grpSp>
        <p:nvGrpSpPr>
          <p:cNvPr id="19460" name="Group 4"/>
          <p:cNvGrpSpPr>
            <a:grpSpLocks/>
          </p:cNvGrpSpPr>
          <p:nvPr userDrawn="1"/>
        </p:nvGrpSpPr>
        <p:grpSpPr bwMode="auto">
          <a:xfrm>
            <a:off x="2030413" y="0"/>
            <a:ext cx="7113587" cy="969963"/>
            <a:chOff x="1386" y="0"/>
            <a:chExt cx="4854" cy="611"/>
          </a:xfrm>
        </p:grpSpPr>
        <p:sp>
          <p:nvSpPr>
            <p:cNvPr id="19461" name="Rectangle 5"/>
            <p:cNvSpPr>
              <a:spLocks noChangeArrowheads="1"/>
            </p:cNvSpPr>
            <p:nvPr userDrawn="1"/>
          </p:nvSpPr>
          <p:spPr bwMode="auto">
            <a:xfrm>
              <a:off x="1813" y="0"/>
              <a:ext cx="4427" cy="611"/>
            </a:xfrm>
            <a:prstGeom prst="rect">
              <a:avLst/>
            </a:prstGeom>
            <a:solidFill>
              <a:schemeClr val="hlink"/>
            </a:solidFill>
            <a:ln>
              <a:noFill/>
            </a:ln>
            <a:effectLst/>
            <a:extLs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de-DE" sz="2400">
                <a:solidFill>
                  <a:srgbClr val="000000"/>
                </a:solidFill>
                <a:latin typeface="Times New Roman" charset="0"/>
                <a:cs typeface="Arial" charset="0"/>
              </a:endParaRPr>
            </a:p>
          </p:txBody>
        </p:sp>
        <p:sp>
          <p:nvSpPr>
            <p:cNvPr id="19462" name="AutoShape 6"/>
            <p:cNvSpPr>
              <a:spLocks noChangeArrowheads="1"/>
            </p:cNvSpPr>
            <p:nvPr userDrawn="1"/>
          </p:nvSpPr>
          <p:spPr bwMode="auto">
            <a:xfrm>
              <a:off x="1386" y="0"/>
              <a:ext cx="2789" cy="611"/>
            </a:xfrm>
            <a:prstGeom prst="parallelogram">
              <a:avLst>
                <a:gd name="adj" fmla="val 30600"/>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de-DE" sz="2400">
                <a:solidFill>
                  <a:srgbClr val="000000"/>
                </a:solidFill>
                <a:latin typeface="Times New Roman" charset="0"/>
                <a:cs typeface="Arial" charset="0"/>
              </a:endParaRPr>
            </a:p>
          </p:txBody>
        </p:sp>
      </p:grpSp>
      <p:grpSp>
        <p:nvGrpSpPr>
          <p:cNvPr id="19463" name="Group 7"/>
          <p:cNvGrpSpPr>
            <a:grpSpLocks/>
          </p:cNvGrpSpPr>
          <p:nvPr userDrawn="1"/>
        </p:nvGrpSpPr>
        <p:grpSpPr bwMode="auto">
          <a:xfrm>
            <a:off x="0" y="2708275"/>
            <a:ext cx="1541463" cy="241300"/>
            <a:chOff x="0" y="1706"/>
            <a:chExt cx="1052" cy="152"/>
          </a:xfrm>
        </p:grpSpPr>
        <p:sp>
          <p:nvSpPr>
            <p:cNvPr id="19464" name="Rectangle 8"/>
            <p:cNvSpPr>
              <a:spLocks noChangeArrowheads="1"/>
            </p:cNvSpPr>
            <p:nvPr userDrawn="1"/>
          </p:nvSpPr>
          <p:spPr bwMode="auto">
            <a:xfrm>
              <a:off x="0" y="1706"/>
              <a:ext cx="1011" cy="152"/>
            </a:xfrm>
            <a:prstGeom prst="rec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de-DE" sz="2400">
                <a:solidFill>
                  <a:srgbClr val="000000"/>
                </a:solidFill>
                <a:latin typeface="Times New Roman" charset="0"/>
                <a:cs typeface="Arial" charset="0"/>
              </a:endParaRPr>
            </a:p>
          </p:txBody>
        </p:sp>
        <p:sp>
          <p:nvSpPr>
            <p:cNvPr id="19465" name="AutoShape 9"/>
            <p:cNvSpPr>
              <a:spLocks noChangeArrowheads="1"/>
            </p:cNvSpPr>
            <p:nvPr userDrawn="1"/>
          </p:nvSpPr>
          <p:spPr bwMode="auto">
            <a:xfrm>
              <a:off x="300" y="1706"/>
              <a:ext cx="752" cy="146"/>
            </a:xfrm>
            <a:prstGeom prst="parallelogram">
              <a:avLst>
                <a:gd name="adj" fmla="val 30141"/>
              </a:avLst>
            </a:prstGeom>
            <a:solidFill>
              <a:srgbClr val="FF0000"/>
            </a:solidFill>
            <a:ln>
              <a:noFill/>
            </a:ln>
            <a:effectLst/>
            <a:extLs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de-DE" sz="2400">
                <a:solidFill>
                  <a:srgbClr val="000000"/>
                </a:solidFill>
                <a:latin typeface="Times New Roman" charset="0"/>
                <a:cs typeface="Arial" charset="0"/>
              </a:endParaRPr>
            </a:p>
          </p:txBody>
        </p:sp>
      </p:grpSp>
      <p:grpSp>
        <p:nvGrpSpPr>
          <p:cNvPr id="19466" name="Group 10"/>
          <p:cNvGrpSpPr>
            <a:grpSpLocks/>
          </p:cNvGrpSpPr>
          <p:nvPr userDrawn="1"/>
        </p:nvGrpSpPr>
        <p:grpSpPr bwMode="auto">
          <a:xfrm>
            <a:off x="349250" y="6623050"/>
            <a:ext cx="8794750" cy="263525"/>
            <a:chOff x="238" y="4172"/>
            <a:chExt cx="6002" cy="166"/>
          </a:xfrm>
        </p:grpSpPr>
        <p:sp>
          <p:nvSpPr>
            <p:cNvPr id="19467" name="Rectangle 11"/>
            <p:cNvSpPr>
              <a:spLocks noChangeArrowheads="1"/>
            </p:cNvSpPr>
            <p:nvPr userDrawn="1"/>
          </p:nvSpPr>
          <p:spPr bwMode="auto">
            <a:xfrm>
              <a:off x="318" y="4172"/>
              <a:ext cx="5922" cy="15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de-DE" sz="2400">
                <a:solidFill>
                  <a:srgbClr val="000000"/>
                </a:solidFill>
                <a:latin typeface="Times New Roman" charset="0"/>
                <a:cs typeface="Arial" charset="0"/>
              </a:endParaRPr>
            </a:p>
          </p:txBody>
        </p:sp>
        <p:sp>
          <p:nvSpPr>
            <p:cNvPr id="19468" name="AutoShape 12"/>
            <p:cNvSpPr>
              <a:spLocks noChangeArrowheads="1"/>
            </p:cNvSpPr>
            <p:nvPr userDrawn="1"/>
          </p:nvSpPr>
          <p:spPr bwMode="auto">
            <a:xfrm>
              <a:off x="238" y="4172"/>
              <a:ext cx="284" cy="166"/>
            </a:xfrm>
            <a:prstGeom prst="parallelogram">
              <a:avLst>
                <a:gd name="adj" fmla="val 25900"/>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de-DE" sz="2400">
                <a:solidFill>
                  <a:srgbClr val="000000"/>
                </a:solidFill>
                <a:latin typeface="Times New Roman" charset="0"/>
                <a:cs typeface="Arial" charset="0"/>
              </a:endParaRPr>
            </a:p>
          </p:txBody>
        </p:sp>
      </p:grpSp>
      <p:sp>
        <p:nvSpPr>
          <p:cNvPr id="19469" name="Rectangle 13"/>
          <p:cNvSpPr>
            <a:spLocks noChangeArrowheads="1"/>
          </p:cNvSpPr>
          <p:nvPr userDrawn="1"/>
        </p:nvSpPr>
        <p:spPr bwMode="auto">
          <a:xfrm>
            <a:off x="0" y="20335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de-DE" sz="2400">
              <a:solidFill>
                <a:srgbClr val="000000"/>
              </a:solidFill>
              <a:latin typeface="Times New Roman" charset="0"/>
              <a:cs typeface="Arial" charset="0"/>
            </a:endParaRPr>
          </a:p>
        </p:txBody>
      </p:sp>
      <p:sp>
        <p:nvSpPr>
          <p:cNvPr id="19470" name="Text Box 14"/>
          <p:cNvSpPr txBox="1">
            <a:spLocks noChangeArrowheads="1"/>
          </p:cNvSpPr>
          <p:nvPr userDrawn="1"/>
        </p:nvSpPr>
        <p:spPr bwMode="auto">
          <a:xfrm>
            <a:off x="1657350" y="1131888"/>
            <a:ext cx="7134225"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fontAlgn="base">
              <a:spcBef>
                <a:spcPct val="0"/>
              </a:spcBef>
              <a:spcAft>
                <a:spcPct val="0"/>
              </a:spcAft>
            </a:pPr>
            <a:r>
              <a:rPr lang="de-DE" sz="3600" b="1">
                <a:solidFill>
                  <a:srgbClr val="3333CC"/>
                </a:solidFill>
                <a:ea typeface="ＭＳ Ｐゴシック" charset="-128"/>
                <a:cs typeface="Arial" charset="0"/>
              </a:rPr>
              <a:t>Ombudsgremium</a:t>
            </a:r>
            <a:r>
              <a:rPr lang="de-DE" sz="3600">
                <a:solidFill>
                  <a:srgbClr val="3333CC"/>
                </a:solidFill>
                <a:ea typeface="ＭＳ Ｐゴシック" charset="-128"/>
                <a:cs typeface="Arial" charset="0"/>
              </a:rPr>
              <a:t/>
            </a:r>
            <a:br>
              <a:rPr lang="de-DE" sz="3600">
                <a:solidFill>
                  <a:srgbClr val="3333CC"/>
                </a:solidFill>
                <a:ea typeface="ＭＳ Ｐゴシック" charset="-128"/>
                <a:cs typeface="Arial" charset="0"/>
              </a:rPr>
            </a:br>
            <a:r>
              <a:rPr lang="de-DE" sz="3600">
                <a:solidFill>
                  <a:srgbClr val="3333CC"/>
                </a:solidFill>
                <a:ea typeface="ＭＳ Ｐゴシック" charset="-128"/>
                <a:cs typeface="Arial" charset="0"/>
              </a:rPr>
              <a:t>“</a:t>
            </a:r>
            <a:r>
              <a:rPr lang="de-DE" sz="3600" b="1">
                <a:solidFill>
                  <a:srgbClr val="3333CC"/>
                </a:solidFill>
                <a:ea typeface="ＭＳ Ｐゴシック" charset="-128"/>
                <a:cs typeface="Arial" charset="0"/>
              </a:rPr>
              <a:t>Gute wissenschaftliche Praxis"</a:t>
            </a:r>
          </a:p>
        </p:txBody>
      </p:sp>
      <p:sp>
        <p:nvSpPr>
          <p:cNvPr id="19471" name="Line 15"/>
          <p:cNvSpPr>
            <a:spLocks noChangeShapeType="1"/>
          </p:cNvSpPr>
          <p:nvPr userDrawn="1"/>
        </p:nvSpPr>
        <p:spPr bwMode="auto">
          <a:xfrm>
            <a:off x="1465263" y="2941638"/>
            <a:ext cx="7678737" cy="0"/>
          </a:xfrm>
          <a:prstGeom prst="line">
            <a:avLst/>
          </a:prstGeom>
          <a:noFill/>
          <a:ln w="222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de-DE" sz="2400">
              <a:solidFill>
                <a:srgbClr val="000000"/>
              </a:solidFill>
              <a:latin typeface="Times New Roman" charset="0"/>
              <a:cs typeface="Arial" charset="0"/>
            </a:endParaRPr>
          </a:p>
        </p:txBody>
      </p:sp>
      <p:sp>
        <p:nvSpPr>
          <p:cNvPr id="19472" name="Text Box 16"/>
          <p:cNvSpPr txBox="1">
            <a:spLocks noChangeArrowheads="1"/>
          </p:cNvSpPr>
          <p:nvPr userDrawn="1"/>
        </p:nvSpPr>
        <p:spPr bwMode="auto">
          <a:xfrm>
            <a:off x="2208213" y="4519613"/>
            <a:ext cx="57467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0"/>
              </a:spcBef>
              <a:spcAft>
                <a:spcPct val="0"/>
              </a:spcAft>
            </a:pPr>
            <a:r>
              <a:rPr lang="de-DE" sz="2800" b="1">
                <a:solidFill>
                  <a:srgbClr val="3333CC"/>
                </a:solidFill>
                <a:ea typeface="ＭＳ Ｐゴシック" charset="-128"/>
                <a:cs typeface="Arial" charset="0"/>
              </a:rPr>
              <a:t>Bericht auf der Senatssitzung am 11.07.2007</a:t>
            </a:r>
          </a:p>
        </p:txBody>
      </p:sp>
      <p:sp>
        <p:nvSpPr>
          <p:cNvPr id="19474" name="Rectangle 18"/>
          <p:cNvSpPr>
            <a:spLocks noChangeArrowheads="1"/>
          </p:cNvSpPr>
          <p:nvPr userDrawn="1"/>
        </p:nvSpPr>
        <p:spPr bwMode="auto">
          <a:xfrm>
            <a:off x="2917825" y="3343275"/>
            <a:ext cx="40116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r>
              <a:rPr lang="de-DE" sz="2400" b="1">
                <a:solidFill>
                  <a:srgbClr val="3333CC"/>
                </a:solidFill>
                <a:ea typeface="ＭＳ Ｐゴシック" charset="-128"/>
                <a:cs typeface="Arial" charset="0"/>
              </a:rPr>
              <a:t>Professor Dr. G.-M. Greuel</a:t>
            </a:r>
          </a:p>
        </p:txBody>
      </p:sp>
    </p:spTree>
    <p:extLst>
      <p:ext uri="{BB962C8B-B14F-4D97-AF65-F5344CB8AC3E}">
        <p14:creationId xmlns:p14="http://schemas.microsoft.com/office/powerpoint/2010/main" val="2690696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160979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1751292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066925" y="1323975"/>
            <a:ext cx="3365500" cy="4124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5584825" y="1323975"/>
            <a:ext cx="3365500" cy="4124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4175645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4113211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3.wmf"/><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92258" name="Rectangle 2"/>
          <p:cNvSpPr>
            <a:spLocks noChangeArrowheads="1"/>
          </p:cNvSpPr>
          <p:nvPr/>
        </p:nvSpPr>
        <p:spPr bwMode="auto">
          <a:xfrm>
            <a:off x="0" y="6327775"/>
            <a:ext cx="9144000" cy="530225"/>
          </a:xfrm>
          <a:prstGeom prst="rect">
            <a:avLst/>
          </a:prstGeom>
          <a:solidFill>
            <a:srgbClr val="008080"/>
          </a:solidFill>
          <a:ln w="9525">
            <a:noFill/>
            <a:miter lim="800000"/>
            <a:headEnd/>
            <a:tailEnd/>
          </a:ln>
        </p:spPr>
        <p:txBody>
          <a:bodyPr wrap="none" anchor="ctr"/>
          <a:lstStyle/>
          <a:p>
            <a:pPr algn="ctr" eaLnBrk="0" fontAlgn="base" hangingPunct="0">
              <a:spcBef>
                <a:spcPct val="0"/>
              </a:spcBef>
              <a:spcAft>
                <a:spcPct val="0"/>
              </a:spcAft>
              <a:defRPr/>
            </a:pPr>
            <a:endParaRPr lang="en-US" sz="2600">
              <a:solidFill>
                <a:srgbClr val="000000"/>
              </a:solidFill>
              <a:latin typeface="Franklin Gothic" pitchFamily="34" charset="0"/>
              <a:cs typeface="Arial" charset="0"/>
            </a:endParaRPr>
          </a:p>
        </p:txBody>
      </p:sp>
      <p:sp>
        <p:nvSpPr>
          <p:cNvPr id="992259" name="Rectangle 5"/>
          <p:cNvSpPr>
            <a:spLocks noGrp="1" noChangeArrowheads="1"/>
          </p:cNvSpPr>
          <p:nvPr>
            <p:ph type="sldNum" sz="quarter" idx="4"/>
          </p:nvPr>
        </p:nvSpPr>
        <p:spPr bwMode="auto">
          <a:xfrm>
            <a:off x="8542338" y="6584950"/>
            <a:ext cx="601662" cy="273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000" b="0">
                <a:solidFill>
                  <a:srgbClr val="FFFFFF"/>
                </a:solidFill>
                <a:latin typeface="Calibri" pitchFamily="34" charset="0"/>
                <a:cs typeface="+mn-cs"/>
              </a:defRPr>
            </a:lvl1pPr>
          </a:lstStyle>
          <a:p>
            <a:pPr fontAlgn="base">
              <a:spcBef>
                <a:spcPct val="0"/>
              </a:spcBef>
              <a:spcAft>
                <a:spcPct val="0"/>
              </a:spcAft>
              <a:defRPr/>
            </a:pPr>
            <a:fld id="{EC107375-4EFF-478F-8082-A888E9FFEE97}" type="slidenum">
              <a:rPr lang="de-AT" smtClean="0"/>
              <a:pPr fontAlgn="base">
                <a:spcBef>
                  <a:spcPct val="0"/>
                </a:spcBef>
                <a:spcAft>
                  <a:spcPct val="0"/>
                </a:spcAft>
                <a:defRPr/>
              </a:pPr>
              <a:t>‹Nr.›</a:t>
            </a:fld>
            <a:endParaRPr lang="de-AT" dirty="0"/>
          </a:p>
        </p:txBody>
      </p:sp>
      <p:sp>
        <p:nvSpPr>
          <p:cNvPr id="992260" name="Text Box 6"/>
          <p:cNvSpPr txBox="1">
            <a:spLocks noChangeArrowheads="1"/>
          </p:cNvSpPr>
          <p:nvPr/>
        </p:nvSpPr>
        <p:spPr bwMode="auto">
          <a:xfrm>
            <a:off x="5786474" y="6426200"/>
            <a:ext cx="2859051" cy="412421"/>
          </a:xfrm>
          <a:prstGeom prst="rect">
            <a:avLst/>
          </a:prstGeom>
          <a:noFill/>
          <a:ln w="9525">
            <a:noFill/>
            <a:miter lim="800000"/>
            <a:headEnd/>
            <a:tailEnd/>
          </a:ln>
        </p:spPr>
        <p:txBody>
          <a:bodyPr wrap="none">
            <a:spAutoFit/>
          </a:bodyPr>
          <a:lstStyle/>
          <a:p>
            <a:pPr algn="r" eaLnBrk="0" fontAlgn="base" hangingPunct="0">
              <a:lnSpc>
                <a:spcPct val="80000"/>
              </a:lnSpc>
              <a:spcBef>
                <a:spcPct val="0"/>
              </a:spcBef>
              <a:spcAft>
                <a:spcPct val="0"/>
              </a:spcAft>
              <a:defRPr/>
            </a:pPr>
            <a:r>
              <a:rPr lang="de-DE" sz="1300" dirty="0">
                <a:solidFill>
                  <a:srgbClr val="FFFFFF"/>
                </a:solidFill>
                <a:latin typeface="Calibri" pitchFamily="34" charset="0"/>
                <a:cs typeface="Arial" charset="0"/>
              </a:rPr>
              <a:t>Department </a:t>
            </a:r>
            <a:r>
              <a:rPr lang="de-DE" sz="1300" dirty="0" err="1">
                <a:solidFill>
                  <a:srgbClr val="FFFFFF"/>
                </a:solidFill>
                <a:latin typeface="Calibri" pitchFamily="34" charset="0"/>
                <a:cs typeface="Arial" charset="0"/>
              </a:rPr>
              <a:t>of</a:t>
            </a:r>
            <a:r>
              <a:rPr lang="de-DE" sz="1300" dirty="0">
                <a:solidFill>
                  <a:srgbClr val="FFFFFF"/>
                </a:solidFill>
                <a:latin typeface="Calibri" pitchFamily="34" charset="0"/>
                <a:cs typeface="Arial" charset="0"/>
              </a:rPr>
              <a:t> </a:t>
            </a:r>
            <a:r>
              <a:rPr lang="de-DE" sz="1300" dirty="0" err="1">
                <a:solidFill>
                  <a:srgbClr val="FFFFFF"/>
                </a:solidFill>
                <a:latin typeface="Calibri" pitchFamily="34" charset="0"/>
                <a:cs typeface="Arial" charset="0"/>
              </a:rPr>
              <a:t>Molecular</a:t>
            </a:r>
            <a:r>
              <a:rPr lang="de-DE" sz="1300" dirty="0">
                <a:solidFill>
                  <a:srgbClr val="FFFFFF"/>
                </a:solidFill>
                <a:latin typeface="Calibri" pitchFamily="34" charset="0"/>
                <a:cs typeface="Arial" charset="0"/>
              </a:rPr>
              <a:t> </a:t>
            </a:r>
            <a:r>
              <a:rPr lang="de-DE" sz="1300" dirty="0" err="1">
                <a:solidFill>
                  <a:srgbClr val="FFFFFF"/>
                </a:solidFill>
                <a:latin typeface="Calibri" pitchFamily="34" charset="0"/>
                <a:cs typeface="Arial" charset="0"/>
              </a:rPr>
              <a:t>Biology</a:t>
            </a:r>
            <a:endParaRPr lang="de-DE" sz="1300" dirty="0">
              <a:solidFill>
                <a:srgbClr val="FFFFFF"/>
              </a:solidFill>
              <a:latin typeface="Calibri" pitchFamily="34" charset="0"/>
              <a:cs typeface="Arial" charset="0"/>
            </a:endParaRPr>
          </a:p>
          <a:p>
            <a:pPr algn="r" eaLnBrk="0" fontAlgn="base" hangingPunct="0">
              <a:lnSpc>
                <a:spcPct val="80000"/>
              </a:lnSpc>
              <a:spcBef>
                <a:spcPct val="0"/>
              </a:spcBef>
              <a:spcAft>
                <a:spcPct val="0"/>
              </a:spcAft>
              <a:defRPr/>
            </a:pPr>
            <a:r>
              <a:rPr lang="de-DE" sz="1300" dirty="0">
                <a:solidFill>
                  <a:srgbClr val="FFFFFF"/>
                </a:solidFill>
                <a:latin typeface="Calibri" pitchFamily="34" charset="0"/>
                <a:cs typeface="Arial" charset="0"/>
              </a:rPr>
              <a:t>Division </a:t>
            </a:r>
            <a:r>
              <a:rPr lang="de-DE" sz="1300" dirty="0" err="1">
                <a:solidFill>
                  <a:srgbClr val="FFFFFF"/>
                </a:solidFill>
                <a:latin typeface="Calibri" pitchFamily="34" charset="0"/>
                <a:cs typeface="Arial" charset="0"/>
              </a:rPr>
              <a:t>of</a:t>
            </a:r>
            <a:r>
              <a:rPr lang="de-DE" sz="1300" dirty="0">
                <a:solidFill>
                  <a:srgbClr val="FFFFFF"/>
                </a:solidFill>
                <a:latin typeface="Calibri" pitchFamily="34" charset="0"/>
                <a:cs typeface="Arial" charset="0"/>
              </a:rPr>
              <a:t> Chemistry </a:t>
            </a:r>
            <a:r>
              <a:rPr lang="de-DE" sz="1300" dirty="0" err="1">
                <a:solidFill>
                  <a:srgbClr val="FFFFFF"/>
                </a:solidFill>
                <a:latin typeface="Calibri" pitchFamily="34" charset="0"/>
                <a:cs typeface="Arial" charset="0"/>
              </a:rPr>
              <a:t>and</a:t>
            </a:r>
            <a:r>
              <a:rPr lang="de-DE" sz="1300" dirty="0">
                <a:solidFill>
                  <a:srgbClr val="FFFFFF"/>
                </a:solidFill>
                <a:latin typeface="Calibri" pitchFamily="34" charset="0"/>
                <a:cs typeface="Arial" charset="0"/>
              </a:rPr>
              <a:t> Bioanalytics</a:t>
            </a:r>
          </a:p>
        </p:txBody>
      </p:sp>
      <p:sp>
        <p:nvSpPr>
          <p:cNvPr id="992261" name="Freeform 7"/>
          <p:cNvSpPr>
            <a:spLocks noEditPoints="1"/>
          </p:cNvSpPr>
          <p:nvPr/>
        </p:nvSpPr>
        <p:spPr bwMode="auto">
          <a:xfrm>
            <a:off x="989013" y="6623050"/>
            <a:ext cx="1111250" cy="136525"/>
          </a:xfrm>
          <a:custGeom>
            <a:avLst/>
            <a:gdLst>
              <a:gd name="T0" fmla="*/ 770 w 12599"/>
              <a:gd name="T1" fmla="*/ 1479 h 1547"/>
              <a:gd name="T2" fmla="*/ 314 w 12599"/>
              <a:gd name="T3" fmla="*/ 1535 h 1547"/>
              <a:gd name="T4" fmla="*/ 242 w 12599"/>
              <a:gd name="T5" fmla="*/ 1363 h 1547"/>
              <a:gd name="T6" fmla="*/ 661 w 12599"/>
              <a:gd name="T7" fmla="*/ 1368 h 1547"/>
              <a:gd name="T8" fmla="*/ 816 w 12599"/>
              <a:gd name="T9" fmla="*/ 1140 h 1547"/>
              <a:gd name="T10" fmla="*/ 712 w 12599"/>
              <a:gd name="T11" fmla="*/ 924 h 1547"/>
              <a:gd name="T12" fmla="*/ 185 w 12599"/>
              <a:gd name="T13" fmla="*/ 710 h 1547"/>
              <a:gd name="T14" fmla="*/ 46 w 12599"/>
              <a:gd name="T15" fmla="*/ 444 h 1547"/>
              <a:gd name="T16" fmla="*/ 209 w 12599"/>
              <a:gd name="T17" fmla="*/ 93 h 1547"/>
              <a:gd name="T18" fmla="*/ 670 w 12599"/>
              <a:gd name="T19" fmla="*/ 14 h 1547"/>
              <a:gd name="T20" fmla="*/ 729 w 12599"/>
              <a:gd name="T21" fmla="*/ 181 h 1547"/>
              <a:gd name="T22" fmla="*/ 383 w 12599"/>
              <a:gd name="T23" fmla="*/ 170 h 1547"/>
              <a:gd name="T24" fmla="*/ 240 w 12599"/>
              <a:gd name="T25" fmla="*/ 349 h 1547"/>
              <a:gd name="T26" fmla="*/ 328 w 12599"/>
              <a:gd name="T27" fmla="*/ 561 h 1547"/>
              <a:gd name="T28" fmla="*/ 867 w 12599"/>
              <a:gd name="T29" fmla="*/ 789 h 1547"/>
              <a:gd name="T30" fmla="*/ 1013 w 12599"/>
              <a:gd name="T31" fmla="*/ 1081 h 1547"/>
              <a:gd name="T32" fmla="*/ 3601 w 12599"/>
              <a:gd name="T33" fmla="*/ 1369 h 1547"/>
              <a:gd name="T34" fmla="*/ 5414 w 12599"/>
              <a:gd name="T35" fmla="*/ 181 h 1547"/>
              <a:gd name="T36" fmla="*/ 4982 w 12599"/>
              <a:gd name="T37" fmla="*/ 1368 h 1547"/>
              <a:gd name="T38" fmla="*/ 7106 w 12599"/>
              <a:gd name="T39" fmla="*/ 878 h 1547"/>
              <a:gd name="T40" fmla="*/ 6958 w 12599"/>
              <a:gd name="T41" fmla="*/ 1371 h 1547"/>
              <a:gd name="T42" fmla="*/ 7171 w 12599"/>
              <a:gd name="T43" fmla="*/ 1240 h 1547"/>
              <a:gd name="T44" fmla="*/ 7078 w 12599"/>
              <a:gd name="T45" fmla="*/ 277 h 1547"/>
              <a:gd name="T46" fmla="*/ 6840 w 12599"/>
              <a:gd name="T47" fmla="*/ 672 h 1547"/>
              <a:gd name="T48" fmla="*/ 7114 w 12599"/>
              <a:gd name="T49" fmla="*/ 502 h 1547"/>
              <a:gd name="T50" fmla="*/ 7280 w 12599"/>
              <a:gd name="T51" fmla="*/ 1390 h 1547"/>
              <a:gd name="T52" fmla="*/ 7027 w 12599"/>
              <a:gd name="T53" fmla="*/ 1509 h 1547"/>
              <a:gd name="T54" fmla="*/ 6810 w 12599"/>
              <a:gd name="T55" fmla="*/ 33 h 1547"/>
              <a:gd name="T56" fmla="*/ 7159 w 12599"/>
              <a:gd name="T57" fmla="*/ 109 h 1547"/>
              <a:gd name="T58" fmla="*/ 7311 w 12599"/>
              <a:gd name="T59" fmla="*/ 321 h 1547"/>
              <a:gd name="T60" fmla="*/ 7275 w 12599"/>
              <a:gd name="T61" fmla="*/ 573 h 1547"/>
              <a:gd name="T62" fmla="*/ 7168 w 12599"/>
              <a:gd name="T63" fmla="*/ 761 h 1547"/>
              <a:gd name="T64" fmla="*/ 7383 w 12599"/>
              <a:gd name="T65" fmla="*/ 1090 h 1547"/>
              <a:gd name="T66" fmla="*/ 9006 w 12599"/>
              <a:gd name="T67" fmla="*/ 1444 h 1547"/>
              <a:gd name="T68" fmla="*/ 8480 w 12599"/>
              <a:gd name="T69" fmla="*/ 1532 h 1547"/>
              <a:gd name="T70" fmla="*/ 8238 w 12599"/>
              <a:gd name="T71" fmla="*/ 1394 h 1547"/>
              <a:gd name="T72" fmla="*/ 8328 w 12599"/>
              <a:gd name="T73" fmla="*/ 32 h 1547"/>
              <a:gd name="T74" fmla="*/ 8441 w 12599"/>
              <a:gd name="T75" fmla="*/ 1346 h 1547"/>
              <a:gd name="T76" fmla="*/ 8820 w 12599"/>
              <a:gd name="T77" fmla="*/ 1363 h 1547"/>
              <a:gd name="T78" fmla="*/ 8961 w 12599"/>
              <a:gd name="T79" fmla="*/ 1068 h 1547"/>
              <a:gd name="T80" fmla="*/ 10522 w 12599"/>
              <a:gd name="T81" fmla="*/ 219 h 1547"/>
              <a:gd name="T82" fmla="*/ 10454 w 12599"/>
              <a:gd name="T83" fmla="*/ 723 h 1547"/>
              <a:gd name="T84" fmla="*/ 10640 w 12599"/>
              <a:gd name="T85" fmla="*/ 539 h 1547"/>
              <a:gd name="T86" fmla="*/ 10508 w 12599"/>
              <a:gd name="T87" fmla="*/ 1210 h 1547"/>
              <a:gd name="T88" fmla="*/ 10227 w 12599"/>
              <a:gd name="T89" fmla="*/ 864 h 1547"/>
              <a:gd name="T90" fmla="*/ 10554 w 12599"/>
              <a:gd name="T91" fmla="*/ 58 h 1547"/>
              <a:gd name="T92" fmla="*/ 10816 w 12599"/>
              <a:gd name="T93" fmla="*/ 309 h 1547"/>
              <a:gd name="T94" fmla="*/ 10754 w 12599"/>
              <a:gd name="T95" fmla="*/ 707 h 1547"/>
              <a:gd name="T96" fmla="*/ 10422 w 12599"/>
              <a:gd name="T97" fmla="*/ 847 h 1547"/>
              <a:gd name="T98" fmla="*/ 10789 w 12599"/>
              <a:gd name="T99" fmla="*/ 1331 h 1547"/>
              <a:gd name="T100" fmla="*/ 12408 w 12599"/>
              <a:gd name="T101" fmla="*/ 1512 h 1547"/>
              <a:gd name="T102" fmla="*/ 11845 w 12599"/>
              <a:gd name="T103" fmla="*/ 1455 h 1547"/>
              <a:gd name="T104" fmla="*/ 11545 w 12599"/>
              <a:gd name="T105" fmla="*/ 873 h 1547"/>
              <a:gd name="T106" fmla="*/ 11640 w 12599"/>
              <a:gd name="T107" fmla="*/ 321 h 1547"/>
              <a:gd name="T108" fmla="*/ 11946 w 12599"/>
              <a:gd name="T109" fmla="*/ 50 h 1547"/>
              <a:gd name="T110" fmla="*/ 12451 w 12599"/>
              <a:gd name="T111" fmla="*/ 84 h 1547"/>
              <a:gd name="T112" fmla="*/ 12225 w 12599"/>
              <a:gd name="T113" fmla="*/ 162 h 1547"/>
              <a:gd name="T114" fmla="*/ 11890 w 12599"/>
              <a:gd name="T115" fmla="*/ 253 h 1547"/>
              <a:gd name="T116" fmla="*/ 11753 w 12599"/>
              <a:gd name="T117" fmla="*/ 563 h 1547"/>
              <a:gd name="T118" fmla="*/ 11815 w 12599"/>
              <a:gd name="T119" fmla="*/ 1198 h 1547"/>
              <a:gd name="T120" fmla="*/ 12231 w 12599"/>
              <a:gd name="T121" fmla="*/ 1395 h 154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2599"/>
              <a:gd name="T184" fmla="*/ 0 h 1547"/>
              <a:gd name="T185" fmla="*/ 12599 w 12599"/>
              <a:gd name="T186" fmla="*/ 1547 h 154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2599" h="1547">
                <a:moveTo>
                  <a:pt x="1013" y="1099"/>
                </a:moveTo>
                <a:lnTo>
                  <a:pt x="1012" y="1124"/>
                </a:lnTo>
                <a:lnTo>
                  <a:pt x="1010" y="1150"/>
                </a:lnTo>
                <a:lnTo>
                  <a:pt x="1006" y="1175"/>
                </a:lnTo>
                <a:lnTo>
                  <a:pt x="1000" y="1201"/>
                </a:lnTo>
                <a:lnTo>
                  <a:pt x="992" y="1225"/>
                </a:lnTo>
                <a:lnTo>
                  <a:pt x="983" y="1250"/>
                </a:lnTo>
                <a:lnTo>
                  <a:pt x="972" y="1274"/>
                </a:lnTo>
                <a:lnTo>
                  <a:pt x="960" y="1298"/>
                </a:lnTo>
                <a:lnTo>
                  <a:pt x="946" y="1321"/>
                </a:lnTo>
                <a:lnTo>
                  <a:pt x="930" y="1344"/>
                </a:lnTo>
                <a:lnTo>
                  <a:pt x="914" y="1365"/>
                </a:lnTo>
                <a:lnTo>
                  <a:pt x="896" y="1385"/>
                </a:lnTo>
                <a:lnTo>
                  <a:pt x="875" y="1404"/>
                </a:lnTo>
                <a:lnTo>
                  <a:pt x="854" y="1422"/>
                </a:lnTo>
                <a:lnTo>
                  <a:pt x="832" y="1440"/>
                </a:lnTo>
                <a:lnTo>
                  <a:pt x="808" y="1456"/>
                </a:lnTo>
                <a:lnTo>
                  <a:pt x="789" y="1467"/>
                </a:lnTo>
                <a:lnTo>
                  <a:pt x="770" y="1479"/>
                </a:lnTo>
                <a:lnTo>
                  <a:pt x="752" y="1488"/>
                </a:lnTo>
                <a:lnTo>
                  <a:pt x="733" y="1497"/>
                </a:lnTo>
                <a:lnTo>
                  <a:pt x="714" y="1505"/>
                </a:lnTo>
                <a:lnTo>
                  <a:pt x="695" y="1513"/>
                </a:lnTo>
                <a:lnTo>
                  <a:pt x="676" y="1519"/>
                </a:lnTo>
                <a:lnTo>
                  <a:pt x="656" y="1526"/>
                </a:lnTo>
                <a:lnTo>
                  <a:pt x="636" y="1531"/>
                </a:lnTo>
                <a:lnTo>
                  <a:pt x="616" y="1535"/>
                </a:lnTo>
                <a:lnTo>
                  <a:pt x="594" y="1539"/>
                </a:lnTo>
                <a:lnTo>
                  <a:pt x="572" y="1542"/>
                </a:lnTo>
                <a:lnTo>
                  <a:pt x="549" y="1544"/>
                </a:lnTo>
                <a:lnTo>
                  <a:pt x="525" y="1546"/>
                </a:lnTo>
                <a:lnTo>
                  <a:pt x="501" y="1547"/>
                </a:lnTo>
                <a:lnTo>
                  <a:pt x="475" y="1547"/>
                </a:lnTo>
                <a:lnTo>
                  <a:pt x="442" y="1547"/>
                </a:lnTo>
                <a:lnTo>
                  <a:pt x="409" y="1545"/>
                </a:lnTo>
                <a:lnTo>
                  <a:pt x="377" y="1543"/>
                </a:lnTo>
                <a:lnTo>
                  <a:pt x="346" y="1539"/>
                </a:lnTo>
                <a:lnTo>
                  <a:pt x="314" y="1535"/>
                </a:lnTo>
                <a:lnTo>
                  <a:pt x="285" y="1529"/>
                </a:lnTo>
                <a:lnTo>
                  <a:pt x="254" y="1522"/>
                </a:lnTo>
                <a:lnTo>
                  <a:pt x="226" y="1514"/>
                </a:lnTo>
                <a:lnTo>
                  <a:pt x="196" y="1506"/>
                </a:lnTo>
                <a:lnTo>
                  <a:pt x="168" y="1496"/>
                </a:lnTo>
                <a:lnTo>
                  <a:pt x="139" y="1485"/>
                </a:lnTo>
                <a:lnTo>
                  <a:pt x="111" y="1472"/>
                </a:lnTo>
                <a:lnTo>
                  <a:pt x="83" y="1459"/>
                </a:lnTo>
                <a:lnTo>
                  <a:pt x="55" y="1445"/>
                </a:lnTo>
                <a:lnTo>
                  <a:pt x="27" y="1430"/>
                </a:lnTo>
                <a:lnTo>
                  <a:pt x="0" y="1412"/>
                </a:lnTo>
                <a:lnTo>
                  <a:pt x="77" y="1274"/>
                </a:lnTo>
                <a:lnTo>
                  <a:pt x="100" y="1291"/>
                </a:lnTo>
                <a:lnTo>
                  <a:pt x="124" y="1305"/>
                </a:lnTo>
                <a:lnTo>
                  <a:pt x="147" y="1319"/>
                </a:lnTo>
                <a:lnTo>
                  <a:pt x="171" y="1331"/>
                </a:lnTo>
                <a:lnTo>
                  <a:pt x="195" y="1344"/>
                </a:lnTo>
                <a:lnTo>
                  <a:pt x="219" y="1354"/>
                </a:lnTo>
                <a:lnTo>
                  <a:pt x="242" y="1363"/>
                </a:lnTo>
                <a:lnTo>
                  <a:pt x="266" y="1371"/>
                </a:lnTo>
                <a:lnTo>
                  <a:pt x="291" y="1378"/>
                </a:lnTo>
                <a:lnTo>
                  <a:pt x="315" y="1385"/>
                </a:lnTo>
                <a:lnTo>
                  <a:pt x="341" y="1390"/>
                </a:lnTo>
                <a:lnTo>
                  <a:pt x="366" y="1394"/>
                </a:lnTo>
                <a:lnTo>
                  <a:pt x="393" y="1398"/>
                </a:lnTo>
                <a:lnTo>
                  <a:pt x="420" y="1400"/>
                </a:lnTo>
                <a:lnTo>
                  <a:pt x="447" y="1401"/>
                </a:lnTo>
                <a:lnTo>
                  <a:pt x="475" y="1402"/>
                </a:lnTo>
                <a:lnTo>
                  <a:pt x="515" y="1401"/>
                </a:lnTo>
                <a:lnTo>
                  <a:pt x="552" y="1398"/>
                </a:lnTo>
                <a:lnTo>
                  <a:pt x="568" y="1397"/>
                </a:lnTo>
                <a:lnTo>
                  <a:pt x="583" y="1394"/>
                </a:lnTo>
                <a:lnTo>
                  <a:pt x="597" y="1391"/>
                </a:lnTo>
                <a:lnTo>
                  <a:pt x="611" y="1388"/>
                </a:lnTo>
                <a:lnTo>
                  <a:pt x="624" y="1384"/>
                </a:lnTo>
                <a:lnTo>
                  <a:pt x="637" y="1379"/>
                </a:lnTo>
                <a:lnTo>
                  <a:pt x="649" y="1374"/>
                </a:lnTo>
                <a:lnTo>
                  <a:pt x="661" y="1368"/>
                </a:lnTo>
                <a:lnTo>
                  <a:pt x="674" y="1361"/>
                </a:lnTo>
                <a:lnTo>
                  <a:pt x="686" y="1354"/>
                </a:lnTo>
                <a:lnTo>
                  <a:pt x="698" y="1346"/>
                </a:lnTo>
                <a:lnTo>
                  <a:pt x="710" y="1337"/>
                </a:lnTo>
                <a:lnTo>
                  <a:pt x="724" y="1326"/>
                </a:lnTo>
                <a:lnTo>
                  <a:pt x="735" y="1316"/>
                </a:lnTo>
                <a:lnTo>
                  <a:pt x="746" y="1305"/>
                </a:lnTo>
                <a:lnTo>
                  <a:pt x="757" y="1294"/>
                </a:lnTo>
                <a:lnTo>
                  <a:pt x="766" y="1281"/>
                </a:lnTo>
                <a:lnTo>
                  <a:pt x="774" y="1269"/>
                </a:lnTo>
                <a:lnTo>
                  <a:pt x="783" y="1257"/>
                </a:lnTo>
                <a:lnTo>
                  <a:pt x="790" y="1244"/>
                </a:lnTo>
                <a:lnTo>
                  <a:pt x="796" y="1230"/>
                </a:lnTo>
                <a:lnTo>
                  <a:pt x="801" y="1216"/>
                </a:lnTo>
                <a:lnTo>
                  <a:pt x="806" y="1202"/>
                </a:lnTo>
                <a:lnTo>
                  <a:pt x="810" y="1187"/>
                </a:lnTo>
                <a:lnTo>
                  <a:pt x="812" y="1172"/>
                </a:lnTo>
                <a:lnTo>
                  <a:pt x="814" y="1157"/>
                </a:lnTo>
                <a:lnTo>
                  <a:pt x="816" y="1140"/>
                </a:lnTo>
                <a:lnTo>
                  <a:pt x="816" y="1124"/>
                </a:lnTo>
                <a:lnTo>
                  <a:pt x="816" y="1112"/>
                </a:lnTo>
                <a:lnTo>
                  <a:pt x="815" y="1101"/>
                </a:lnTo>
                <a:lnTo>
                  <a:pt x="814" y="1088"/>
                </a:lnTo>
                <a:lnTo>
                  <a:pt x="812" y="1077"/>
                </a:lnTo>
                <a:lnTo>
                  <a:pt x="810" y="1066"/>
                </a:lnTo>
                <a:lnTo>
                  <a:pt x="807" y="1055"/>
                </a:lnTo>
                <a:lnTo>
                  <a:pt x="803" y="1043"/>
                </a:lnTo>
                <a:lnTo>
                  <a:pt x="800" y="1033"/>
                </a:lnTo>
                <a:lnTo>
                  <a:pt x="795" y="1023"/>
                </a:lnTo>
                <a:lnTo>
                  <a:pt x="790" y="1013"/>
                </a:lnTo>
                <a:lnTo>
                  <a:pt x="785" y="1003"/>
                </a:lnTo>
                <a:lnTo>
                  <a:pt x="779" y="993"/>
                </a:lnTo>
                <a:lnTo>
                  <a:pt x="772" y="983"/>
                </a:lnTo>
                <a:lnTo>
                  <a:pt x="765" y="974"/>
                </a:lnTo>
                <a:lnTo>
                  <a:pt x="758" y="966"/>
                </a:lnTo>
                <a:lnTo>
                  <a:pt x="750" y="957"/>
                </a:lnTo>
                <a:lnTo>
                  <a:pt x="732" y="939"/>
                </a:lnTo>
                <a:lnTo>
                  <a:pt x="712" y="924"/>
                </a:lnTo>
                <a:lnTo>
                  <a:pt x="691" y="909"/>
                </a:lnTo>
                <a:lnTo>
                  <a:pt x="667" y="894"/>
                </a:lnTo>
                <a:lnTo>
                  <a:pt x="641" y="881"/>
                </a:lnTo>
                <a:lnTo>
                  <a:pt x="613" y="869"/>
                </a:lnTo>
                <a:lnTo>
                  <a:pt x="583" y="858"/>
                </a:lnTo>
                <a:lnTo>
                  <a:pt x="551" y="847"/>
                </a:lnTo>
                <a:lnTo>
                  <a:pt x="402" y="801"/>
                </a:lnTo>
                <a:lnTo>
                  <a:pt x="376" y="794"/>
                </a:lnTo>
                <a:lnTo>
                  <a:pt x="353" y="786"/>
                </a:lnTo>
                <a:lnTo>
                  <a:pt x="332" y="779"/>
                </a:lnTo>
                <a:lnTo>
                  <a:pt x="310" y="772"/>
                </a:lnTo>
                <a:lnTo>
                  <a:pt x="291" y="765"/>
                </a:lnTo>
                <a:lnTo>
                  <a:pt x="273" y="757"/>
                </a:lnTo>
                <a:lnTo>
                  <a:pt x="256" y="750"/>
                </a:lnTo>
                <a:lnTo>
                  <a:pt x="241" y="743"/>
                </a:lnTo>
                <a:lnTo>
                  <a:pt x="226" y="736"/>
                </a:lnTo>
                <a:lnTo>
                  <a:pt x="211" y="728"/>
                </a:lnTo>
                <a:lnTo>
                  <a:pt x="198" y="720"/>
                </a:lnTo>
                <a:lnTo>
                  <a:pt x="185" y="710"/>
                </a:lnTo>
                <a:lnTo>
                  <a:pt x="173" y="701"/>
                </a:lnTo>
                <a:lnTo>
                  <a:pt x="161" y="691"/>
                </a:lnTo>
                <a:lnTo>
                  <a:pt x="149" y="681"/>
                </a:lnTo>
                <a:lnTo>
                  <a:pt x="138" y="670"/>
                </a:lnTo>
                <a:lnTo>
                  <a:pt x="127" y="656"/>
                </a:lnTo>
                <a:lnTo>
                  <a:pt x="116" y="644"/>
                </a:lnTo>
                <a:lnTo>
                  <a:pt x="107" y="631"/>
                </a:lnTo>
                <a:lnTo>
                  <a:pt x="97" y="617"/>
                </a:lnTo>
                <a:lnTo>
                  <a:pt x="89" y="603"/>
                </a:lnTo>
                <a:lnTo>
                  <a:pt x="81" y="589"/>
                </a:lnTo>
                <a:lnTo>
                  <a:pt x="74" y="574"/>
                </a:lnTo>
                <a:lnTo>
                  <a:pt x="68" y="558"/>
                </a:lnTo>
                <a:lnTo>
                  <a:pt x="63" y="543"/>
                </a:lnTo>
                <a:lnTo>
                  <a:pt x="58" y="528"/>
                </a:lnTo>
                <a:lnTo>
                  <a:pt x="54" y="511"/>
                </a:lnTo>
                <a:lnTo>
                  <a:pt x="51" y="495"/>
                </a:lnTo>
                <a:lnTo>
                  <a:pt x="49" y="479"/>
                </a:lnTo>
                <a:lnTo>
                  <a:pt x="47" y="461"/>
                </a:lnTo>
                <a:lnTo>
                  <a:pt x="46" y="444"/>
                </a:lnTo>
                <a:lnTo>
                  <a:pt x="46" y="427"/>
                </a:lnTo>
                <a:lnTo>
                  <a:pt x="46" y="403"/>
                </a:lnTo>
                <a:lnTo>
                  <a:pt x="48" y="380"/>
                </a:lnTo>
                <a:lnTo>
                  <a:pt x="50" y="357"/>
                </a:lnTo>
                <a:lnTo>
                  <a:pt x="54" y="336"/>
                </a:lnTo>
                <a:lnTo>
                  <a:pt x="59" y="314"/>
                </a:lnTo>
                <a:lnTo>
                  <a:pt x="65" y="294"/>
                </a:lnTo>
                <a:lnTo>
                  <a:pt x="71" y="273"/>
                </a:lnTo>
                <a:lnTo>
                  <a:pt x="79" y="253"/>
                </a:lnTo>
                <a:lnTo>
                  <a:pt x="88" y="234"/>
                </a:lnTo>
                <a:lnTo>
                  <a:pt x="98" y="215"/>
                </a:lnTo>
                <a:lnTo>
                  <a:pt x="110" y="198"/>
                </a:lnTo>
                <a:lnTo>
                  <a:pt x="121" y="180"/>
                </a:lnTo>
                <a:lnTo>
                  <a:pt x="134" y="164"/>
                </a:lnTo>
                <a:lnTo>
                  <a:pt x="147" y="149"/>
                </a:lnTo>
                <a:lnTo>
                  <a:pt x="162" y="133"/>
                </a:lnTo>
                <a:lnTo>
                  <a:pt x="177" y="119"/>
                </a:lnTo>
                <a:lnTo>
                  <a:pt x="193" y="105"/>
                </a:lnTo>
                <a:lnTo>
                  <a:pt x="209" y="93"/>
                </a:lnTo>
                <a:lnTo>
                  <a:pt x="228" y="80"/>
                </a:lnTo>
                <a:lnTo>
                  <a:pt x="246" y="69"/>
                </a:lnTo>
                <a:lnTo>
                  <a:pt x="265" y="58"/>
                </a:lnTo>
                <a:lnTo>
                  <a:pt x="286" y="49"/>
                </a:lnTo>
                <a:lnTo>
                  <a:pt x="306" y="39"/>
                </a:lnTo>
                <a:lnTo>
                  <a:pt x="328" y="31"/>
                </a:lnTo>
                <a:lnTo>
                  <a:pt x="350" y="24"/>
                </a:lnTo>
                <a:lnTo>
                  <a:pt x="373" y="17"/>
                </a:lnTo>
                <a:lnTo>
                  <a:pt x="397" y="12"/>
                </a:lnTo>
                <a:lnTo>
                  <a:pt x="421" y="8"/>
                </a:lnTo>
                <a:lnTo>
                  <a:pt x="447" y="4"/>
                </a:lnTo>
                <a:lnTo>
                  <a:pt x="472" y="2"/>
                </a:lnTo>
                <a:lnTo>
                  <a:pt x="498" y="0"/>
                </a:lnTo>
                <a:lnTo>
                  <a:pt x="525" y="0"/>
                </a:lnTo>
                <a:lnTo>
                  <a:pt x="554" y="1"/>
                </a:lnTo>
                <a:lnTo>
                  <a:pt x="583" y="2"/>
                </a:lnTo>
                <a:lnTo>
                  <a:pt x="612" y="5"/>
                </a:lnTo>
                <a:lnTo>
                  <a:pt x="641" y="9"/>
                </a:lnTo>
                <a:lnTo>
                  <a:pt x="670" y="14"/>
                </a:lnTo>
                <a:lnTo>
                  <a:pt x="698" y="20"/>
                </a:lnTo>
                <a:lnTo>
                  <a:pt x="726" y="27"/>
                </a:lnTo>
                <a:lnTo>
                  <a:pt x="754" y="35"/>
                </a:lnTo>
                <a:lnTo>
                  <a:pt x="782" y="45"/>
                </a:lnTo>
                <a:lnTo>
                  <a:pt x="809" y="56"/>
                </a:lnTo>
                <a:lnTo>
                  <a:pt x="838" y="67"/>
                </a:lnTo>
                <a:lnTo>
                  <a:pt x="864" y="80"/>
                </a:lnTo>
                <a:lnTo>
                  <a:pt x="892" y="95"/>
                </a:lnTo>
                <a:lnTo>
                  <a:pt x="918" y="109"/>
                </a:lnTo>
                <a:lnTo>
                  <a:pt x="946" y="125"/>
                </a:lnTo>
                <a:lnTo>
                  <a:pt x="972" y="143"/>
                </a:lnTo>
                <a:lnTo>
                  <a:pt x="894" y="270"/>
                </a:lnTo>
                <a:lnTo>
                  <a:pt x="867" y="254"/>
                </a:lnTo>
                <a:lnTo>
                  <a:pt x="842" y="239"/>
                </a:lnTo>
                <a:lnTo>
                  <a:pt x="818" y="224"/>
                </a:lnTo>
                <a:lnTo>
                  <a:pt x="795" y="212"/>
                </a:lnTo>
                <a:lnTo>
                  <a:pt x="772" y="201"/>
                </a:lnTo>
                <a:lnTo>
                  <a:pt x="750" y="191"/>
                </a:lnTo>
                <a:lnTo>
                  <a:pt x="729" y="181"/>
                </a:lnTo>
                <a:lnTo>
                  <a:pt x="707" y="173"/>
                </a:lnTo>
                <a:lnTo>
                  <a:pt x="686" y="166"/>
                </a:lnTo>
                <a:lnTo>
                  <a:pt x="665" y="160"/>
                </a:lnTo>
                <a:lnTo>
                  <a:pt x="644" y="155"/>
                </a:lnTo>
                <a:lnTo>
                  <a:pt x="623" y="152"/>
                </a:lnTo>
                <a:lnTo>
                  <a:pt x="601" y="149"/>
                </a:lnTo>
                <a:lnTo>
                  <a:pt x="579" y="147"/>
                </a:lnTo>
                <a:lnTo>
                  <a:pt x="557" y="146"/>
                </a:lnTo>
                <a:lnTo>
                  <a:pt x="533" y="145"/>
                </a:lnTo>
                <a:lnTo>
                  <a:pt x="516" y="146"/>
                </a:lnTo>
                <a:lnTo>
                  <a:pt x="499" y="146"/>
                </a:lnTo>
                <a:lnTo>
                  <a:pt x="482" y="148"/>
                </a:lnTo>
                <a:lnTo>
                  <a:pt x="467" y="149"/>
                </a:lnTo>
                <a:lnTo>
                  <a:pt x="452" y="152"/>
                </a:lnTo>
                <a:lnTo>
                  <a:pt x="436" y="154"/>
                </a:lnTo>
                <a:lnTo>
                  <a:pt x="422" y="158"/>
                </a:lnTo>
                <a:lnTo>
                  <a:pt x="408" y="161"/>
                </a:lnTo>
                <a:lnTo>
                  <a:pt x="395" y="165"/>
                </a:lnTo>
                <a:lnTo>
                  <a:pt x="383" y="170"/>
                </a:lnTo>
                <a:lnTo>
                  <a:pt x="369" y="175"/>
                </a:lnTo>
                <a:lnTo>
                  <a:pt x="358" y="181"/>
                </a:lnTo>
                <a:lnTo>
                  <a:pt x="346" y="188"/>
                </a:lnTo>
                <a:lnTo>
                  <a:pt x="336" y="195"/>
                </a:lnTo>
                <a:lnTo>
                  <a:pt x="326" y="202"/>
                </a:lnTo>
                <a:lnTo>
                  <a:pt x="315" y="210"/>
                </a:lnTo>
                <a:lnTo>
                  <a:pt x="305" y="218"/>
                </a:lnTo>
                <a:lnTo>
                  <a:pt x="297" y="227"/>
                </a:lnTo>
                <a:lnTo>
                  <a:pt x="289" y="236"/>
                </a:lnTo>
                <a:lnTo>
                  <a:pt x="281" y="246"/>
                </a:lnTo>
                <a:lnTo>
                  <a:pt x="274" y="255"/>
                </a:lnTo>
                <a:lnTo>
                  <a:pt x="267" y="266"/>
                </a:lnTo>
                <a:lnTo>
                  <a:pt x="261" y="276"/>
                </a:lnTo>
                <a:lnTo>
                  <a:pt x="256" y="288"/>
                </a:lnTo>
                <a:lnTo>
                  <a:pt x="252" y="299"/>
                </a:lnTo>
                <a:lnTo>
                  <a:pt x="248" y="311"/>
                </a:lnTo>
                <a:lnTo>
                  <a:pt x="245" y="323"/>
                </a:lnTo>
                <a:lnTo>
                  <a:pt x="242" y="336"/>
                </a:lnTo>
                <a:lnTo>
                  <a:pt x="240" y="349"/>
                </a:lnTo>
                <a:lnTo>
                  <a:pt x="239" y="362"/>
                </a:lnTo>
                <a:lnTo>
                  <a:pt x="238" y="375"/>
                </a:lnTo>
                <a:lnTo>
                  <a:pt x="237" y="390"/>
                </a:lnTo>
                <a:lnTo>
                  <a:pt x="238" y="412"/>
                </a:lnTo>
                <a:lnTo>
                  <a:pt x="241" y="433"/>
                </a:lnTo>
                <a:lnTo>
                  <a:pt x="243" y="443"/>
                </a:lnTo>
                <a:lnTo>
                  <a:pt x="245" y="453"/>
                </a:lnTo>
                <a:lnTo>
                  <a:pt x="248" y="462"/>
                </a:lnTo>
                <a:lnTo>
                  <a:pt x="251" y="471"/>
                </a:lnTo>
                <a:lnTo>
                  <a:pt x="255" y="481"/>
                </a:lnTo>
                <a:lnTo>
                  <a:pt x="259" y="489"/>
                </a:lnTo>
                <a:lnTo>
                  <a:pt x="264" y="498"/>
                </a:lnTo>
                <a:lnTo>
                  <a:pt x="270" y="505"/>
                </a:lnTo>
                <a:lnTo>
                  <a:pt x="275" y="513"/>
                </a:lnTo>
                <a:lnTo>
                  <a:pt x="281" y="520"/>
                </a:lnTo>
                <a:lnTo>
                  <a:pt x="288" y="528"/>
                </a:lnTo>
                <a:lnTo>
                  <a:pt x="295" y="535"/>
                </a:lnTo>
                <a:lnTo>
                  <a:pt x="310" y="548"/>
                </a:lnTo>
                <a:lnTo>
                  <a:pt x="328" y="561"/>
                </a:lnTo>
                <a:lnTo>
                  <a:pt x="348" y="574"/>
                </a:lnTo>
                <a:lnTo>
                  <a:pt x="370" y="587"/>
                </a:lnTo>
                <a:lnTo>
                  <a:pt x="395" y="598"/>
                </a:lnTo>
                <a:lnTo>
                  <a:pt x="422" y="610"/>
                </a:lnTo>
                <a:lnTo>
                  <a:pt x="452" y="622"/>
                </a:lnTo>
                <a:lnTo>
                  <a:pt x="483" y="633"/>
                </a:lnTo>
                <a:lnTo>
                  <a:pt x="654" y="687"/>
                </a:lnTo>
                <a:lnTo>
                  <a:pt x="679" y="694"/>
                </a:lnTo>
                <a:lnTo>
                  <a:pt x="701" y="702"/>
                </a:lnTo>
                <a:lnTo>
                  <a:pt x="723" y="709"/>
                </a:lnTo>
                <a:lnTo>
                  <a:pt x="743" y="718"/>
                </a:lnTo>
                <a:lnTo>
                  <a:pt x="762" y="726"/>
                </a:lnTo>
                <a:lnTo>
                  <a:pt x="781" y="734"/>
                </a:lnTo>
                <a:lnTo>
                  <a:pt x="797" y="742"/>
                </a:lnTo>
                <a:lnTo>
                  <a:pt x="812" y="750"/>
                </a:lnTo>
                <a:lnTo>
                  <a:pt x="826" y="759"/>
                </a:lnTo>
                <a:lnTo>
                  <a:pt x="841" y="769"/>
                </a:lnTo>
                <a:lnTo>
                  <a:pt x="854" y="778"/>
                </a:lnTo>
                <a:lnTo>
                  <a:pt x="867" y="789"/>
                </a:lnTo>
                <a:lnTo>
                  <a:pt x="879" y="799"/>
                </a:lnTo>
                <a:lnTo>
                  <a:pt x="893" y="812"/>
                </a:lnTo>
                <a:lnTo>
                  <a:pt x="904" y="824"/>
                </a:lnTo>
                <a:lnTo>
                  <a:pt x="916" y="836"/>
                </a:lnTo>
                <a:lnTo>
                  <a:pt x="926" y="849"/>
                </a:lnTo>
                <a:lnTo>
                  <a:pt x="937" y="864"/>
                </a:lnTo>
                <a:lnTo>
                  <a:pt x="947" y="878"/>
                </a:lnTo>
                <a:lnTo>
                  <a:pt x="956" y="892"/>
                </a:lnTo>
                <a:lnTo>
                  <a:pt x="965" y="909"/>
                </a:lnTo>
                <a:lnTo>
                  <a:pt x="973" y="925"/>
                </a:lnTo>
                <a:lnTo>
                  <a:pt x="980" y="941"/>
                </a:lnTo>
                <a:lnTo>
                  <a:pt x="987" y="959"/>
                </a:lnTo>
                <a:lnTo>
                  <a:pt x="993" y="976"/>
                </a:lnTo>
                <a:lnTo>
                  <a:pt x="998" y="993"/>
                </a:lnTo>
                <a:lnTo>
                  <a:pt x="1003" y="1012"/>
                </a:lnTo>
                <a:lnTo>
                  <a:pt x="1007" y="1029"/>
                </a:lnTo>
                <a:lnTo>
                  <a:pt x="1009" y="1047"/>
                </a:lnTo>
                <a:lnTo>
                  <a:pt x="1011" y="1064"/>
                </a:lnTo>
                <a:lnTo>
                  <a:pt x="1013" y="1081"/>
                </a:lnTo>
                <a:lnTo>
                  <a:pt x="1013" y="1099"/>
                </a:lnTo>
                <a:close/>
                <a:moveTo>
                  <a:pt x="2148" y="189"/>
                </a:moveTo>
                <a:lnTo>
                  <a:pt x="1915" y="917"/>
                </a:lnTo>
                <a:lnTo>
                  <a:pt x="2375" y="917"/>
                </a:lnTo>
                <a:lnTo>
                  <a:pt x="2148" y="189"/>
                </a:lnTo>
                <a:close/>
                <a:moveTo>
                  <a:pt x="2560" y="1518"/>
                </a:moveTo>
                <a:lnTo>
                  <a:pt x="2420" y="1062"/>
                </a:lnTo>
                <a:lnTo>
                  <a:pt x="1867" y="1062"/>
                </a:lnTo>
                <a:lnTo>
                  <a:pt x="1724" y="1518"/>
                </a:lnTo>
                <a:lnTo>
                  <a:pt x="1545" y="1518"/>
                </a:lnTo>
                <a:lnTo>
                  <a:pt x="2040" y="32"/>
                </a:lnTo>
                <a:lnTo>
                  <a:pt x="2271" y="32"/>
                </a:lnTo>
                <a:lnTo>
                  <a:pt x="2762" y="1518"/>
                </a:lnTo>
                <a:lnTo>
                  <a:pt x="2560" y="1518"/>
                </a:lnTo>
                <a:close/>
                <a:moveTo>
                  <a:pt x="4163" y="1518"/>
                </a:moveTo>
                <a:lnTo>
                  <a:pt x="3424" y="1518"/>
                </a:lnTo>
                <a:lnTo>
                  <a:pt x="3424" y="32"/>
                </a:lnTo>
                <a:lnTo>
                  <a:pt x="3601" y="32"/>
                </a:lnTo>
                <a:lnTo>
                  <a:pt x="3601" y="1369"/>
                </a:lnTo>
                <a:lnTo>
                  <a:pt x="4186" y="1369"/>
                </a:lnTo>
                <a:lnTo>
                  <a:pt x="4163" y="1518"/>
                </a:lnTo>
                <a:close/>
                <a:moveTo>
                  <a:pt x="5630" y="1518"/>
                </a:moveTo>
                <a:lnTo>
                  <a:pt x="4751" y="1518"/>
                </a:lnTo>
                <a:lnTo>
                  <a:pt x="4751" y="1383"/>
                </a:lnTo>
                <a:lnTo>
                  <a:pt x="5384" y="322"/>
                </a:lnTo>
                <a:lnTo>
                  <a:pt x="5405" y="290"/>
                </a:lnTo>
                <a:lnTo>
                  <a:pt x="5423" y="261"/>
                </a:lnTo>
                <a:lnTo>
                  <a:pt x="5439" y="237"/>
                </a:lnTo>
                <a:lnTo>
                  <a:pt x="5453" y="216"/>
                </a:lnTo>
                <a:lnTo>
                  <a:pt x="5464" y="200"/>
                </a:lnTo>
                <a:lnTo>
                  <a:pt x="5472" y="189"/>
                </a:lnTo>
                <a:lnTo>
                  <a:pt x="5477" y="181"/>
                </a:lnTo>
                <a:lnTo>
                  <a:pt x="5479" y="179"/>
                </a:lnTo>
                <a:lnTo>
                  <a:pt x="5476" y="179"/>
                </a:lnTo>
                <a:lnTo>
                  <a:pt x="5468" y="179"/>
                </a:lnTo>
                <a:lnTo>
                  <a:pt x="5455" y="180"/>
                </a:lnTo>
                <a:lnTo>
                  <a:pt x="5436" y="180"/>
                </a:lnTo>
                <a:lnTo>
                  <a:pt x="5414" y="181"/>
                </a:lnTo>
                <a:lnTo>
                  <a:pt x="5388" y="181"/>
                </a:lnTo>
                <a:lnTo>
                  <a:pt x="5358" y="181"/>
                </a:lnTo>
                <a:lnTo>
                  <a:pt x="5326" y="181"/>
                </a:lnTo>
                <a:lnTo>
                  <a:pt x="4773" y="181"/>
                </a:lnTo>
                <a:lnTo>
                  <a:pt x="4823" y="32"/>
                </a:lnTo>
                <a:lnTo>
                  <a:pt x="5667" y="32"/>
                </a:lnTo>
                <a:lnTo>
                  <a:pt x="5667" y="183"/>
                </a:lnTo>
                <a:lnTo>
                  <a:pt x="5052" y="1226"/>
                </a:lnTo>
                <a:lnTo>
                  <a:pt x="5033" y="1256"/>
                </a:lnTo>
                <a:lnTo>
                  <a:pt x="5017" y="1283"/>
                </a:lnTo>
                <a:lnTo>
                  <a:pt x="5002" y="1308"/>
                </a:lnTo>
                <a:lnTo>
                  <a:pt x="4987" y="1329"/>
                </a:lnTo>
                <a:lnTo>
                  <a:pt x="4975" y="1347"/>
                </a:lnTo>
                <a:lnTo>
                  <a:pt x="4967" y="1359"/>
                </a:lnTo>
                <a:lnTo>
                  <a:pt x="4962" y="1367"/>
                </a:lnTo>
                <a:lnTo>
                  <a:pt x="4961" y="1369"/>
                </a:lnTo>
                <a:lnTo>
                  <a:pt x="4963" y="1369"/>
                </a:lnTo>
                <a:lnTo>
                  <a:pt x="4970" y="1369"/>
                </a:lnTo>
                <a:lnTo>
                  <a:pt x="4982" y="1368"/>
                </a:lnTo>
                <a:lnTo>
                  <a:pt x="5000" y="1368"/>
                </a:lnTo>
                <a:lnTo>
                  <a:pt x="5019" y="1368"/>
                </a:lnTo>
                <a:lnTo>
                  <a:pt x="5041" y="1367"/>
                </a:lnTo>
                <a:lnTo>
                  <a:pt x="5064" y="1367"/>
                </a:lnTo>
                <a:lnTo>
                  <a:pt x="5088" y="1367"/>
                </a:lnTo>
                <a:lnTo>
                  <a:pt x="5676" y="1367"/>
                </a:lnTo>
                <a:lnTo>
                  <a:pt x="5630" y="1518"/>
                </a:lnTo>
                <a:close/>
                <a:moveTo>
                  <a:pt x="7198" y="1097"/>
                </a:moveTo>
                <a:lnTo>
                  <a:pt x="7197" y="1072"/>
                </a:lnTo>
                <a:lnTo>
                  <a:pt x="7195" y="1049"/>
                </a:lnTo>
                <a:lnTo>
                  <a:pt x="7191" y="1026"/>
                </a:lnTo>
                <a:lnTo>
                  <a:pt x="7185" y="1005"/>
                </a:lnTo>
                <a:lnTo>
                  <a:pt x="7177" y="983"/>
                </a:lnTo>
                <a:lnTo>
                  <a:pt x="7169" y="964"/>
                </a:lnTo>
                <a:lnTo>
                  <a:pt x="7159" y="943"/>
                </a:lnTo>
                <a:lnTo>
                  <a:pt x="7148" y="925"/>
                </a:lnTo>
                <a:lnTo>
                  <a:pt x="7135" y="908"/>
                </a:lnTo>
                <a:lnTo>
                  <a:pt x="7120" y="891"/>
                </a:lnTo>
                <a:lnTo>
                  <a:pt x="7106" y="878"/>
                </a:lnTo>
                <a:lnTo>
                  <a:pt x="7091" y="866"/>
                </a:lnTo>
                <a:lnTo>
                  <a:pt x="7074" y="854"/>
                </a:lnTo>
                <a:lnTo>
                  <a:pt x="7056" y="846"/>
                </a:lnTo>
                <a:lnTo>
                  <a:pt x="7038" y="839"/>
                </a:lnTo>
                <a:lnTo>
                  <a:pt x="7018" y="834"/>
                </a:lnTo>
                <a:lnTo>
                  <a:pt x="7002" y="831"/>
                </a:lnTo>
                <a:lnTo>
                  <a:pt x="6985" y="828"/>
                </a:lnTo>
                <a:lnTo>
                  <a:pt x="6966" y="826"/>
                </a:lnTo>
                <a:lnTo>
                  <a:pt x="6944" y="823"/>
                </a:lnTo>
                <a:lnTo>
                  <a:pt x="6922" y="822"/>
                </a:lnTo>
                <a:lnTo>
                  <a:pt x="6899" y="820"/>
                </a:lnTo>
                <a:lnTo>
                  <a:pt x="6872" y="819"/>
                </a:lnTo>
                <a:lnTo>
                  <a:pt x="6846" y="819"/>
                </a:lnTo>
                <a:lnTo>
                  <a:pt x="6584" y="819"/>
                </a:lnTo>
                <a:lnTo>
                  <a:pt x="6584" y="1373"/>
                </a:lnTo>
                <a:lnTo>
                  <a:pt x="6900" y="1373"/>
                </a:lnTo>
                <a:lnTo>
                  <a:pt x="6920" y="1373"/>
                </a:lnTo>
                <a:lnTo>
                  <a:pt x="6939" y="1372"/>
                </a:lnTo>
                <a:lnTo>
                  <a:pt x="6958" y="1371"/>
                </a:lnTo>
                <a:lnTo>
                  <a:pt x="6975" y="1369"/>
                </a:lnTo>
                <a:lnTo>
                  <a:pt x="6992" y="1367"/>
                </a:lnTo>
                <a:lnTo>
                  <a:pt x="7008" y="1363"/>
                </a:lnTo>
                <a:lnTo>
                  <a:pt x="7024" y="1360"/>
                </a:lnTo>
                <a:lnTo>
                  <a:pt x="7039" y="1356"/>
                </a:lnTo>
                <a:lnTo>
                  <a:pt x="7053" y="1351"/>
                </a:lnTo>
                <a:lnTo>
                  <a:pt x="7067" y="1346"/>
                </a:lnTo>
                <a:lnTo>
                  <a:pt x="7079" y="1340"/>
                </a:lnTo>
                <a:lnTo>
                  <a:pt x="7091" y="1334"/>
                </a:lnTo>
                <a:lnTo>
                  <a:pt x="7102" y="1326"/>
                </a:lnTo>
                <a:lnTo>
                  <a:pt x="7112" y="1319"/>
                </a:lnTo>
                <a:lnTo>
                  <a:pt x="7121" y="1311"/>
                </a:lnTo>
                <a:lnTo>
                  <a:pt x="7131" y="1302"/>
                </a:lnTo>
                <a:lnTo>
                  <a:pt x="7139" y="1293"/>
                </a:lnTo>
                <a:lnTo>
                  <a:pt x="7146" y="1283"/>
                </a:lnTo>
                <a:lnTo>
                  <a:pt x="7153" y="1273"/>
                </a:lnTo>
                <a:lnTo>
                  <a:pt x="7160" y="1262"/>
                </a:lnTo>
                <a:lnTo>
                  <a:pt x="7165" y="1252"/>
                </a:lnTo>
                <a:lnTo>
                  <a:pt x="7171" y="1240"/>
                </a:lnTo>
                <a:lnTo>
                  <a:pt x="7176" y="1227"/>
                </a:lnTo>
                <a:lnTo>
                  <a:pt x="7181" y="1215"/>
                </a:lnTo>
                <a:lnTo>
                  <a:pt x="7185" y="1202"/>
                </a:lnTo>
                <a:lnTo>
                  <a:pt x="7188" y="1188"/>
                </a:lnTo>
                <a:lnTo>
                  <a:pt x="7191" y="1174"/>
                </a:lnTo>
                <a:lnTo>
                  <a:pt x="7193" y="1160"/>
                </a:lnTo>
                <a:lnTo>
                  <a:pt x="7195" y="1145"/>
                </a:lnTo>
                <a:lnTo>
                  <a:pt x="7197" y="1129"/>
                </a:lnTo>
                <a:lnTo>
                  <a:pt x="7197" y="1113"/>
                </a:lnTo>
                <a:lnTo>
                  <a:pt x="7198" y="1097"/>
                </a:lnTo>
                <a:close/>
                <a:moveTo>
                  <a:pt x="7124" y="429"/>
                </a:moveTo>
                <a:lnTo>
                  <a:pt x="7124" y="407"/>
                </a:lnTo>
                <a:lnTo>
                  <a:pt x="7121" y="386"/>
                </a:lnTo>
                <a:lnTo>
                  <a:pt x="7117" y="366"/>
                </a:lnTo>
                <a:lnTo>
                  <a:pt x="7112" y="347"/>
                </a:lnTo>
                <a:lnTo>
                  <a:pt x="7106" y="327"/>
                </a:lnTo>
                <a:lnTo>
                  <a:pt x="7098" y="310"/>
                </a:lnTo>
                <a:lnTo>
                  <a:pt x="7089" y="293"/>
                </a:lnTo>
                <a:lnTo>
                  <a:pt x="7078" y="277"/>
                </a:lnTo>
                <a:lnTo>
                  <a:pt x="7065" y="262"/>
                </a:lnTo>
                <a:lnTo>
                  <a:pt x="7052" y="249"/>
                </a:lnTo>
                <a:lnTo>
                  <a:pt x="7039" y="236"/>
                </a:lnTo>
                <a:lnTo>
                  <a:pt x="7024" y="225"/>
                </a:lnTo>
                <a:lnTo>
                  <a:pt x="7008" y="215"/>
                </a:lnTo>
                <a:lnTo>
                  <a:pt x="6991" y="207"/>
                </a:lnTo>
                <a:lnTo>
                  <a:pt x="6974" y="200"/>
                </a:lnTo>
                <a:lnTo>
                  <a:pt x="6956" y="195"/>
                </a:lnTo>
                <a:lnTo>
                  <a:pt x="6940" y="191"/>
                </a:lnTo>
                <a:lnTo>
                  <a:pt x="6923" y="188"/>
                </a:lnTo>
                <a:lnTo>
                  <a:pt x="6906" y="185"/>
                </a:lnTo>
                <a:lnTo>
                  <a:pt x="6887" y="183"/>
                </a:lnTo>
                <a:lnTo>
                  <a:pt x="6867" y="183"/>
                </a:lnTo>
                <a:lnTo>
                  <a:pt x="6845" y="182"/>
                </a:lnTo>
                <a:lnTo>
                  <a:pt x="6820" y="181"/>
                </a:lnTo>
                <a:lnTo>
                  <a:pt x="6794" y="181"/>
                </a:lnTo>
                <a:lnTo>
                  <a:pt x="6584" y="181"/>
                </a:lnTo>
                <a:lnTo>
                  <a:pt x="6584" y="672"/>
                </a:lnTo>
                <a:lnTo>
                  <a:pt x="6840" y="672"/>
                </a:lnTo>
                <a:lnTo>
                  <a:pt x="6870" y="671"/>
                </a:lnTo>
                <a:lnTo>
                  <a:pt x="6896" y="670"/>
                </a:lnTo>
                <a:lnTo>
                  <a:pt x="6921" y="669"/>
                </a:lnTo>
                <a:lnTo>
                  <a:pt x="6943" y="666"/>
                </a:lnTo>
                <a:lnTo>
                  <a:pt x="6964" y="662"/>
                </a:lnTo>
                <a:lnTo>
                  <a:pt x="6982" y="658"/>
                </a:lnTo>
                <a:lnTo>
                  <a:pt x="6999" y="652"/>
                </a:lnTo>
                <a:lnTo>
                  <a:pt x="7015" y="645"/>
                </a:lnTo>
                <a:lnTo>
                  <a:pt x="7029" y="637"/>
                </a:lnTo>
                <a:lnTo>
                  <a:pt x="7042" y="628"/>
                </a:lnTo>
                <a:lnTo>
                  <a:pt x="7053" y="618"/>
                </a:lnTo>
                <a:lnTo>
                  <a:pt x="7063" y="605"/>
                </a:lnTo>
                <a:lnTo>
                  <a:pt x="7073" y="592"/>
                </a:lnTo>
                <a:lnTo>
                  <a:pt x="7083" y="578"/>
                </a:lnTo>
                <a:lnTo>
                  <a:pt x="7091" y="561"/>
                </a:lnTo>
                <a:lnTo>
                  <a:pt x="7100" y="544"/>
                </a:lnTo>
                <a:lnTo>
                  <a:pt x="7106" y="530"/>
                </a:lnTo>
                <a:lnTo>
                  <a:pt x="7110" y="516"/>
                </a:lnTo>
                <a:lnTo>
                  <a:pt x="7114" y="502"/>
                </a:lnTo>
                <a:lnTo>
                  <a:pt x="7118" y="488"/>
                </a:lnTo>
                <a:lnTo>
                  <a:pt x="7120" y="474"/>
                </a:lnTo>
                <a:lnTo>
                  <a:pt x="7123" y="459"/>
                </a:lnTo>
                <a:lnTo>
                  <a:pt x="7124" y="444"/>
                </a:lnTo>
                <a:lnTo>
                  <a:pt x="7124" y="429"/>
                </a:lnTo>
                <a:close/>
                <a:moveTo>
                  <a:pt x="7383" y="1112"/>
                </a:moveTo>
                <a:lnTo>
                  <a:pt x="7382" y="1142"/>
                </a:lnTo>
                <a:lnTo>
                  <a:pt x="7379" y="1172"/>
                </a:lnTo>
                <a:lnTo>
                  <a:pt x="7375" y="1201"/>
                </a:lnTo>
                <a:lnTo>
                  <a:pt x="7368" y="1228"/>
                </a:lnTo>
                <a:lnTo>
                  <a:pt x="7360" y="1256"/>
                </a:lnTo>
                <a:lnTo>
                  <a:pt x="7350" y="1282"/>
                </a:lnTo>
                <a:lnTo>
                  <a:pt x="7337" y="1309"/>
                </a:lnTo>
                <a:lnTo>
                  <a:pt x="7323" y="1334"/>
                </a:lnTo>
                <a:lnTo>
                  <a:pt x="7315" y="1346"/>
                </a:lnTo>
                <a:lnTo>
                  <a:pt x="7307" y="1357"/>
                </a:lnTo>
                <a:lnTo>
                  <a:pt x="7299" y="1368"/>
                </a:lnTo>
                <a:lnTo>
                  <a:pt x="7289" y="1379"/>
                </a:lnTo>
                <a:lnTo>
                  <a:pt x="7280" y="1390"/>
                </a:lnTo>
                <a:lnTo>
                  <a:pt x="7270" y="1400"/>
                </a:lnTo>
                <a:lnTo>
                  <a:pt x="7260" y="1409"/>
                </a:lnTo>
                <a:lnTo>
                  <a:pt x="7250" y="1418"/>
                </a:lnTo>
                <a:lnTo>
                  <a:pt x="7239" y="1427"/>
                </a:lnTo>
                <a:lnTo>
                  <a:pt x="7227" y="1436"/>
                </a:lnTo>
                <a:lnTo>
                  <a:pt x="7216" y="1443"/>
                </a:lnTo>
                <a:lnTo>
                  <a:pt x="7204" y="1450"/>
                </a:lnTo>
                <a:lnTo>
                  <a:pt x="7192" y="1457"/>
                </a:lnTo>
                <a:lnTo>
                  <a:pt x="7179" y="1464"/>
                </a:lnTo>
                <a:lnTo>
                  <a:pt x="7165" y="1470"/>
                </a:lnTo>
                <a:lnTo>
                  <a:pt x="7152" y="1476"/>
                </a:lnTo>
                <a:lnTo>
                  <a:pt x="7137" y="1481"/>
                </a:lnTo>
                <a:lnTo>
                  <a:pt x="7123" y="1486"/>
                </a:lnTo>
                <a:lnTo>
                  <a:pt x="7108" y="1491"/>
                </a:lnTo>
                <a:lnTo>
                  <a:pt x="7094" y="1495"/>
                </a:lnTo>
                <a:lnTo>
                  <a:pt x="7079" y="1499"/>
                </a:lnTo>
                <a:lnTo>
                  <a:pt x="7062" y="1503"/>
                </a:lnTo>
                <a:lnTo>
                  <a:pt x="7045" y="1506"/>
                </a:lnTo>
                <a:lnTo>
                  <a:pt x="7027" y="1509"/>
                </a:lnTo>
                <a:lnTo>
                  <a:pt x="7006" y="1511"/>
                </a:lnTo>
                <a:lnTo>
                  <a:pt x="6984" y="1513"/>
                </a:lnTo>
                <a:lnTo>
                  <a:pt x="6960" y="1515"/>
                </a:lnTo>
                <a:lnTo>
                  <a:pt x="6933" y="1516"/>
                </a:lnTo>
                <a:lnTo>
                  <a:pt x="6904" y="1517"/>
                </a:lnTo>
                <a:lnTo>
                  <a:pt x="6871" y="1518"/>
                </a:lnTo>
                <a:lnTo>
                  <a:pt x="6835" y="1518"/>
                </a:lnTo>
                <a:lnTo>
                  <a:pt x="6796" y="1518"/>
                </a:lnTo>
                <a:lnTo>
                  <a:pt x="6413" y="1518"/>
                </a:lnTo>
                <a:lnTo>
                  <a:pt x="6413" y="32"/>
                </a:lnTo>
                <a:lnTo>
                  <a:pt x="6627" y="32"/>
                </a:lnTo>
                <a:lnTo>
                  <a:pt x="6654" y="32"/>
                </a:lnTo>
                <a:lnTo>
                  <a:pt x="6680" y="32"/>
                </a:lnTo>
                <a:lnTo>
                  <a:pt x="6704" y="32"/>
                </a:lnTo>
                <a:lnTo>
                  <a:pt x="6727" y="32"/>
                </a:lnTo>
                <a:lnTo>
                  <a:pt x="6750" y="32"/>
                </a:lnTo>
                <a:lnTo>
                  <a:pt x="6771" y="32"/>
                </a:lnTo>
                <a:lnTo>
                  <a:pt x="6791" y="33"/>
                </a:lnTo>
                <a:lnTo>
                  <a:pt x="6810" y="33"/>
                </a:lnTo>
                <a:lnTo>
                  <a:pt x="6845" y="34"/>
                </a:lnTo>
                <a:lnTo>
                  <a:pt x="6876" y="35"/>
                </a:lnTo>
                <a:lnTo>
                  <a:pt x="6905" y="36"/>
                </a:lnTo>
                <a:lnTo>
                  <a:pt x="6930" y="38"/>
                </a:lnTo>
                <a:lnTo>
                  <a:pt x="6952" y="41"/>
                </a:lnTo>
                <a:lnTo>
                  <a:pt x="6973" y="43"/>
                </a:lnTo>
                <a:lnTo>
                  <a:pt x="6991" y="47"/>
                </a:lnTo>
                <a:lnTo>
                  <a:pt x="7008" y="50"/>
                </a:lnTo>
                <a:lnTo>
                  <a:pt x="7024" y="53"/>
                </a:lnTo>
                <a:lnTo>
                  <a:pt x="7039" y="57"/>
                </a:lnTo>
                <a:lnTo>
                  <a:pt x="7053" y="61"/>
                </a:lnTo>
                <a:lnTo>
                  <a:pt x="7068" y="65"/>
                </a:lnTo>
                <a:lnTo>
                  <a:pt x="7082" y="70"/>
                </a:lnTo>
                <a:lnTo>
                  <a:pt x="7096" y="75"/>
                </a:lnTo>
                <a:lnTo>
                  <a:pt x="7109" y="81"/>
                </a:lnTo>
                <a:lnTo>
                  <a:pt x="7123" y="87"/>
                </a:lnTo>
                <a:lnTo>
                  <a:pt x="7135" y="95"/>
                </a:lnTo>
                <a:lnTo>
                  <a:pt x="7147" y="102"/>
                </a:lnTo>
                <a:lnTo>
                  <a:pt x="7159" y="109"/>
                </a:lnTo>
                <a:lnTo>
                  <a:pt x="7171" y="117"/>
                </a:lnTo>
                <a:lnTo>
                  <a:pt x="7183" y="126"/>
                </a:lnTo>
                <a:lnTo>
                  <a:pt x="7193" y="134"/>
                </a:lnTo>
                <a:lnTo>
                  <a:pt x="7204" y="144"/>
                </a:lnTo>
                <a:lnTo>
                  <a:pt x="7214" y="154"/>
                </a:lnTo>
                <a:lnTo>
                  <a:pt x="7223" y="164"/>
                </a:lnTo>
                <a:lnTo>
                  <a:pt x="7233" y="174"/>
                </a:lnTo>
                <a:lnTo>
                  <a:pt x="7243" y="185"/>
                </a:lnTo>
                <a:lnTo>
                  <a:pt x="7252" y="197"/>
                </a:lnTo>
                <a:lnTo>
                  <a:pt x="7260" y="209"/>
                </a:lnTo>
                <a:lnTo>
                  <a:pt x="7268" y="220"/>
                </a:lnTo>
                <a:lnTo>
                  <a:pt x="7275" y="232"/>
                </a:lnTo>
                <a:lnTo>
                  <a:pt x="7281" y="245"/>
                </a:lnTo>
                <a:lnTo>
                  <a:pt x="7287" y="257"/>
                </a:lnTo>
                <a:lnTo>
                  <a:pt x="7294" y="270"/>
                </a:lnTo>
                <a:lnTo>
                  <a:pt x="7299" y="283"/>
                </a:lnTo>
                <a:lnTo>
                  <a:pt x="7304" y="296"/>
                </a:lnTo>
                <a:lnTo>
                  <a:pt x="7307" y="309"/>
                </a:lnTo>
                <a:lnTo>
                  <a:pt x="7311" y="321"/>
                </a:lnTo>
                <a:lnTo>
                  <a:pt x="7314" y="336"/>
                </a:lnTo>
                <a:lnTo>
                  <a:pt x="7316" y="349"/>
                </a:lnTo>
                <a:lnTo>
                  <a:pt x="7318" y="362"/>
                </a:lnTo>
                <a:lnTo>
                  <a:pt x="7319" y="376"/>
                </a:lnTo>
                <a:lnTo>
                  <a:pt x="7320" y="391"/>
                </a:lnTo>
                <a:lnTo>
                  <a:pt x="7321" y="405"/>
                </a:lnTo>
                <a:lnTo>
                  <a:pt x="7320" y="419"/>
                </a:lnTo>
                <a:lnTo>
                  <a:pt x="7319" y="434"/>
                </a:lnTo>
                <a:lnTo>
                  <a:pt x="7318" y="448"/>
                </a:lnTo>
                <a:lnTo>
                  <a:pt x="7316" y="461"/>
                </a:lnTo>
                <a:lnTo>
                  <a:pt x="7314" y="475"/>
                </a:lnTo>
                <a:lnTo>
                  <a:pt x="7311" y="488"/>
                </a:lnTo>
                <a:lnTo>
                  <a:pt x="7307" y="501"/>
                </a:lnTo>
                <a:lnTo>
                  <a:pt x="7304" y="513"/>
                </a:lnTo>
                <a:lnTo>
                  <a:pt x="7299" y="526"/>
                </a:lnTo>
                <a:lnTo>
                  <a:pt x="7294" y="538"/>
                </a:lnTo>
                <a:lnTo>
                  <a:pt x="7287" y="550"/>
                </a:lnTo>
                <a:lnTo>
                  <a:pt x="7281" y="561"/>
                </a:lnTo>
                <a:lnTo>
                  <a:pt x="7275" y="573"/>
                </a:lnTo>
                <a:lnTo>
                  <a:pt x="7268" y="584"/>
                </a:lnTo>
                <a:lnTo>
                  <a:pt x="7260" y="595"/>
                </a:lnTo>
                <a:lnTo>
                  <a:pt x="7252" y="605"/>
                </a:lnTo>
                <a:lnTo>
                  <a:pt x="7243" y="615"/>
                </a:lnTo>
                <a:lnTo>
                  <a:pt x="7233" y="626"/>
                </a:lnTo>
                <a:lnTo>
                  <a:pt x="7223" y="635"/>
                </a:lnTo>
                <a:lnTo>
                  <a:pt x="7213" y="644"/>
                </a:lnTo>
                <a:lnTo>
                  <a:pt x="7203" y="653"/>
                </a:lnTo>
                <a:lnTo>
                  <a:pt x="7192" y="662"/>
                </a:lnTo>
                <a:lnTo>
                  <a:pt x="7180" y="671"/>
                </a:lnTo>
                <a:lnTo>
                  <a:pt x="7167" y="678"/>
                </a:lnTo>
                <a:lnTo>
                  <a:pt x="7142" y="693"/>
                </a:lnTo>
                <a:lnTo>
                  <a:pt x="7115" y="706"/>
                </a:lnTo>
                <a:lnTo>
                  <a:pt x="7086" y="719"/>
                </a:lnTo>
                <a:lnTo>
                  <a:pt x="7055" y="730"/>
                </a:lnTo>
                <a:lnTo>
                  <a:pt x="7088" y="737"/>
                </a:lnTo>
                <a:lnTo>
                  <a:pt x="7117" y="744"/>
                </a:lnTo>
                <a:lnTo>
                  <a:pt x="7145" y="752"/>
                </a:lnTo>
                <a:lnTo>
                  <a:pt x="7168" y="761"/>
                </a:lnTo>
                <a:lnTo>
                  <a:pt x="7190" y="770"/>
                </a:lnTo>
                <a:lnTo>
                  <a:pt x="7211" y="781"/>
                </a:lnTo>
                <a:lnTo>
                  <a:pt x="7230" y="793"/>
                </a:lnTo>
                <a:lnTo>
                  <a:pt x="7250" y="808"/>
                </a:lnTo>
                <a:lnTo>
                  <a:pt x="7267" y="823"/>
                </a:lnTo>
                <a:lnTo>
                  <a:pt x="7283" y="838"/>
                </a:lnTo>
                <a:lnTo>
                  <a:pt x="7299" y="854"/>
                </a:lnTo>
                <a:lnTo>
                  <a:pt x="7312" y="871"/>
                </a:lnTo>
                <a:lnTo>
                  <a:pt x="7324" y="888"/>
                </a:lnTo>
                <a:lnTo>
                  <a:pt x="7335" y="908"/>
                </a:lnTo>
                <a:lnTo>
                  <a:pt x="7344" y="927"/>
                </a:lnTo>
                <a:lnTo>
                  <a:pt x="7353" y="946"/>
                </a:lnTo>
                <a:lnTo>
                  <a:pt x="7360" y="967"/>
                </a:lnTo>
                <a:lnTo>
                  <a:pt x="7366" y="988"/>
                </a:lnTo>
                <a:lnTo>
                  <a:pt x="7371" y="1009"/>
                </a:lnTo>
                <a:lnTo>
                  <a:pt x="7376" y="1029"/>
                </a:lnTo>
                <a:lnTo>
                  <a:pt x="7379" y="1050"/>
                </a:lnTo>
                <a:lnTo>
                  <a:pt x="7381" y="1070"/>
                </a:lnTo>
                <a:lnTo>
                  <a:pt x="7383" y="1090"/>
                </a:lnTo>
                <a:lnTo>
                  <a:pt x="7383" y="1112"/>
                </a:lnTo>
                <a:close/>
                <a:moveTo>
                  <a:pt x="9136" y="1089"/>
                </a:moveTo>
                <a:lnTo>
                  <a:pt x="9135" y="1122"/>
                </a:lnTo>
                <a:lnTo>
                  <a:pt x="9134" y="1153"/>
                </a:lnTo>
                <a:lnTo>
                  <a:pt x="9133" y="1182"/>
                </a:lnTo>
                <a:lnTo>
                  <a:pt x="9130" y="1209"/>
                </a:lnTo>
                <a:lnTo>
                  <a:pt x="9127" y="1234"/>
                </a:lnTo>
                <a:lnTo>
                  <a:pt x="9123" y="1258"/>
                </a:lnTo>
                <a:lnTo>
                  <a:pt x="9119" y="1279"/>
                </a:lnTo>
                <a:lnTo>
                  <a:pt x="9114" y="1299"/>
                </a:lnTo>
                <a:lnTo>
                  <a:pt x="9107" y="1317"/>
                </a:lnTo>
                <a:lnTo>
                  <a:pt x="9100" y="1336"/>
                </a:lnTo>
                <a:lnTo>
                  <a:pt x="9091" y="1352"/>
                </a:lnTo>
                <a:lnTo>
                  <a:pt x="9079" y="1369"/>
                </a:lnTo>
                <a:lnTo>
                  <a:pt x="9068" y="1386"/>
                </a:lnTo>
                <a:lnTo>
                  <a:pt x="9055" y="1401"/>
                </a:lnTo>
                <a:lnTo>
                  <a:pt x="9040" y="1415"/>
                </a:lnTo>
                <a:lnTo>
                  <a:pt x="9024" y="1430"/>
                </a:lnTo>
                <a:lnTo>
                  <a:pt x="9006" y="1444"/>
                </a:lnTo>
                <a:lnTo>
                  <a:pt x="8988" y="1457"/>
                </a:lnTo>
                <a:lnTo>
                  <a:pt x="8968" y="1469"/>
                </a:lnTo>
                <a:lnTo>
                  <a:pt x="8949" y="1481"/>
                </a:lnTo>
                <a:lnTo>
                  <a:pt x="8929" y="1492"/>
                </a:lnTo>
                <a:lnTo>
                  <a:pt x="8907" y="1501"/>
                </a:lnTo>
                <a:lnTo>
                  <a:pt x="8886" y="1509"/>
                </a:lnTo>
                <a:lnTo>
                  <a:pt x="8862" y="1516"/>
                </a:lnTo>
                <a:lnTo>
                  <a:pt x="8839" y="1524"/>
                </a:lnTo>
                <a:lnTo>
                  <a:pt x="8815" y="1529"/>
                </a:lnTo>
                <a:lnTo>
                  <a:pt x="8788" y="1534"/>
                </a:lnTo>
                <a:lnTo>
                  <a:pt x="8760" y="1538"/>
                </a:lnTo>
                <a:lnTo>
                  <a:pt x="8731" y="1541"/>
                </a:lnTo>
                <a:lnTo>
                  <a:pt x="8701" y="1543"/>
                </a:lnTo>
                <a:lnTo>
                  <a:pt x="8668" y="1544"/>
                </a:lnTo>
                <a:lnTo>
                  <a:pt x="8635" y="1545"/>
                </a:lnTo>
                <a:lnTo>
                  <a:pt x="8593" y="1544"/>
                </a:lnTo>
                <a:lnTo>
                  <a:pt x="8553" y="1542"/>
                </a:lnTo>
                <a:lnTo>
                  <a:pt x="8515" y="1538"/>
                </a:lnTo>
                <a:lnTo>
                  <a:pt x="8480" y="1532"/>
                </a:lnTo>
                <a:lnTo>
                  <a:pt x="8462" y="1529"/>
                </a:lnTo>
                <a:lnTo>
                  <a:pt x="8446" y="1525"/>
                </a:lnTo>
                <a:lnTo>
                  <a:pt x="8431" y="1520"/>
                </a:lnTo>
                <a:lnTo>
                  <a:pt x="8416" y="1515"/>
                </a:lnTo>
                <a:lnTo>
                  <a:pt x="8400" y="1510"/>
                </a:lnTo>
                <a:lnTo>
                  <a:pt x="8386" y="1505"/>
                </a:lnTo>
                <a:lnTo>
                  <a:pt x="8373" y="1499"/>
                </a:lnTo>
                <a:lnTo>
                  <a:pt x="8360" y="1493"/>
                </a:lnTo>
                <a:lnTo>
                  <a:pt x="8347" y="1486"/>
                </a:lnTo>
                <a:lnTo>
                  <a:pt x="8334" y="1479"/>
                </a:lnTo>
                <a:lnTo>
                  <a:pt x="8323" y="1471"/>
                </a:lnTo>
                <a:lnTo>
                  <a:pt x="8311" y="1463"/>
                </a:lnTo>
                <a:lnTo>
                  <a:pt x="8299" y="1455"/>
                </a:lnTo>
                <a:lnTo>
                  <a:pt x="8288" y="1446"/>
                </a:lnTo>
                <a:lnTo>
                  <a:pt x="8278" y="1437"/>
                </a:lnTo>
                <a:lnTo>
                  <a:pt x="8268" y="1426"/>
                </a:lnTo>
                <a:lnTo>
                  <a:pt x="8258" y="1416"/>
                </a:lnTo>
                <a:lnTo>
                  <a:pt x="8248" y="1405"/>
                </a:lnTo>
                <a:lnTo>
                  <a:pt x="8238" y="1394"/>
                </a:lnTo>
                <a:lnTo>
                  <a:pt x="8229" y="1382"/>
                </a:lnTo>
                <a:lnTo>
                  <a:pt x="8221" y="1370"/>
                </a:lnTo>
                <a:lnTo>
                  <a:pt x="8212" y="1357"/>
                </a:lnTo>
                <a:lnTo>
                  <a:pt x="8204" y="1344"/>
                </a:lnTo>
                <a:lnTo>
                  <a:pt x="8197" y="1330"/>
                </a:lnTo>
                <a:lnTo>
                  <a:pt x="8190" y="1316"/>
                </a:lnTo>
                <a:lnTo>
                  <a:pt x="8182" y="1303"/>
                </a:lnTo>
                <a:lnTo>
                  <a:pt x="8177" y="1289"/>
                </a:lnTo>
                <a:lnTo>
                  <a:pt x="8172" y="1273"/>
                </a:lnTo>
                <a:lnTo>
                  <a:pt x="8168" y="1259"/>
                </a:lnTo>
                <a:lnTo>
                  <a:pt x="8164" y="1244"/>
                </a:lnTo>
                <a:lnTo>
                  <a:pt x="8162" y="1228"/>
                </a:lnTo>
                <a:lnTo>
                  <a:pt x="8160" y="1212"/>
                </a:lnTo>
                <a:lnTo>
                  <a:pt x="8157" y="1181"/>
                </a:lnTo>
                <a:lnTo>
                  <a:pt x="8155" y="1152"/>
                </a:lnTo>
                <a:lnTo>
                  <a:pt x="8154" y="1124"/>
                </a:lnTo>
                <a:lnTo>
                  <a:pt x="8153" y="1099"/>
                </a:lnTo>
                <a:lnTo>
                  <a:pt x="8153" y="32"/>
                </a:lnTo>
                <a:lnTo>
                  <a:pt x="8328" y="32"/>
                </a:lnTo>
                <a:lnTo>
                  <a:pt x="8328" y="1033"/>
                </a:lnTo>
                <a:lnTo>
                  <a:pt x="8329" y="1062"/>
                </a:lnTo>
                <a:lnTo>
                  <a:pt x="8330" y="1091"/>
                </a:lnTo>
                <a:lnTo>
                  <a:pt x="8331" y="1121"/>
                </a:lnTo>
                <a:lnTo>
                  <a:pt x="8334" y="1152"/>
                </a:lnTo>
                <a:lnTo>
                  <a:pt x="8337" y="1180"/>
                </a:lnTo>
                <a:lnTo>
                  <a:pt x="8341" y="1207"/>
                </a:lnTo>
                <a:lnTo>
                  <a:pt x="8344" y="1218"/>
                </a:lnTo>
                <a:lnTo>
                  <a:pt x="8347" y="1229"/>
                </a:lnTo>
                <a:lnTo>
                  <a:pt x="8350" y="1239"/>
                </a:lnTo>
                <a:lnTo>
                  <a:pt x="8354" y="1248"/>
                </a:lnTo>
                <a:lnTo>
                  <a:pt x="8361" y="1260"/>
                </a:lnTo>
                <a:lnTo>
                  <a:pt x="8368" y="1272"/>
                </a:lnTo>
                <a:lnTo>
                  <a:pt x="8376" y="1284"/>
                </a:lnTo>
                <a:lnTo>
                  <a:pt x="8386" y="1298"/>
                </a:lnTo>
                <a:lnTo>
                  <a:pt x="8396" y="1310"/>
                </a:lnTo>
                <a:lnTo>
                  <a:pt x="8409" y="1322"/>
                </a:lnTo>
                <a:lnTo>
                  <a:pt x="8424" y="1335"/>
                </a:lnTo>
                <a:lnTo>
                  <a:pt x="8441" y="1346"/>
                </a:lnTo>
                <a:lnTo>
                  <a:pt x="8458" y="1356"/>
                </a:lnTo>
                <a:lnTo>
                  <a:pt x="8479" y="1365"/>
                </a:lnTo>
                <a:lnTo>
                  <a:pt x="8501" y="1373"/>
                </a:lnTo>
                <a:lnTo>
                  <a:pt x="8524" y="1381"/>
                </a:lnTo>
                <a:lnTo>
                  <a:pt x="8538" y="1384"/>
                </a:lnTo>
                <a:lnTo>
                  <a:pt x="8551" y="1386"/>
                </a:lnTo>
                <a:lnTo>
                  <a:pt x="8565" y="1388"/>
                </a:lnTo>
                <a:lnTo>
                  <a:pt x="8579" y="1390"/>
                </a:lnTo>
                <a:lnTo>
                  <a:pt x="8610" y="1393"/>
                </a:lnTo>
                <a:lnTo>
                  <a:pt x="8644" y="1393"/>
                </a:lnTo>
                <a:lnTo>
                  <a:pt x="8666" y="1393"/>
                </a:lnTo>
                <a:lnTo>
                  <a:pt x="8688" y="1392"/>
                </a:lnTo>
                <a:lnTo>
                  <a:pt x="8710" y="1390"/>
                </a:lnTo>
                <a:lnTo>
                  <a:pt x="8730" y="1388"/>
                </a:lnTo>
                <a:lnTo>
                  <a:pt x="8749" y="1384"/>
                </a:lnTo>
                <a:lnTo>
                  <a:pt x="8769" y="1379"/>
                </a:lnTo>
                <a:lnTo>
                  <a:pt x="8786" y="1375"/>
                </a:lnTo>
                <a:lnTo>
                  <a:pt x="8803" y="1369"/>
                </a:lnTo>
                <a:lnTo>
                  <a:pt x="8820" y="1363"/>
                </a:lnTo>
                <a:lnTo>
                  <a:pt x="8835" y="1356"/>
                </a:lnTo>
                <a:lnTo>
                  <a:pt x="8849" y="1349"/>
                </a:lnTo>
                <a:lnTo>
                  <a:pt x="8862" y="1340"/>
                </a:lnTo>
                <a:lnTo>
                  <a:pt x="8875" y="1331"/>
                </a:lnTo>
                <a:lnTo>
                  <a:pt x="8886" y="1321"/>
                </a:lnTo>
                <a:lnTo>
                  <a:pt x="8896" y="1311"/>
                </a:lnTo>
                <a:lnTo>
                  <a:pt x="8905" y="1300"/>
                </a:lnTo>
                <a:lnTo>
                  <a:pt x="8913" y="1288"/>
                </a:lnTo>
                <a:lnTo>
                  <a:pt x="8922" y="1275"/>
                </a:lnTo>
                <a:lnTo>
                  <a:pt x="8929" y="1262"/>
                </a:lnTo>
                <a:lnTo>
                  <a:pt x="8935" y="1250"/>
                </a:lnTo>
                <a:lnTo>
                  <a:pt x="8940" y="1236"/>
                </a:lnTo>
                <a:lnTo>
                  <a:pt x="8945" y="1223"/>
                </a:lnTo>
                <a:lnTo>
                  <a:pt x="8949" y="1210"/>
                </a:lnTo>
                <a:lnTo>
                  <a:pt x="8951" y="1197"/>
                </a:lnTo>
                <a:lnTo>
                  <a:pt x="8956" y="1169"/>
                </a:lnTo>
                <a:lnTo>
                  <a:pt x="8959" y="1138"/>
                </a:lnTo>
                <a:lnTo>
                  <a:pt x="8960" y="1105"/>
                </a:lnTo>
                <a:lnTo>
                  <a:pt x="8961" y="1068"/>
                </a:lnTo>
                <a:lnTo>
                  <a:pt x="8961" y="32"/>
                </a:lnTo>
                <a:lnTo>
                  <a:pt x="9136" y="32"/>
                </a:lnTo>
                <a:lnTo>
                  <a:pt x="9136" y="1089"/>
                </a:lnTo>
                <a:close/>
                <a:moveTo>
                  <a:pt x="10651" y="438"/>
                </a:moveTo>
                <a:lnTo>
                  <a:pt x="10651" y="419"/>
                </a:lnTo>
                <a:lnTo>
                  <a:pt x="10649" y="401"/>
                </a:lnTo>
                <a:lnTo>
                  <a:pt x="10645" y="384"/>
                </a:lnTo>
                <a:lnTo>
                  <a:pt x="10641" y="366"/>
                </a:lnTo>
                <a:lnTo>
                  <a:pt x="10635" y="350"/>
                </a:lnTo>
                <a:lnTo>
                  <a:pt x="10628" y="333"/>
                </a:lnTo>
                <a:lnTo>
                  <a:pt x="10620" y="317"/>
                </a:lnTo>
                <a:lnTo>
                  <a:pt x="10611" y="301"/>
                </a:lnTo>
                <a:lnTo>
                  <a:pt x="10599" y="286"/>
                </a:lnTo>
                <a:lnTo>
                  <a:pt x="10588" y="271"/>
                </a:lnTo>
                <a:lnTo>
                  <a:pt x="10577" y="259"/>
                </a:lnTo>
                <a:lnTo>
                  <a:pt x="10564" y="247"/>
                </a:lnTo>
                <a:lnTo>
                  <a:pt x="10551" y="237"/>
                </a:lnTo>
                <a:lnTo>
                  <a:pt x="10536" y="227"/>
                </a:lnTo>
                <a:lnTo>
                  <a:pt x="10522" y="219"/>
                </a:lnTo>
                <a:lnTo>
                  <a:pt x="10507" y="212"/>
                </a:lnTo>
                <a:lnTo>
                  <a:pt x="10488" y="205"/>
                </a:lnTo>
                <a:lnTo>
                  <a:pt x="10468" y="199"/>
                </a:lnTo>
                <a:lnTo>
                  <a:pt x="10448" y="194"/>
                </a:lnTo>
                <a:lnTo>
                  <a:pt x="10426" y="190"/>
                </a:lnTo>
                <a:lnTo>
                  <a:pt x="10403" y="185"/>
                </a:lnTo>
                <a:lnTo>
                  <a:pt x="10377" y="183"/>
                </a:lnTo>
                <a:lnTo>
                  <a:pt x="10350" y="182"/>
                </a:lnTo>
                <a:lnTo>
                  <a:pt x="10321" y="181"/>
                </a:lnTo>
                <a:lnTo>
                  <a:pt x="10150" y="181"/>
                </a:lnTo>
                <a:lnTo>
                  <a:pt x="10150" y="736"/>
                </a:lnTo>
                <a:lnTo>
                  <a:pt x="10308" y="736"/>
                </a:lnTo>
                <a:lnTo>
                  <a:pt x="10333" y="736"/>
                </a:lnTo>
                <a:lnTo>
                  <a:pt x="10355" y="735"/>
                </a:lnTo>
                <a:lnTo>
                  <a:pt x="10377" y="734"/>
                </a:lnTo>
                <a:lnTo>
                  <a:pt x="10398" y="732"/>
                </a:lnTo>
                <a:lnTo>
                  <a:pt x="10418" y="729"/>
                </a:lnTo>
                <a:lnTo>
                  <a:pt x="10437" y="726"/>
                </a:lnTo>
                <a:lnTo>
                  <a:pt x="10454" y="723"/>
                </a:lnTo>
                <a:lnTo>
                  <a:pt x="10470" y="718"/>
                </a:lnTo>
                <a:lnTo>
                  <a:pt x="10485" y="714"/>
                </a:lnTo>
                <a:lnTo>
                  <a:pt x="10501" y="707"/>
                </a:lnTo>
                <a:lnTo>
                  <a:pt x="10514" y="701"/>
                </a:lnTo>
                <a:lnTo>
                  <a:pt x="10528" y="694"/>
                </a:lnTo>
                <a:lnTo>
                  <a:pt x="10540" y="687"/>
                </a:lnTo>
                <a:lnTo>
                  <a:pt x="10554" y="679"/>
                </a:lnTo>
                <a:lnTo>
                  <a:pt x="10565" y="670"/>
                </a:lnTo>
                <a:lnTo>
                  <a:pt x="10576" y="660"/>
                </a:lnTo>
                <a:lnTo>
                  <a:pt x="10585" y="651"/>
                </a:lnTo>
                <a:lnTo>
                  <a:pt x="10593" y="642"/>
                </a:lnTo>
                <a:lnTo>
                  <a:pt x="10601" y="632"/>
                </a:lnTo>
                <a:lnTo>
                  <a:pt x="10609" y="621"/>
                </a:lnTo>
                <a:lnTo>
                  <a:pt x="10615" y="608"/>
                </a:lnTo>
                <a:lnTo>
                  <a:pt x="10622" y="596"/>
                </a:lnTo>
                <a:lnTo>
                  <a:pt x="10627" y="583"/>
                </a:lnTo>
                <a:lnTo>
                  <a:pt x="10632" y="568"/>
                </a:lnTo>
                <a:lnTo>
                  <a:pt x="10637" y="554"/>
                </a:lnTo>
                <a:lnTo>
                  <a:pt x="10640" y="539"/>
                </a:lnTo>
                <a:lnTo>
                  <a:pt x="10644" y="524"/>
                </a:lnTo>
                <a:lnTo>
                  <a:pt x="10646" y="507"/>
                </a:lnTo>
                <a:lnTo>
                  <a:pt x="10649" y="491"/>
                </a:lnTo>
                <a:lnTo>
                  <a:pt x="10650" y="474"/>
                </a:lnTo>
                <a:lnTo>
                  <a:pt x="10651" y="455"/>
                </a:lnTo>
                <a:lnTo>
                  <a:pt x="10651" y="438"/>
                </a:lnTo>
                <a:close/>
                <a:moveTo>
                  <a:pt x="10690" y="1518"/>
                </a:moveTo>
                <a:lnTo>
                  <a:pt x="10681" y="1499"/>
                </a:lnTo>
                <a:lnTo>
                  <a:pt x="10670" y="1477"/>
                </a:lnTo>
                <a:lnTo>
                  <a:pt x="10656" y="1451"/>
                </a:lnTo>
                <a:lnTo>
                  <a:pt x="10641" y="1422"/>
                </a:lnTo>
                <a:lnTo>
                  <a:pt x="10624" y="1392"/>
                </a:lnTo>
                <a:lnTo>
                  <a:pt x="10604" y="1359"/>
                </a:lnTo>
                <a:lnTo>
                  <a:pt x="10583" y="1324"/>
                </a:lnTo>
                <a:lnTo>
                  <a:pt x="10560" y="1288"/>
                </a:lnTo>
                <a:lnTo>
                  <a:pt x="10547" y="1269"/>
                </a:lnTo>
                <a:lnTo>
                  <a:pt x="10534" y="1250"/>
                </a:lnTo>
                <a:lnTo>
                  <a:pt x="10521" y="1230"/>
                </a:lnTo>
                <a:lnTo>
                  <a:pt x="10508" y="1210"/>
                </a:lnTo>
                <a:lnTo>
                  <a:pt x="10494" y="1190"/>
                </a:lnTo>
                <a:lnTo>
                  <a:pt x="10479" y="1169"/>
                </a:lnTo>
                <a:lnTo>
                  <a:pt x="10464" y="1148"/>
                </a:lnTo>
                <a:lnTo>
                  <a:pt x="10449" y="1125"/>
                </a:lnTo>
                <a:lnTo>
                  <a:pt x="10432" y="1104"/>
                </a:lnTo>
                <a:lnTo>
                  <a:pt x="10416" y="1081"/>
                </a:lnTo>
                <a:lnTo>
                  <a:pt x="10400" y="1059"/>
                </a:lnTo>
                <a:lnTo>
                  <a:pt x="10384" y="1036"/>
                </a:lnTo>
                <a:lnTo>
                  <a:pt x="10366" y="1013"/>
                </a:lnTo>
                <a:lnTo>
                  <a:pt x="10348" y="989"/>
                </a:lnTo>
                <a:lnTo>
                  <a:pt x="10331" y="966"/>
                </a:lnTo>
                <a:lnTo>
                  <a:pt x="10312" y="942"/>
                </a:lnTo>
                <a:lnTo>
                  <a:pt x="10291" y="918"/>
                </a:lnTo>
                <a:lnTo>
                  <a:pt x="10272" y="896"/>
                </a:lnTo>
                <a:lnTo>
                  <a:pt x="10262" y="888"/>
                </a:lnTo>
                <a:lnTo>
                  <a:pt x="10253" y="881"/>
                </a:lnTo>
                <a:lnTo>
                  <a:pt x="10244" y="874"/>
                </a:lnTo>
                <a:lnTo>
                  <a:pt x="10236" y="869"/>
                </a:lnTo>
                <a:lnTo>
                  <a:pt x="10227" y="864"/>
                </a:lnTo>
                <a:lnTo>
                  <a:pt x="10218" y="860"/>
                </a:lnTo>
                <a:lnTo>
                  <a:pt x="10207" y="857"/>
                </a:lnTo>
                <a:lnTo>
                  <a:pt x="10197" y="853"/>
                </a:lnTo>
                <a:lnTo>
                  <a:pt x="10186" y="851"/>
                </a:lnTo>
                <a:lnTo>
                  <a:pt x="10174" y="849"/>
                </a:lnTo>
                <a:lnTo>
                  <a:pt x="10162" y="848"/>
                </a:lnTo>
                <a:lnTo>
                  <a:pt x="10148" y="847"/>
                </a:lnTo>
                <a:lnTo>
                  <a:pt x="10148" y="1518"/>
                </a:lnTo>
                <a:lnTo>
                  <a:pt x="9971" y="1518"/>
                </a:lnTo>
                <a:lnTo>
                  <a:pt x="9971" y="32"/>
                </a:lnTo>
                <a:lnTo>
                  <a:pt x="10316" y="32"/>
                </a:lnTo>
                <a:lnTo>
                  <a:pt x="10353" y="32"/>
                </a:lnTo>
                <a:lnTo>
                  <a:pt x="10388" y="33"/>
                </a:lnTo>
                <a:lnTo>
                  <a:pt x="10420" y="36"/>
                </a:lnTo>
                <a:lnTo>
                  <a:pt x="10451" y="38"/>
                </a:lnTo>
                <a:lnTo>
                  <a:pt x="10479" y="42"/>
                </a:lnTo>
                <a:lnTo>
                  <a:pt x="10506" y="47"/>
                </a:lnTo>
                <a:lnTo>
                  <a:pt x="10530" y="52"/>
                </a:lnTo>
                <a:lnTo>
                  <a:pt x="10554" y="58"/>
                </a:lnTo>
                <a:lnTo>
                  <a:pt x="10575" y="65"/>
                </a:lnTo>
                <a:lnTo>
                  <a:pt x="10594" y="72"/>
                </a:lnTo>
                <a:lnTo>
                  <a:pt x="10614" y="80"/>
                </a:lnTo>
                <a:lnTo>
                  <a:pt x="10631" y="88"/>
                </a:lnTo>
                <a:lnTo>
                  <a:pt x="10647" y="98"/>
                </a:lnTo>
                <a:lnTo>
                  <a:pt x="10663" y="107"/>
                </a:lnTo>
                <a:lnTo>
                  <a:pt x="10677" y="117"/>
                </a:lnTo>
                <a:lnTo>
                  <a:pt x="10690" y="127"/>
                </a:lnTo>
                <a:lnTo>
                  <a:pt x="10703" y="137"/>
                </a:lnTo>
                <a:lnTo>
                  <a:pt x="10716" y="150"/>
                </a:lnTo>
                <a:lnTo>
                  <a:pt x="10730" y="162"/>
                </a:lnTo>
                <a:lnTo>
                  <a:pt x="10742" y="176"/>
                </a:lnTo>
                <a:lnTo>
                  <a:pt x="10755" y="192"/>
                </a:lnTo>
                <a:lnTo>
                  <a:pt x="10766" y="208"/>
                </a:lnTo>
                <a:lnTo>
                  <a:pt x="10779" y="225"/>
                </a:lnTo>
                <a:lnTo>
                  <a:pt x="10789" y="245"/>
                </a:lnTo>
                <a:lnTo>
                  <a:pt x="10799" y="265"/>
                </a:lnTo>
                <a:lnTo>
                  <a:pt x="10808" y="286"/>
                </a:lnTo>
                <a:lnTo>
                  <a:pt x="10816" y="309"/>
                </a:lnTo>
                <a:lnTo>
                  <a:pt x="10823" y="333"/>
                </a:lnTo>
                <a:lnTo>
                  <a:pt x="10829" y="357"/>
                </a:lnTo>
                <a:lnTo>
                  <a:pt x="10834" y="384"/>
                </a:lnTo>
                <a:lnTo>
                  <a:pt x="10837" y="411"/>
                </a:lnTo>
                <a:lnTo>
                  <a:pt x="10838" y="440"/>
                </a:lnTo>
                <a:lnTo>
                  <a:pt x="10837" y="462"/>
                </a:lnTo>
                <a:lnTo>
                  <a:pt x="10836" y="484"/>
                </a:lnTo>
                <a:lnTo>
                  <a:pt x="10834" y="506"/>
                </a:lnTo>
                <a:lnTo>
                  <a:pt x="10831" y="527"/>
                </a:lnTo>
                <a:lnTo>
                  <a:pt x="10826" y="547"/>
                </a:lnTo>
                <a:lnTo>
                  <a:pt x="10821" y="567"/>
                </a:lnTo>
                <a:lnTo>
                  <a:pt x="10816" y="587"/>
                </a:lnTo>
                <a:lnTo>
                  <a:pt x="10809" y="606"/>
                </a:lnTo>
                <a:lnTo>
                  <a:pt x="10802" y="625"/>
                </a:lnTo>
                <a:lnTo>
                  <a:pt x="10794" y="643"/>
                </a:lnTo>
                <a:lnTo>
                  <a:pt x="10785" y="660"/>
                </a:lnTo>
                <a:lnTo>
                  <a:pt x="10776" y="677"/>
                </a:lnTo>
                <a:lnTo>
                  <a:pt x="10764" y="692"/>
                </a:lnTo>
                <a:lnTo>
                  <a:pt x="10754" y="707"/>
                </a:lnTo>
                <a:lnTo>
                  <a:pt x="10742" y="722"/>
                </a:lnTo>
                <a:lnTo>
                  <a:pt x="10730" y="735"/>
                </a:lnTo>
                <a:lnTo>
                  <a:pt x="10716" y="748"/>
                </a:lnTo>
                <a:lnTo>
                  <a:pt x="10702" y="761"/>
                </a:lnTo>
                <a:lnTo>
                  <a:pt x="10688" y="772"/>
                </a:lnTo>
                <a:lnTo>
                  <a:pt x="10673" y="783"/>
                </a:lnTo>
                <a:lnTo>
                  <a:pt x="10656" y="792"/>
                </a:lnTo>
                <a:lnTo>
                  <a:pt x="10640" y="801"/>
                </a:lnTo>
                <a:lnTo>
                  <a:pt x="10623" y="811"/>
                </a:lnTo>
                <a:lnTo>
                  <a:pt x="10606" y="818"/>
                </a:lnTo>
                <a:lnTo>
                  <a:pt x="10587" y="825"/>
                </a:lnTo>
                <a:lnTo>
                  <a:pt x="10568" y="831"/>
                </a:lnTo>
                <a:lnTo>
                  <a:pt x="10548" y="836"/>
                </a:lnTo>
                <a:lnTo>
                  <a:pt x="10529" y="840"/>
                </a:lnTo>
                <a:lnTo>
                  <a:pt x="10508" y="843"/>
                </a:lnTo>
                <a:lnTo>
                  <a:pt x="10487" y="845"/>
                </a:lnTo>
                <a:lnTo>
                  <a:pt x="10466" y="846"/>
                </a:lnTo>
                <a:lnTo>
                  <a:pt x="10445" y="847"/>
                </a:lnTo>
                <a:lnTo>
                  <a:pt x="10422" y="847"/>
                </a:lnTo>
                <a:lnTo>
                  <a:pt x="10448" y="869"/>
                </a:lnTo>
                <a:lnTo>
                  <a:pt x="10471" y="891"/>
                </a:lnTo>
                <a:lnTo>
                  <a:pt x="10491" y="914"/>
                </a:lnTo>
                <a:lnTo>
                  <a:pt x="10511" y="937"/>
                </a:lnTo>
                <a:lnTo>
                  <a:pt x="10529" y="960"/>
                </a:lnTo>
                <a:lnTo>
                  <a:pt x="10544" y="979"/>
                </a:lnTo>
                <a:lnTo>
                  <a:pt x="10559" y="997"/>
                </a:lnTo>
                <a:lnTo>
                  <a:pt x="10572" y="1014"/>
                </a:lnTo>
                <a:lnTo>
                  <a:pt x="10583" y="1029"/>
                </a:lnTo>
                <a:lnTo>
                  <a:pt x="10596" y="1049"/>
                </a:lnTo>
                <a:lnTo>
                  <a:pt x="10613" y="1072"/>
                </a:lnTo>
                <a:lnTo>
                  <a:pt x="10632" y="1100"/>
                </a:lnTo>
                <a:lnTo>
                  <a:pt x="10653" y="1130"/>
                </a:lnTo>
                <a:lnTo>
                  <a:pt x="10675" y="1162"/>
                </a:lnTo>
                <a:lnTo>
                  <a:pt x="10697" y="1195"/>
                </a:lnTo>
                <a:lnTo>
                  <a:pt x="10720" y="1228"/>
                </a:lnTo>
                <a:lnTo>
                  <a:pt x="10743" y="1263"/>
                </a:lnTo>
                <a:lnTo>
                  <a:pt x="10765" y="1298"/>
                </a:lnTo>
                <a:lnTo>
                  <a:pt x="10789" y="1331"/>
                </a:lnTo>
                <a:lnTo>
                  <a:pt x="10811" y="1366"/>
                </a:lnTo>
                <a:lnTo>
                  <a:pt x="10833" y="1399"/>
                </a:lnTo>
                <a:lnTo>
                  <a:pt x="10852" y="1427"/>
                </a:lnTo>
                <a:lnTo>
                  <a:pt x="10869" y="1453"/>
                </a:lnTo>
                <a:lnTo>
                  <a:pt x="10883" y="1474"/>
                </a:lnTo>
                <a:lnTo>
                  <a:pt x="10896" y="1492"/>
                </a:lnTo>
                <a:lnTo>
                  <a:pt x="10905" y="1505"/>
                </a:lnTo>
                <a:lnTo>
                  <a:pt x="10910" y="1514"/>
                </a:lnTo>
                <a:lnTo>
                  <a:pt x="10913" y="1518"/>
                </a:lnTo>
                <a:lnTo>
                  <a:pt x="10690" y="1518"/>
                </a:lnTo>
                <a:close/>
                <a:moveTo>
                  <a:pt x="12599" y="1430"/>
                </a:moveTo>
                <a:lnTo>
                  <a:pt x="12579" y="1443"/>
                </a:lnTo>
                <a:lnTo>
                  <a:pt x="12557" y="1455"/>
                </a:lnTo>
                <a:lnTo>
                  <a:pt x="12535" y="1466"/>
                </a:lnTo>
                <a:lnTo>
                  <a:pt x="12511" y="1477"/>
                </a:lnTo>
                <a:lnTo>
                  <a:pt x="12487" y="1487"/>
                </a:lnTo>
                <a:lnTo>
                  <a:pt x="12462" y="1496"/>
                </a:lnTo>
                <a:lnTo>
                  <a:pt x="12435" y="1504"/>
                </a:lnTo>
                <a:lnTo>
                  <a:pt x="12408" y="1512"/>
                </a:lnTo>
                <a:lnTo>
                  <a:pt x="12380" y="1519"/>
                </a:lnTo>
                <a:lnTo>
                  <a:pt x="12352" y="1526"/>
                </a:lnTo>
                <a:lnTo>
                  <a:pt x="12324" y="1531"/>
                </a:lnTo>
                <a:lnTo>
                  <a:pt x="12296" y="1535"/>
                </a:lnTo>
                <a:lnTo>
                  <a:pt x="12267" y="1539"/>
                </a:lnTo>
                <a:lnTo>
                  <a:pt x="12239" y="1541"/>
                </a:lnTo>
                <a:lnTo>
                  <a:pt x="12211" y="1542"/>
                </a:lnTo>
                <a:lnTo>
                  <a:pt x="12182" y="1543"/>
                </a:lnTo>
                <a:lnTo>
                  <a:pt x="12147" y="1542"/>
                </a:lnTo>
                <a:lnTo>
                  <a:pt x="12113" y="1540"/>
                </a:lnTo>
                <a:lnTo>
                  <a:pt x="12080" y="1536"/>
                </a:lnTo>
                <a:lnTo>
                  <a:pt x="12047" y="1531"/>
                </a:lnTo>
                <a:lnTo>
                  <a:pt x="12016" y="1525"/>
                </a:lnTo>
                <a:lnTo>
                  <a:pt x="11985" y="1516"/>
                </a:lnTo>
                <a:lnTo>
                  <a:pt x="11956" y="1507"/>
                </a:lnTo>
                <a:lnTo>
                  <a:pt x="11927" y="1496"/>
                </a:lnTo>
                <a:lnTo>
                  <a:pt x="11899" y="1484"/>
                </a:lnTo>
                <a:lnTo>
                  <a:pt x="11871" y="1470"/>
                </a:lnTo>
                <a:lnTo>
                  <a:pt x="11845" y="1455"/>
                </a:lnTo>
                <a:lnTo>
                  <a:pt x="11819" y="1438"/>
                </a:lnTo>
                <a:lnTo>
                  <a:pt x="11795" y="1419"/>
                </a:lnTo>
                <a:lnTo>
                  <a:pt x="11771" y="1400"/>
                </a:lnTo>
                <a:lnTo>
                  <a:pt x="11748" y="1378"/>
                </a:lnTo>
                <a:lnTo>
                  <a:pt x="11726" y="1356"/>
                </a:lnTo>
                <a:lnTo>
                  <a:pt x="11703" y="1329"/>
                </a:lnTo>
                <a:lnTo>
                  <a:pt x="11682" y="1302"/>
                </a:lnTo>
                <a:lnTo>
                  <a:pt x="11662" y="1273"/>
                </a:lnTo>
                <a:lnTo>
                  <a:pt x="11644" y="1244"/>
                </a:lnTo>
                <a:lnTo>
                  <a:pt x="11627" y="1212"/>
                </a:lnTo>
                <a:lnTo>
                  <a:pt x="11612" y="1180"/>
                </a:lnTo>
                <a:lnTo>
                  <a:pt x="11599" y="1147"/>
                </a:lnTo>
                <a:lnTo>
                  <a:pt x="11587" y="1113"/>
                </a:lnTo>
                <a:lnTo>
                  <a:pt x="11577" y="1077"/>
                </a:lnTo>
                <a:lnTo>
                  <a:pt x="11568" y="1039"/>
                </a:lnTo>
                <a:lnTo>
                  <a:pt x="11559" y="1001"/>
                </a:lnTo>
                <a:lnTo>
                  <a:pt x="11553" y="960"/>
                </a:lnTo>
                <a:lnTo>
                  <a:pt x="11548" y="917"/>
                </a:lnTo>
                <a:lnTo>
                  <a:pt x="11545" y="873"/>
                </a:lnTo>
                <a:lnTo>
                  <a:pt x="11543" y="827"/>
                </a:lnTo>
                <a:lnTo>
                  <a:pt x="11542" y="780"/>
                </a:lnTo>
                <a:lnTo>
                  <a:pt x="11543" y="727"/>
                </a:lnTo>
                <a:lnTo>
                  <a:pt x="11546" y="677"/>
                </a:lnTo>
                <a:lnTo>
                  <a:pt x="11550" y="628"/>
                </a:lnTo>
                <a:lnTo>
                  <a:pt x="11556" y="581"/>
                </a:lnTo>
                <a:lnTo>
                  <a:pt x="11561" y="558"/>
                </a:lnTo>
                <a:lnTo>
                  <a:pt x="11565" y="536"/>
                </a:lnTo>
                <a:lnTo>
                  <a:pt x="11569" y="514"/>
                </a:lnTo>
                <a:lnTo>
                  <a:pt x="11574" y="493"/>
                </a:lnTo>
                <a:lnTo>
                  <a:pt x="11580" y="472"/>
                </a:lnTo>
                <a:lnTo>
                  <a:pt x="11586" y="452"/>
                </a:lnTo>
                <a:lnTo>
                  <a:pt x="11592" y="432"/>
                </a:lnTo>
                <a:lnTo>
                  <a:pt x="11599" y="412"/>
                </a:lnTo>
                <a:lnTo>
                  <a:pt x="11606" y="394"/>
                </a:lnTo>
                <a:lnTo>
                  <a:pt x="11613" y="375"/>
                </a:lnTo>
                <a:lnTo>
                  <a:pt x="11622" y="357"/>
                </a:lnTo>
                <a:lnTo>
                  <a:pt x="11631" y="339"/>
                </a:lnTo>
                <a:lnTo>
                  <a:pt x="11640" y="321"/>
                </a:lnTo>
                <a:lnTo>
                  <a:pt x="11649" y="305"/>
                </a:lnTo>
                <a:lnTo>
                  <a:pt x="11659" y="289"/>
                </a:lnTo>
                <a:lnTo>
                  <a:pt x="11670" y="272"/>
                </a:lnTo>
                <a:lnTo>
                  <a:pt x="11681" y="256"/>
                </a:lnTo>
                <a:lnTo>
                  <a:pt x="11693" y="241"/>
                </a:lnTo>
                <a:lnTo>
                  <a:pt x="11704" y="225"/>
                </a:lnTo>
                <a:lnTo>
                  <a:pt x="11717" y="211"/>
                </a:lnTo>
                <a:lnTo>
                  <a:pt x="11730" y="197"/>
                </a:lnTo>
                <a:lnTo>
                  <a:pt x="11744" y="182"/>
                </a:lnTo>
                <a:lnTo>
                  <a:pt x="11757" y="169"/>
                </a:lnTo>
                <a:lnTo>
                  <a:pt x="11771" y="156"/>
                </a:lnTo>
                <a:lnTo>
                  <a:pt x="11792" y="138"/>
                </a:lnTo>
                <a:lnTo>
                  <a:pt x="11812" y="123"/>
                </a:lnTo>
                <a:lnTo>
                  <a:pt x="11832" y="108"/>
                </a:lnTo>
                <a:lnTo>
                  <a:pt x="11854" y="94"/>
                </a:lnTo>
                <a:lnTo>
                  <a:pt x="11876" y="81"/>
                </a:lnTo>
                <a:lnTo>
                  <a:pt x="11899" y="70"/>
                </a:lnTo>
                <a:lnTo>
                  <a:pt x="11922" y="60"/>
                </a:lnTo>
                <a:lnTo>
                  <a:pt x="11946" y="50"/>
                </a:lnTo>
                <a:lnTo>
                  <a:pt x="11971" y="41"/>
                </a:lnTo>
                <a:lnTo>
                  <a:pt x="11995" y="34"/>
                </a:lnTo>
                <a:lnTo>
                  <a:pt x="12021" y="28"/>
                </a:lnTo>
                <a:lnTo>
                  <a:pt x="12047" y="24"/>
                </a:lnTo>
                <a:lnTo>
                  <a:pt x="12075" y="20"/>
                </a:lnTo>
                <a:lnTo>
                  <a:pt x="12101" y="17"/>
                </a:lnTo>
                <a:lnTo>
                  <a:pt x="12130" y="15"/>
                </a:lnTo>
                <a:lnTo>
                  <a:pt x="12158" y="15"/>
                </a:lnTo>
                <a:lnTo>
                  <a:pt x="12188" y="15"/>
                </a:lnTo>
                <a:lnTo>
                  <a:pt x="12216" y="17"/>
                </a:lnTo>
                <a:lnTo>
                  <a:pt x="12245" y="20"/>
                </a:lnTo>
                <a:lnTo>
                  <a:pt x="12272" y="24"/>
                </a:lnTo>
                <a:lnTo>
                  <a:pt x="12299" y="29"/>
                </a:lnTo>
                <a:lnTo>
                  <a:pt x="12326" y="35"/>
                </a:lnTo>
                <a:lnTo>
                  <a:pt x="12352" y="43"/>
                </a:lnTo>
                <a:lnTo>
                  <a:pt x="12378" y="52"/>
                </a:lnTo>
                <a:lnTo>
                  <a:pt x="12403" y="62"/>
                </a:lnTo>
                <a:lnTo>
                  <a:pt x="12427" y="72"/>
                </a:lnTo>
                <a:lnTo>
                  <a:pt x="12451" y="84"/>
                </a:lnTo>
                <a:lnTo>
                  <a:pt x="12475" y="98"/>
                </a:lnTo>
                <a:lnTo>
                  <a:pt x="12498" y="112"/>
                </a:lnTo>
                <a:lnTo>
                  <a:pt x="12521" y="127"/>
                </a:lnTo>
                <a:lnTo>
                  <a:pt x="12543" y="145"/>
                </a:lnTo>
                <a:lnTo>
                  <a:pt x="12564" y="162"/>
                </a:lnTo>
                <a:lnTo>
                  <a:pt x="12485" y="272"/>
                </a:lnTo>
                <a:lnTo>
                  <a:pt x="12463" y="258"/>
                </a:lnTo>
                <a:lnTo>
                  <a:pt x="12440" y="244"/>
                </a:lnTo>
                <a:lnTo>
                  <a:pt x="12419" y="230"/>
                </a:lnTo>
                <a:lnTo>
                  <a:pt x="12398" y="219"/>
                </a:lnTo>
                <a:lnTo>
                  <a:pt x="12378" y="209"/>
                </a:lnTo>
                <a:lnTo>
                  <a:pt x="12359" y="199"/>
                </a:lnTo>
                <a:lnTo>
                  <a:pt x="12339" y="191"/>
                </a:lnTo>
                <a:lnTo>
                  <a:pt x="12321" y="183"/>
                </a:lnTo>
                <a:lnTo>
                  <a:pt x="12303" y="177"/>
                </a:lnTo>
                <a:lnTo>
                  <a:pt x="12284" y="172"/>
                </a:lnTo>
                <a:lnTo>
                  <a:pt x="12265" y="168"/>
                </a:lnTo>
                <a:lnTo>
                  <a:pt x="12246" y="164"/>
                </a:lnTo>
                <a:lnTo>
                  <a:pt x="12225" y="162"/>
                </a:lnTo>
                <a:lnTo>
                  <a:pt x="12205" y="160"/>
                </a:lnTo>
                <a:lnTo>
                  <a:pt x="12184" y="158"/>
                </a:lnTo>
                <a:lnTo>
                  <a:pt x="12162" y="158"/>
                </a:lnTo>
                <a:lnTo>
                  <a:pt x="12131" y="159"/>
                </a:lnTo>
                <a:lnTo>
                  <a:pt x="12100" y="162"/>
                </a:lnTo>
                <a:lnTo>
                  <a:pt x="12070" y="166"/>
                </a:lnTo>
                <a:lnTo>
                  <a:pt x="12041" y="173"/>
                </a:lnTo>
                <a:lnTo>
                  <a:pt x="12027" y="177"/>
                </a:lnTo>
                <a:lnTo>
                  <a:pt x="12014" y="181"/>
                </a:lnTo>
                <a:lnTo>
                  <a:pt x="11999" y="186"/>
                </a:lnTo>
                <a:lnTo>
                  <a:pt x="11986" y="192"/>
                </a:lnTo>
                <a:lnTo>
                  <a:pt x="11973" y="198"/>
                </a:lnTo>
                <a:lnTo>
                  <a:pt x="11961" y="204"/>
                </a:lnTo>
                <a:lnTo>
                  <a:pt x="11948" y="211"/>
                </a:lnTo>
                <a:lnTo>
                  <a:pt x="11936" y="218"/>
                </a:lnTo>
                <a:lnTo>
                  <a:pt x="11924" y="226"/>
                </a:lnTo>
                <a:lnTo>
                  <a:pt x="11912" y="234"/>
                </a:lnTo>
                <a:lnTo>
                  <a:pt x="11902" y="244"/>
                </a:lnTo>
                <a:lnTo>
                  <a:pt x="11890" y="253"/>
                </a:lnTo>
                <a:lnTo>
                  <a:pt x="11880" y="263"/>
                </a:lnTo>
                <a:lnTo>
                  <a:pt x="11870" y="273"/>
                </a:lnTo>
                <a:lnTo>
                  <a:pt x="11861" y="285"/>
                </a:lnTo>
                <a:lnTo>
                  <a:pt x="11852" y="297"/>
                </a:lnTo>
                <a:lnTo>
                  <a:pt x="11843" y="309"/>
                </a:lnTo>
                <a:lnTo>
                  <a:pt x="11834" y="321"/>
                </a:lnTo>
                <a:lnTo>
                  <a:pt x="11826" y="335"/>
                </a:lnTo>
                <a:lnTo>
                  <a:pt x="11819" y="349"/>
                </a:lnTo>
                <a:lnTo>
                  <a:pt x="11812" y="363"/>
                </a:lnTo>
                <a:lnTo>
                  <a:pt x="11805" y="377"/>
                </a:lnTo>
                <a:lnTo>
                  <a:pt x="11799" y="393"/>
                </a:lnTo>
                <a:lnTo>
                  <a:pt x="11794" y="409"/>
                </a:lnTo>
                <a:lnTo>
                  <a:pt x="11787" y="431"/>
                </a:lnTo>
                <a:lnTo>
                  <a:pt x="11779" y="452"/>
                </a:lnTo>
                <a:lnTo>
                  <a:pt x="11773" y="474"/>
                </a:lnTo>
                <a:lnTo>
                  <a:pt x="11767" y="495"/>
                </a:lnTo>
                <a:lnTo>
                  <a:pt x="11762" y="517"/>
                </a:lnTo>
                <a:lnTo>
                  <a:pt x="11758" y="541"/>
                </a:lnTo>
                <a:lnTo>
                  <a:pt x="11753" y="563"/>
                </a:lnTo>
                <a:lnTo>
                  <a:pt x="11750" y="587"/>
                </a:lnTo>
                <a:lnTo>
                  <a:pt x="11743" y="635"/>
                </a:lnTo>
                <a:lnTo>
                  <a:pt x="11739" y="684"/>
                </a:lnTo>
                <a:lnTo>
                  <a:pt x="11736" y="735"/>
                </a:lnTo>
                <a:lnTo>
                  <a:pt x="11735" y="786"/>
                </a:lnTo>
                <a:lnTo>
                  <a:pt x="11736" y="823"/>
                </a:lnTo>
                <a:lnTo>
                  <a:pt x="11737" y="858"/>
                </a:lnTo>
                <a:lnTo>
                  <a:pt x="11739" y="892"/>
                </a:lnTo>
                <a:lnTo>
                  <a:pt x="11742" y="926"/>
                </a:lnTo>
                <a:lnTo>
                  <a:pt x="11746" y="958"/>
                </a:lnTo>
                <a:lnTo>
                  <a:pt x="11750" y="989"/>
                </a:lnTo>
                <a:lnTo>
                  <a:pt x="11755" y="1019"/>
                </a:lnTo>
                <a:lnTo>
                  <a:pt x="11762" y="1049"/>
                </a:lnTo>
                <a:lnTo>
                  <a:pt x="11769" y="1077"/>
                </a:lnTo>
                <a:lnTo>
                  <a:pt x="11776" y="1104"/>
                </a:lnTo>
                <a:lnTo>
                  <a:pt x="11786" y="1129"/>
                </a:lnTo>
                <a:lnTo>
                  <a:pt x="11795" y="1153"/>
                </a:lnTo>
                <a:lnTo>
                  <a:pt x="11805" y="1176"/>
                </a:lnTo>
                <a:lnTo>
                  <a:pt x="11815" y="1198"/>
                </a:lnTo>
                <a:lnTo>
                  <a:pt x="11826" y="1218"/>
                </a:lnTo>
                <a:lnTo>
                  <a:pt x="11838" y="1238"/>
                </a:lnTo>
                <a:lnTo>
                  <a:pt x="11853" y="1255"/>
                </a:lnTo>
                <a:lnTo>
                  <a:pt x="11868" y="1272"/>
                </a:lnTo>
                <a:lnTo>
                  <a:pt x="11884" y="1289"/>
                </a:lnTo>
                <a:lnTo>
                  <a:pt x="11904" y="1303"/>
                </a:lnTo>
                <a:lnTo>
                  <a:pt x="11923" y="1317"/>
                </a:lnTo>
                <a:lnTo>
                  <a:pt x="11944" y="1330"/>
                </a:lnTo>
                <a:lnTo>
                  <a:pt x="11967" y="1343"/>
                </a:lnTo>
                <a:lnTo>
                  <a:pt x="11990" y="1353"/>
                </a:lnTo>
                <a:lnTo>
                  <a:pt x="12014" y="1363"/>
                </a:lnTo>
                <a:lnTo>
                  <a:pt x="12039" y="1371"/>
                </a:lnTo>
                <a:lnTo>
                  <a:pt x="12064" y="1378"/>
                </a:lnTo>
                <a:lnTo>
                  <a:pt x="12091" y="1385"/>
                </a:lnTo>
                <a:lnTo>
                  <a:pt x="12118" y="1390"/>
                </a:lnTo>
                <a:lnTo>
                  <a:pt x="12145" y="1393"/>
                </a:lnTo>
                <a:lnTo>
                  <a:pt x="12171" y="1395"/>
                </a:lnTo>
                <a:lnTo>
                  <a:pt x="12197" y="1395"/>
                </a:lnTo>
                <a:lnTo>
                  <a:pt x="12231" y="1395"/>
                </a:lnTo>
                <a:lnTo>
                  <a:pt x="12264" y="1392"/>
                </a:lnTo>
                <a:lnTo>
                  <a:pt x="12280" y="1390"/>
                </a:lnTo>
                <a:lnTo>
                  <a:pt x="12296" y="1387"/>
                </a:lnTo>
                <a:lnTo>
                  <a:pt x="12311" y="1385"/>
                </a:lnTo>
                <a:lnTo>
                  <a:pt x="12326" y="1381"/>
                </a:lnTo>
                <a:lnTo>
                  <a:pt x="12340" y="1376"/>
                </a:lnTo>
                <a:lnTo>
                  <a:pt x="12355" y="1372"/>
                </a:lnTo>
                <a:lnTo>
                  <a:pt x="12369" y="1367"/>
                </a:lnTo>
                <a:lnTo>
                  <a:pt x="12382" y="1362"/>
                </a:lnTo>
                <a:lnTo>
                  <a:pt x="12395" y="1357"/>
                </a:lnTo>
                <a:lnTo>
                  <a:pt x="12409" y="1351"/>
                </a:lnTo>
                <a:lnTo>
                  <a:pt x="12421" y="1344"/>
                </a:lnTo>
                <a:lnTo>
                  <a:pt x="12433" y="1337"/>
                </a:lnTo>
                <a:lnTo>
                  <a:pt x="12433" y="884"/>
                </a:lnTo>
                <a:lnTo>
                  <a:pt x="12135" y="884"/>
                </a:lnTo>
                <a:lnTo>
                  <a:pt x="12100" y="736"/>
                </a:lnTo>
                <a:lnTo>
                  <a:pt x="12599" y="736"/>
                </a:lnTo>
                <a:lnTo>
                  <a:pt x="12599" y="1430"/>
                </a:lnTo>
                <a:close/>
              </a:path>
            </a:pathLst>
          </a:custGeom>
          <a:solidFill>
            <a:srgbClr val="FFFFFF"/>
          </a:solidFill>
          <a:ln w="9525">
            <a:noFill/>
            <a:round/>
            <a:headEnd/>
            <a:tailEnd/>
          </a:ln>
        </p:spPr>
        <p:txBody>
          <a:bodyPr/>
          <a:lstStyle/>
          <a:p>
            <a:pPr eaLnBrk="0" fontAlgn="base" hangingPunct="0">
              <a:spcBef>
                <a:spcPct val="15000"/>
              </a:spcBef>
              <a:spcAft>
                <a:spcPct val="15000"/>
              </a:spcAft>
              <a:defRPr/>
            </a:pPr>
            <a:endParaRPr lang="de-AT" sz="1200" dirty="0">
              <a:solidFill>
                <a:srgbClr val="000000"/>
              </a:solidFill>
              <a:latin typeface="Calibri" pitchFamily="34" charset="0"/>
              <a:cs typeface="Arial" charset="0"/>
            </a:endParaRPr>
          </a:p>
        </p:txBody>
      </p:sp>
      <p:sp>
        <p:nvSpPr>
          <p:cNvPr id="992262" name="Freeform 8"/>
          <p:cNvSpPr>
            <a:spLocks noEditPoints="1"/>
          </p:cNvSpPr>
          <p:nvPr/>
        </p:nvSpPr>
        <p:spPr bwMode="auto">
          <a:xfrm>
            <a:off x="995363" y="6397625"/>
            <a:ext cx="1103312" cy="166688"/>
          </a:xfrm>
          <a:custGeom>
            <a:avLst/>
            <a:gdLst>
              <a:gd name="T0" fmla="*/ 755 w 12509"/>
              <a:gd name="T1" fmla="*/ 1543 h 1892"/>
              <a:gd name="T2" fmla="*/ 609 w 12509"/>
              <a:gd name="T3" fmla="*/ 1667 h 1892"/>
              <a:gd name="T4" fmla="*/ 386 w 12509"/>
              <a:gd name="T5" fmla="*/ 1657 h 1892"/>
              <a:gd name="T6" fmla="*/ 267 w 12509"/>
              <a:gd name="T7" fmla="*/ 1519 h 1892"/>
              <a:gd name="T8" fmla="*/ 7 w 12509"/>
              <a:gd name="T9" fmla="*/ 1534 h 1892"/>
              <a:gd name="T10" fmla="*/ 161 w 12509"/>
              <a:gd name="T11" fmla="*/ 1800 h 1892"/>
              <a:gd name="T12" fmla="*/ 577 w 12509"/>
              <a:gd name="T13" fmla="*/ 1888 h 1892"/>
              <a:gd name="T14" fmla="*/ 916 w 12509"/>
              <a:gd name="T15" fmla="*/ 1757 h 1892"/>
              <a:gd name="T16" fmla="*/ 1035 w 12509"/>
              <a:gd name="T17" fmla="*/ 1443 h 1892"/>
              <a:gd name="T18" fmla="*/ 2247 w 12509"/>
              <a:gd name="T19" fmla="*/ 1343 h 1892"/>
              <a:gd name="T20" fmla="*/ 2194 w 12509"/>
              <a:gd name="T21" fmla="*/ 1316 h 1892"/>
              <a:gd name="T22" fmla="*/ 1688 w 12509"/>
              <a:gd name="T23" fmla="*/ 1088 h 1892"/>
              <a:gd name="T24" fmla="*/ 1681 w 12509"/>
              <a:gd name="T25" fmla="*/ 715 h 1892"/>
              <a:gd name="T26" fmla="*/ 1856 w 12509"/>
              <a:gd name="T27" fmla="*/ 1128 h 1892"/>
              <a:gd name="T28" fmla="*/ 4056 w 12509"/>
              <a:gd name="T29" fmla="*/ 1346 h 1892"/>
              <a:gd name="T30" fmla="*/ 3929 w 12509"/>
              <a:gd name="T31" fmla="*/ 1213 h 1892"/>
              <a:gd name="T32" fmla="*/ 5700 w 12509"/>
              <a:gd name="T33" fmla="*/ 364 h 1892"/>
              <a:gd name="T34" fmla="*/ 6680 w 12509"/>
              <a:gd name="T35" fmla="*/ 1279 h 1892"/>
              <a:gd name="T36" fmla="*/ 6776 w 12509"/>
              <a:gd name="T37" fmla="*/ 1161 h 1892"/>
              <a:gd name="T38" fmla="*/ 6951 w 12509"/>
              <a:gd name="T39" fmla="*/ 948 h 1892"/>
              <a:gd name="T40" fmla="*/ 6953 w 12509"/>
              <a:gd name="T41" fmla="*/ 649 h 1892"/>
              <a:gd name="T42" fmla="*/ 6750 w 12509"/>
              <a:gd name="T43" fmla="*/ 418 h 1892"/>
              <a:gd name="T44" fmla="*/ 6294 w 12509"/>
              <a:gd name="T45" fmla="*/ 1218 h 1892"/>
              <a:gd name="T46" fmla="*/ 6557 w 12509"/>
              <a:gd name="T47" fmla="*/ 1507 h 1892"/>
              <a:gd name="T48" fmla="*/ 6692 w 12509"/>
              <a:gd name="T49" fmla="*/ 912 h 1892"/>
              <a:gd name="T50" fmla="*/ 6558 w 12509"/>
              <a:gd name="T51" fmla="*/ 1027 h 1892"/>
              <a:gd name="T52" fmla="*/ 6524 w 12509"/>
              <a:gd name="T53" fmla="*/ 574 h 1892"/>
              <a:gd name="T54" fmla="*/ 6684 w 12509"/>
              <a:gd name="T55" fmla="*/ 665 h 1892"/>
              <a:gd name="T56" fmla="*/ 8350 w 12509"/>
              <a:gd name="T57" fmla="*/ 1350 h 1892"/>
              <a:gd name="T58" fmla="*/ 8223 w 12509"/>
              <a:gd name="T59" fmla="*/ 1111 h 1892"/>
              <a:gd name="T60" fmla="*/ 7809 w 12509"/>
              <a:gd name="T61" fmla="*/ 932 h 1892"/>
              <a:gd name="T62" fmla="*/ 7610 w 12509"/>
              <a:gd name="T63" fmla="*/ 765 h 1892"/>
              <a:gd name="T64" fmla="*/ 7661 w 12509"/>
              <a:gd name="T65" fmla="*/ 614 h 1892"/>
              <a:gd name="T66" fmla="*/ 7919 w 12509"/>
              <a:gd name="T67" fmla="*/ 547 h 1892"/>
              <a:gd name="T68" fmla="*/ 8294 w 12509"/>
              <a:gd name="T69" fmla="*/ 467 h 1892"/>
              <a:gd name="T70" fmla="*/ 7846 w 12509"/>
              <a:gd name="T71" fmla="*/ 340 h 1892"/>
              <a:gd name="T72" fmla="*/ 7495 w 12509"/>
              <a:gd name="T73" fmla="*/ 449 h 1892"/>
              <a:gd name="T74" fmla="*/ 7340 w 12509"/>
              <a:gd name="T75" fmla="*/ 736 h 1892"/>
              <a:gd name="T76" fmla="*/ 7379 w 12509"/>
              <a:gd name="T77" fmla="*/ 967 h 1892"/>
              <a:gd name="T78" fmla="*/ 7594 w 12509"/>
              <a:gd name="T79" fmla="*/ 1150 h 1892"/>
              <a:gd name="T80" fmla="*/ 8042 w 12509"/>
              <a:gd name="T81" fmla="*/ 1344 h 1892"/>
              <a:gd name="T82" fmla="*/ 8047 w 12509"/>
              <a:gd name="T83" fmla="*/ 1563 h 1892"/>
              <a:gd name="T84" fmla="*/ 7902 w 12509"/>
              <a:gd name="T85" fmla="*/ 1675 h 1892"/>
              <a:gd name="T86" fmla="*/ 7593 w 12509"/>
              <a:gd name="T87" fmla="*/ 1666 h 1892"/>
              <a:gd name="T88" fmla="*/ 7423 w 12509"/>
              <a:gd name="T89" fmla="*/ 1828 h 1892"/>
              <a:gd name="T90" fmla="*/ 7904 w 12509"/>
              <a:gd name="T91" fmla="*/ 1882 h 1892"/>
              <a:gd name="T92" fmla="*/ 8254 w 12509"/>
              <a:gd name="T93" fmla="*/ 1691 h 1892"/>
              <a:gd name="T94" fmla="*/ 8962 w 12509"/>
              <a:gd name="T95" fmla="*/ 1864 h 1892"/>
              <a:gd name="T96" fmla="*/ 11014 w 12509"/>
              <a:gd name="T97" fmla="*/ 362 h 1892"/>
              <a:gd name="T98" fmla="*/ 10729 w 12509"/>
              <a:gd name="T99" fmla="*/ 1084 h 1892"/>
              <a:gd name="T100" fmla="*/ 10859 w 12509"/>
              <a:gd name="T101" fmla="*/ 623 h 1892"/>
              <a:gd name="T102" fmla="*/ 10951 w 12509"/>
              <a:gd name="T103" fmla="*/ 946 h 1892"/>
              <a:gd name="T104" fmla="*/ 11240 w 12509"/>
              <a:gd name="T105" fmla="*/ 122 h 1892"/>
              <a:gd name="T106" fmla="*/ 11083 w 12509"/>
              <a:gd name="T107" fmla="*/ 1 h 1892"/>
              <a:gd name="T108" fmla="*/ 10951 w 12509"/>
              <a:gd name="T109" fmla="*/ 152 h 1892"/>
              <a:gd name="T110" fmla="*/ 11081 w 12509"/>
              <a:gd name="T111" fmla="*/ 302 h 1892"/>
              <a:gd name="T112" fmla="*/ 11240 w 12509"/>
              <a:gd name="T113" fmla="*/ 182 h 1892"/>
              <a:gd name="T114" fmla="*/ 10700 w 12509"/>
              <a:gd name="T115" fmla="*/ 11 h 1892"/>
              <a:gd name="T116" fmla="*/ 10516 w 12509"/>
              <a:gd name="T117" fmla="*/ 81 h 1892"/>
              <a:gd name="T118" fmla="*/ 10564 w 12509"/>
              <a:gd name="T119" fmla="*/ 279 h 1892"/>
              <a:gd name="T120" fmla="*/ 10756 w 12509"/>
              <a:gd name="T121" fmla="*/ 247 h 1892"/>
              <a:gd name="T122" fmla="*/ 12100 w 12509"/>
              <a:gd name="T123" fmla="*/ 572 h 189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2509"/>
              <a:gd name="T187" fmla="*/ 0 h 1892"/>
              <a:gd name="T188" fmla="*/ 12509 w 12509"/>
              <a:gd name="T189" fmla="*/ 1892 h 189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2509" h="1892">
                <a:moveTo>
                  <a:pt x="1035" y="1443"/>
                </a:moveTo>
                <a:lnTo>
                  <a:pt x="1035" y="364"/>
                </a:lnTo>
                <a:lnTo>
                  <a:pt x="787" y="364"/>
                </a:lnTo>
                <a:lnTo>
                  <a:pt x="787" y="1372"/>
                </a:lnTo>
                <a:lnTo>
                  <a:pt x="787" y="1390"/>
                </a:lnTo>
                <a:lnTo>
                  <a:pt x="786" y="1409"/>
                </a:lnTo>
                <a:lnTo>
                  <a:pt x="784" y="1426"/>
                </a:lnTo>
                <a:lnTo>
                  <a:pt x="783" y="1442"/>
                </a:lnTo>
                <a:lnTo>
                  <a:pt x="780" y="1459"/>
                </a:lnTo>
                <a:lnTo>
                  <a:pt x="778" y="1474"/>
                </a:lnTo>
                <a:lnTo>
                  <a:pt x="774" y="1489"/>
                </a:lnTo>
                <a:lnTo>
                  <a:pt x="770" y="1504"/>
                </a:lnTo>
                <a:lnTo>
                  <a:pt x="766" y="1518"/>
                </a:lnTo>
                <a:lnTo>
                  <a:pt x="760" y="1531"/>
                </a:lnTo>
                <a:lnTo>
                  <a:pt x="755" y="1543"/>
                </a:lnTo>
                <a:lnTo>
                  <a:pt x="749" y="1556"/>
                </a:lnTo>
                <a:lnTo>
                  <a:pt x="742" y="1568"/>
                </a:lnTo>
                <a:lnTo>
                  <a:pt x="735" y="1579"/>
                </a:lnTo>
                <a:lnTo>
                  <a:pt x="728" y="1589"/>
                </a:lnTo>
                <a:lnTo>
                  <a:pt x="720" y="1600"/>
                </a:lnTo>
                <a:lnTo>
                  <a:pt x="711" y="1609"/>
                </a:lnTo>
                <a:lnTo>
                  <a:pt x="701" y="1618"/>
                </a:lnTo>
                <a:lnTo>
                  <a:pt x="692" y="1626"/>
                </a:lnTo>
                <a:lnTo>
                  <a:pt x="682" y="1633"/>
                </a:lnTo>
                <a:lnTo>
                  <a:pt x="671" y="1640"/>
                </a:lnTo>
                <a:lnTo>
                  <a:pt x="660" y="1648"/>
                </a:lnTo>
                <a:lnTo>
                  <a:pt x="647" y="1653"/>
                </a:lnTo>
                <a:lnTo>
                  <a:pt x="635" y="1658"/>
                </a:lnTo>
                <a:lnTo>
                  <a:pt x="622" y="1663"/>
                </a:lnTo>
                <a:lnTo>
                  <a:pt x="609" y="1667"/>
                </a:lnTo>
                <a:lnTo>
                  <a:pt x="595" y="1670"/>
                </a:lnTo>
                <a:lnTo>
                  <a:pt x="580" y="1673"/>
                </a:lnTo>
                <a:lnTo>
                  <a:pt x="565" y="1675"/>
                </a:lnTo>
                <a:lnTo>
                  <a:pt x="550" y="1676"/>
                </a:lnTo>
                <a:lnTo>
                  <a:pt x="533" y="1677"/>
                </a:lnTo>
                <a:lnTo>
                  <a:pt x="517" y="1677"/>
                </a:lnTo>
                <a:lnTo>
                  <a:pt x="500" y="1677"/>
                </a:lnTo>
                <a:lnTo>
                  <a:pt x="484" y="1676"/>
                </a:lnTo>
                <a:lnTo>
                  <a:pt x="468" y="1675"/>
                </a:lnTo>
                <a:lnTo>
                  <a:pt x="453" y="1673"/>
                </a:lnTo>
                <a:lnTo>
                  <a:pt x="439" y="1671"/>
                </a:lnTo>
                <a:lnTo>
                  <a:pt x="424" y="1668"/>
                </a:lnTo>
                <a:lnTo>
                  <a:pt x="411" y="1665"/>
                </a:lnTo>
                <a:lnTo>
                  <a:pt x="398" y="1661"/>
                </a:lnTo>
                <a:lnTo>
                  <a:pt x="386" y="1657"/>
                </a:lnTo>
                <a:lnTo>
                  <a:pt x="375" y="1652"/>
                </a:lnTo>
                <a:lnTo>
                  <a:pt x="363" y="1647"/>
                </a:lnTo>
                <a:lnTo>
                  <a:pt x="352" y="1640"/>
                </a:lnTo>
                <a:lnTo>
                  <a:pt x="343" y="1634"/>
                </a:lnTo>
                <a:lnTo>
                  <a:pt x="333" y="1627"/>
                </a:lnTo>
                <a:lnTo>
                  <a:pt x="324" y="1619"/>
                </a:lnTo>
                <a:lnTo>
                  <a:pt x="316" y="1612"/>
                </a:lnTo>
                <a:lnTo>
                  <a:pt x="308" y="1603"/>
                </a:lnTo>
                <a:lnTo>
                  <a:pt x="300" y="1593"/>
                </a:lnTo>
                <a:lnTo>
                  <a:pt x="294" y="1583"/>
                </a:lnTo>
                <a:lnTo>
                  <a:pt x="287" y="1572"/>
                </a:lnTo>
                <a:lnTo>
                  <a:pt x="282" y="1560"/>
                </a:lnTo>
                <a:lnTo>
                  <a:pt x="276" y="1546"/>
                </a:lnTo>
                <a:lnTo>
                  <a:pt x="272" y="1533"/>
                </a:lnTo>
                <a:lnTo>
                  <a:pt x="267" y="1519"/>
                </a:lnTo>
                <a:lnTo>
                  <a:pt x="264" y="1504"/>
                </a:lnTo>
                <a:lnTo>
                  <a:pt x="260" y="1487"/>
                </a:lnTo>
                <a:lnTo>
                  <a:pt x="258" y="1470"/>
                </a:lnTo>
                <a:lnTo>
                  <a:pt x="255" y="1451"/>
                </a:lnTo>
                <a:lnTo>
                  <a:pt x="253" y="1433"/>
                </a:lnTo>
                <a:lnTo>
                  <a:pt x="252" y="1414"/>
                </a:lnTo>
                <a:lnTo>
                  <a:pt x="251" y="1393"/>
                </a:lnTo>
                <a:lnTo>
                  <a:pt x="251" y="1372"/>
                </a:lnTo>
                <a:lnTo>
                  <a:pt x="251" y="364"/>
                </a:lnTo>
                <a:lnTo>
                  <a:pt x="0" y="364"/>
                </a:lnTo>
                <a:lnTo>
                  <a:pt x="0" y="1445"/>
                </a:lnTo>
                <a:lnTo>
                  <a:pt x="1" y="1468"/>
                </a:lnTo>
                <a:lnTo>
                  <a:pt x="2" y="1490"/>
                </a:lnTo>
                <a:lnTo>
                  <a:pt x="4" y="1513"/>
                </a:lnTo>
                <a:lnTo>
                  <a:pt x="7" y="1534"/>
                </a:lnTo>
                <a:lnTo>
                  <a:pt x="10" y="1556"/>
                </a:lnTo>
                <a:lnTo>
                  <a:pt x="14" y="1576"/>
                </a:lnTo>
                <a:lnTo>
                  <a:pt x="19" y="1596"/>
                </a:lnTo>
                <a:lnTo>
                  <a:pt x="25" y="1617"/>
                </a:lnTo>
                <a:lnTo>
                  <a:pt x="31" y="1636"/>
                </a:lnTo>
                <a:lnTo>
                  <a:pt x="40" y="1656"/>
                </a:lnTo>
                <a:lnTo>
                  <a:pt x="49" y="1674"/>
                </a:lnTo>
                <a:lnTo>
                  <a:pt x="59" y="1692"/>
                </a:lnTo>
                <a:lnTo>
                  <a:pt x="70" y="1710"/>
                </a:lnTo>
                <a:lnTo>
                  <a:pt x="82" y="1726"/>
                </a:lnTo>
                <a:lnTo>
                  <a:pt x="96" y="1743"/>
                </a:lnTo>
                <a:lnTo>
                  <a:pt x="111" y="1758"/>
                </a:lnTo>
                <a:lnTo>
                  <a:pt x="126" y="1772"/>
                </a:lnTo>
                <a:lnTo>
                  <a:pt x="143" y="1786"/>
                </a:lnTo>
                <a:lnTo>
                  <a:pt x="161" y="1800"/>
                </a:lnTo>
                <a:lnTo>
                  <a:pt x="181" y="1812"/>
                </a:lnTo>
                <a:lnTo>
                  <a:pt x="202" y="1824"/>
                </a:lnTo>
                <a:lnTo>
                  <a:pt x="223" y="1834"/>
                </a:lnTo>
                <a:lnTo>
                  <a:pt x="246" y="1845"/>
                </a:lnTo>
                <a:lnTo>
                  <a:pt x="271" y="1854"/>
                </a:lnTo>
                <a:lnTo>
                  <a:pt x="296" y="1862"/>
                </a:lnTo>
                <a:lnTo>
                  <a:pt x="323" y="1870"/>
                </a:lnTo>
                <a:lnTo>
                  <a:pt x="351" y="1876"/>
                </a:lnTo>
                <a:lnTo>
                  <a:pt x="382" y="1881"/>
                </a:lnTo>
                <a:lnTo>
                  <a:pt x="413" y="1884"/>
                </a:lnTo>
                <a:lnTo>
                  <a:pt x="446" y="1888"/>
                </a:lnTo>
                <a:lnTo>
                  <a:pt x="480" y="1890"/>
                </a:lnTo>
                <a:lnTo>
                  <a:pt x="517" y="1890"/>
                </a:lnTo>
                <a:lnTo>
                  <a:pt x="548" y="1890"/>
                </a:lnTo>
                <a:lnTo>
                  <a:pt x="577" y="1888"/>
                </a:lnTo>
                <a:lnTo>
                  <a:pt x="606" y="1886"/>
                </a:lnTo>
                <a:lnTo>
                  <a:pt x="634" y="1882"/>
                </a:lnTo>
                <a:lnTo>
                  <a:pt x="661" y="1878"/>
                </a:lnTo>
                <a:lnTo>
                  <a:pt x="687" y="1873"/>
                </a:lnTo>
                <a:lnTo>
                  <a:pt x="713" y="1867"/>
                </a:lnTo>
                <a:lnTo>
                  <a:pt x="737" y="1860"/>
                </a:lnTo>
                <a:lnTo>
                  <a:pt x="760" y="1853"/>
                </a:lnTo>
                <a:lnTo>
                  <a:pt x="783" y="1844"/>
                </a:lnTo>
                <a:lnTo>
                  <a:pt x="804" y="1834"/>
                </a:lnTo>
                <a:lnTo>
                  <a:pt x="826" y="1823"/>
                </a:lnTo>
                <a:lnTo>
                  <a:pt x="845" y="1812"/>
                </a:lnTo>
                <a:lnTo>
                  <a:pt x="864" y="1800"/>
                </a:lnTo>
                <a:lnTo>
                  <a:pt x="883" y="1786"/>
                </a:lnTo>
                <a:lnTo>
                  <a:pt x="900" y="1772"/>
                </a:lnTo>
                <a:lnTo>
                  <a:pt x="916" y="1757"/>
                </a:lnTo>
                <a:lnTo>
                  <a:pt x="932" y="1740"/>
                </a:lnTo>
                <a:lnTo>
                  <a:pt x="946" y="1724"/>
                </a:lnTo>
                <a:lnTo>
                  <a:pt x="959" y="1707"/>
                </a:lnTo>
                <a:lnTo>
                  <a:pt x="971" y="1689"/>
                </a:lnTo>
                <a:lnTo>
                  <a:pt x="982" y="1670"/>
                </a:lnTo>
                <a:lnTo>
                  <a:pt x="993" y="1651"/>
                </a:lnTo>
                <a:lnTo>
                  <a:pt x="1002" y="1630"/>
                </a:lnTo>
                <a:lnTo>
                  <a:pt x="1009" y="1610"/>
                </a:lnTo>
                <a:lnTo>
                  <a:pt x="1016" y="1588"/>
                </a:lnTo>
                <a:lnTo>
                  <a:pt x="1022" y="1566"/>
                </a:lnTo>
                <a:lnTo>
                  <a:pt x="1027" y="1542"/>
                </a:lnTo>
                <a:lnTo>
                  <a:pt x="1030" y="1519"/>
                </a:lnTo>
                <a:lnTo>
                  <a:pt x="1033" y="1494"/>
                </a:lnTo>
                <a:lnTo>
                  <a:pt x="1034" y="1470"/>
                </a:lnTo>
                <a:lnTo>
                  <a:pt x="1035" y="1443"/>
                </a:lnTo>
                <a:close/>
                <a:moveTo>
                  <a:pt x="2206" y="1864"/>
                </a:moveTo>
                <a:lnTo>
                  <a:pt x="2467" y="1864"/>
                </a:lnTo>
                <a:lnTo>
                  <a:pt x="2467" y="364"/>
                </a:lnTo>
                <a:lnTo>
                  <a:pt x="2232" y="364"/>
                </a:lnTo>
                <a:lnTo>
                  <a:pt x="2236" y="1049"/>
                </a:lnTo>
                <a:lnTo>
                  <a:pt x="2236" y="1076"/>
                </a:lnTo>
                <a:lnTo>
                  <a:pt x="2237" y="1103"/>
                </a:lnTo>
                <a:lnTo>
                  <a:pt x="2238" y="1133"/>
                </a:lnTo>
                <a:lnTo>
                  <a:pt x="2238" y="1162"/>
                </a:lnTo>
                <a:lnTo>
                  <a:pt x="2240" y="1194"/>
                </a:lnTo>
                <a:lnTo>
                  <a:pt x="2241" y="1225"/>
                </a:lnTo>
                <a:lnTo>
                  <a:pt x="2242" y="1254"/>
                </a:lnTo>
                <a:lnTo>
                  <a:pt x="2244" y="1285"/>
                </a:lnTo>
                <a:lnTo>
                  <a:pt x="2245" y="1315"/>
                </a:lnTo>
                <a:lnTo>
                  <a:pt x="2247" y="1343"/>
                </a:lnTo>
                <a:lnTo>
                  <a:pt x="2249" y="1371"/>
                </a:lnTo>
                <a:lnTo>
                  <a:pt x="2251" y="1397"/>
                </a:lnTo>
                <a:lnTo>
                  <a:pt x="2253" y="1421"/>
                </a:lnTo>
                <a:lnTo>
                  <a:pt x="2255" y="1442"/>
                </a:lnTo>
                <a:lnTo>
                  <a:pt x="2256" y="1461"/>
                </a:lnTo>
                <a:lnTo>
                  <a:pt x="2258" y="1476"/>
                </a:lnTo>
                <a:lnTo>
                  <a:pt x="2251" y="1482"/>
                </a:lnTo>
                <a:lnTo>
                  <a:pt x="2247" y="1469"/>
                </a:lnTo>
                <a:lnTo>
                  <a:pt x="2243" y="1451"/>
                </a:lnTo>
                <a:lnTo>
                  <a:pt x="2237" y="1433"/>
                </a:lnTo>
                <a:lnTo>
                  <a:pt x="2230" y="1412"/>
                </a:lnTo>
                <a:lnTo>
                  <a:pt x="2221" y="1389"/>
                </a:lnTo>
                <a:lnTo>
                  <a:pt x="2213" y="1366"/>
                </a:lnTo>
                <a:lnTo>
                  <a:pt x="2204" y="1341"/>
                </a:lnTo>
                <a:lnTo>
                  <a:pt x="2194" y="1316"/>
                </a:lnTo>
                <a:lnTo>
                  <a:pt x="2184" y="1289"/>
                </a:lnTo>
                <a:lnTo>
                  <a:pt x="2173" y="1262"/>
                </a:lnTo>
                <a:lnTo>
                  <a:pt x="2160" y="1235"/>
                </a:lnTo>
                <a:lnTo>
                  <a:pt x="2148" y="1206"/>
                </a:lnTo>
                <a:lnTo>
                  <a:pt x="2136" y="1178"/>
                </a:lnTo>
                <a:lnTo>
                  <a:pt x="2124" y="1150"/>
                </a:lnTo>
                <a:lnTo>
                  <a:pt x="2110" y="1123"/>
                </a:lnTo>
                <a:lnTo>
                  <a:pt x="2098" y="1097"/>
                </a:lnTo>
                <a:lnTo>
                  <a:pt x="1735" y="364"/>
                </a:lnTo>
                <a:lnTo>
                  <a:pt x="1454" y="364"/>
                </a:lnTo>
                <a:lnTo>
                  <a:pt x="1454" y="1864"/>
                </a:lnTo>
                <a:lnTo>
                  <a:pt x="1698" y="1864"/>
                </a:lnTo>
                <a:lnTo>
                  <a:pt x="1690" y="1138"/>
                </a:lnTo>
                <a:lnTo>
                  <a:pt x="1689" y="1112"/>
                </a:lnTo>
                <a:lnTo>
                  <a:pt x="1688" y="1088"/>
                </a:lnTo>
                <a:lnTo>
                  <a:pt x="1688" y="1062"/>
                </a:lnTo>
                <a:lnTo>
                  <a:pt x="1687" y="1036"/>
                </a:lnTo>
                <a:lnTo>
                  <a:pt x="1687" y="1009"/>
                </a:lnTo>
                <a:lnTo>
                  <a:pt x="1686" y="983"/>
                </a:lnTo>
                <a:lnTo>
                  <a:pt x="1686" y="956"/>
                </a:lnTo>
                <a:lnTo>
                  <a:pt x="1685" y="928"/>
                </a:lnTo>
                <a:lnTo>
                  <a:pt x="1685" y="902"/>
                </a:lnTo>
                <a:lnTo>
                  <a:pt x="1684" y="874"/>
                </a:lnTo>
                <a:lnTo>
                  <a:pt x="1683" y="849"/>
                </a:lnTo>
                <a:lnTo>
                  <a:pt x="1682" y="822"/>
                </a:lnTo>
                <a:lnTo>
                  <a:pt x="1680" y="797"/>
                </a:lnTo>
                <a:lnTo>
                  <a:pt x="1678" y="771"/>
                </a:lnTo>
                <a:lnTo>
                  <a:pt x="1677" y="747"/>
                </a:lnTo>
                <a:lnTo>
                  <a:pt x="1675" y="722"/>
                </a:lnTo>
                <a:lnTo>
                  <a:pt x="1681" y="715"/>
                </a:lnTo>
                <a:lnTo>
                  <a:pt x="1687" y="732"/>
                </a:lnTo>
                <a:lnTo>
                  <a:pt x="1694" y="753"/>
                </a:lnTo>
                <a:lnTo>
                  <a:pt x="1702" y="774"/>
                </a:lnTo>
                <a:lnTo>
                  <a:pt x="1712" y="799"/>
                </a:lnTo>
                <a:lnTo>
                  <a:pt x="1723" y="824"/>
                </a:lnTo>
                <a:lnTo>
                  <a:pt x="1734" y="852"/>
                </a:lnTo>
                <a:lnTo>
                  <a:pt x="1745" y="879"/>
                </a:lnTo>
                <a:lnTo>
                  <a:pt x="1757" y="908"/>
                </a:lnTo>
                <a:lnTo>
                  <a:pt x="1770" y="938"/>
                </a:lnTo>
                <a:lnTo>
                  <a:pt x="1784" y="968"/>
                </a:lnTo>
                <a:lnTo>
                  <a:pt x="1797" y="1000"/>
                </a:lnTo>
                <a:lnTo>
                  <a:pt x="1811" y="1032"/>
                </a:lnTo>
                <a:lnTo>
                  <a:pt x="1826" y="1064"/>
                </a:lnTo>
                <a:lnTo>
                  <a:pt x="1841" y="1096"/>
                </a:lnTo>
                <a:lnTo>
                  <a:pt x="1856" y="1128"/>
                </a:lnTo>
                <a:lnTo>
                  <a:pt x="1871" y="1159"/>
                </a:lnTo>
                <a:lnTo>
                  <a:pt x="2206" y="1864"/>
                </a:lnTo>
                <a:close/>
                <a:moveTo>
                  <a:pt x="2896" y="1864"/>
                </a:moveTo>
                <a:lnTo>
                  <a:pt x="3152" y="1864"/>
                </a:lnTo>
                <a:lnTo>
                  <a:pt x="3152" y="364"/>
                </a:lnTo>
                <a:lnTo>
                  <a:pt x="2896" y="364"/>
                </a:lnTo>
                <a:lnTo>
                  <a:pt x="2896" y="1864"/>
                </a:lnTo>
                <a:close/>
                <a:moveTo>
                  <a:pt x="4121" y="1870"/>
                </a:moveTo>
                <a:lnTo>
                  <a:pt x="4635" y="364"/>
                </a:lnTo>
                <a:lnTo>
                  <a:pt x="4377" y="364"/>
                </a:lnTo>
                <a:lnTo>
                  <a:pt x="4102" y="1200"/>
                </a:lnTo>
                <a:lnTo>
                  <a:pt x="4089" y="1241"/>
                </a:lnTo>
                <a:lnTo>
                  <a:pt x="4076" y="1279"/>
                </a:lnTo>
                <a:lnTo>
                  <a:pt x="4065" y="1315"/>
                </a:lnTo>
                <a:lnTo>
                  <a:pt x="4056" y="1346"/>
                </a:lnTo>
                <a:lnTo>
                  <a:pt x="4047" y="1375"/>
                </a:lnTo>
                <a:lnTo>
                  <a:pt x="4040" y="1400"/>
                </a:lnTo>
                <a:lnTo>
                  <a:pt x="4034" y="1424"/>
                </a:lnTo>
                <a:lnTo>
                  <a:pt x="4029" y="1443"/>
                </a:lnTo>
                <a:lnTo>
                  <a:pt x="4011" y="1515"/>
                </a:lnTo>
                <a:lnTo>
                  <a:pt x="4007" y="1515"/>
                </a:lnTo>
                <a:lnTo>
                  <a:pt x="3990" y="1437"/>
                </a:lnTo>
                <a:lnTo>
                  <a:pt x="3986" y="1416"/>
                </a:lnTo>
                <a:lnTo>
                  <a:pt x="3981" y="1393"/>
                </a:lnTo>
                <a:lnTo>
                  <a:pt x="3975" y="1368"/>
                </a:lnTo>
                <a:lnTo>
                  <a:pt x="3968" y="1341"/>
                </a:lnTo>
                <a:lnTo>
                  <a:pt x="3959" y="1313"/>
                </a:lnTo>
                <a:lnTo>
                  <a:pt x="3950" y="1281"/>
                </a:lnTo>
                <a:lnTo>
                  <a:pt x="3940" y="1248"/>
                </a:lnTo>
                <a:lnTo>
                  <a:pt x="3929" y="1213"/>
                </a:lnTo>
                <a:lnTo>
                  <a:pt x="3659" y="364"/>
                </a:lnTo>
                <a:lnTo>
                  <a:pt x="3387" y="364"/>
                </a:lnTo>
                <a:lnTo>
                  <a:pt x="3890" y="1870"/>
                </a:lnTo>
                <a:lnTo>
                  <a:pt x="4121" y="1870"/>
                </a:lnTo>
                <a:close/>
                <a:moveTo>
                  <a:pt x="4871" y="1864"/>
                </a:moveTo>
                <a:lnTo>
                  <a:pt x="5722" y="1864"/>
                </a:lnTo>
                <a:lnTo>
                  <a:pt x="5722" y="1652"/>
                </a:lnTo>
                <a:lnTo>
                  <a:pt x="5124" y="1652"/>
                </a:lnTo>
                <a:lnTo>
                  <a:pt x="5124" y="1184"/>
                </a:lnTo>
                <a:lnTo>
                  <a:pt x="5579" y="1184"/>
                </a:lnTo>
                <a:lnTo>
                  <a:pt x="5579" y="977"/>
                </a:lnTo>
                <a:lnTo>
                  <a:pt x="5119" y="977"/>
                </a:lnTo>
                <a:lnTo>
                  <a:pt x="5119" y="568"/>
                </a:lnTo>
                <a:lnTo>
                  <a:pt x="5668" y="568"/>
                </a:lnTo>
                <a:lnTo>
                  <a:pt x="5700" y="364"/>
                </a:lnTo>
                <a:lnTo>
                  <a:pt x="4871" y="364"/>
                </a:lnTo>
                <a:lnTo>
                  <a:pt x="4871" y="1864"/>
                </a:lnTo>
                <a:close/>
                <a:moveTo>
                  <a:pt x="6759" y="1864"/>
                </a:moveTo>
                <a:lnTo>
                  <a:pt x="7055" y="1864"/>
                </a:lnTo>
                <a:lnTo>
                  <a:pt x="6835" y="1505"/>
                </a:lnTo>
                <a:lnTo>
                  <a:pt x="6819" y="1480"/>
                </a:lnTo>
                <a:lnTo>
                  <a:pt x="6804" y="1457"/>
                </a:lnTo>
                <a:lnTo>
                  <a:pt x="6789" y="1432"/>
                </a:lnTo>
                <a:lnTo>
                  <a:pt x="6772" y="1407"/>
                </a:lnTo>
                <a:lnTo>
                  <a:pt x="6757" y="1384"/>
                </a:lnTo>
                <a:lnTo>
                  <a:pt x="6742" y="1361"/>
                </a:lnTo>
                <a:lnTo>
                  <a:pt x="6726" y="1339"/>
                </a:lnTo>
                <a:lnTo>
                  <a:pt x="6710" y="1318"/>
                </a:lnTo>
                <a:lnTo>
                  <a:pt x="6695" y="1298"/>
                </a:lnTo>
                <a:lnTo>
                  <a:pt x="6680" y="1279"/>
                </a:lnTo>
                <a:lnTo>
                  <a:pt x="6666" y="1262"/>
                </a:lnTo>
                <a:lnTo>
                  <a:pt x="6652" y="1246"/>
                </a:lnTo>
                <a:lnTo>
                  <a:pt x="6639" y="1232"/>
                </a:lnTo>
                <a:lnTo>
                  <a:pt x="6626" y="1221"/>
                </a:lnTo>
                <a:lnTo>
                  <a:pt x="6615" y="1211"/>
                </a:lnTo>
                <a:lnTo>
                  <a:pt x="6603" y="1205"/>
                </a:lnTo>
                <a:lnTo>
                  <a:pt x="6625" y="1204"/>
                </a:lnTo>
                <a:lnTo>
                  <a:pt x="6645" y="1203"/>
                </a:lnTo>
                <a:lnTo>
                  <a:pt x="6666" y="1200"/>
                </a:lnTo>
                <a:lnTo>
                  <a:pt x="6686" y="1196"/>
                </a:lnTo>
                <a:lnTo>
                  <a:pt x="6704" y="1192"/>
                </a:lnTo>
                <a:lnTo>
                  <a:pt x="6724" y="1186"/>
                </a:lnTo>
                <a:lnTo>
                  <a:pt x="6741" y="1179"/>
                </a:lnTo>
                <a:lnTo>
                  <a:pt x="6759" y="1171"/>
                </a:lnTo>
                <a:lnTo>
                  <a:pt x="6776" y="1161"/>
                </a:lnTo>
                <a:lnTo>
                  <a:pt x="6792" y="1152"/>
                </a:lnTo>
                <a:lnTo>
                  <a:pt x="6808" y="1141"/>
                </a:lnTo>
                <a:lnTo>
                  <a:pt x="6823" y="1131"/>
                </a:lnTo>
                <a:lnTo>
                  <a:pt x="6838" y="1118"/>
                </a:lnTo>
                <a:lnTo>
                  <a:pt x="6851" y="1106"/>
                </a:lnTo>
                <a:lnTo>
                  <a:pt x="6864" y="1093"/>
                </a:lnTo>
                <a:lnTo>
                  <a:pt x="6876" y="1080"/>
                </a:lnTo>
                <a:lnTo>
                  <a:pt x="6889" y="1065"/>
                </a:lnTo>
                <a:lnTo>
                  <a:pt x="6900" y="1050"/>
                </a:lnTo>
                <a:lnTo>
                  <a:pt x="6910" y="1035"/>
                </a:lnTo>
                <a:lnTo>
                  <a:pt x="6919" y="1018"/>
                </a:lnTo>
                <a:lnTo>
                  <a:pt x="6928" y="1002"/>
                </a:lnTo>
                <a:lnTo>
                  <a:pt x="6936" y="985"/>
                </a:lnTo>
                <a:lnTo>
                  <a:pt x="6944" y="966"/>
                </a:lnTo>
                <a:lnTo>
                  <a:pt x="6951" y="948"/>
                </a:lnTo>
                <a:lnTo>
                  <a:pt x="6956" y="929"/>
                </a:lnTo>
                <a:lnTo>
                  <a:pt x="6961" y="910"/>
                </a:lnTo>
                <a:lnTo>
                  <a:pt x="6965" y="892"/>
                </a:lnTo>
                <a:lnTo>
                  <a:pt x="6969" y="872"/>
                </a:lnTo>
                <a:lnTo>
                  <a:pt x="6971" y="853"/>
                </a:lnTo>
                <a:lnTo>
                  <a:pt x="6973" y="833"/>
                </a:lnTo>
                <a:lnTo>
                  <a:pt x="6974" y="813"/>
                </a:lnTo>
                <a:lnTo>
                  <a:pt x="6975" y="794"/>
                </a:lnTo>
                <a:lnTo>
                  <a:pt x="6974" y="772"/>
                </a:lnTo>
                <a:lnTo>
                  <a:pt x="6973" y="751"/>
                </a:lnTo>
                <a:lnTo>
                  <a:pt x="6971" y="729"/>
                </a:lnTo>
                <a:lnTo>
                  <a:pt x="6968" y="709"/>
                </a:lnTo>
                <a:lnTo>
                  <a:pt x="6964" y="688"/>
                </a:lnTo>
                <a:lnTo>
                  <a:pt x="6959" y="668"/>
                </a:lnTo>
                <a:lnTo>
                  <a:pt x="6953" y="649"/>
                </a:lnTo>
                <a:lnTo>
                  <a:pt x="6946" y="628"/>
                </a:lnTo>
                <a:lnTo>
                  <a:pt x="6938" y="610"/>
                </a:lnTo>
                <a:lnTo>
                  <a:pt x="6929" y="590"/>
                </a:lnTo>
                <a:lnTo>
                  <a:pt x="6920" y="573"/>
                </a:lnTo>
                <a:lnTo>
                  <a:pt x="6909" y="556"/>
                </a:lnTo>
                <a:lnTo>
                  <a:pt x="6898" y="538"/>
                </a:lnTo>
                <a:lnTo>
                  <a:pt x="6885" y="523"/>
                </a:lnTo>
                <a:lnTo>
                  <a:pt x="6871" y="507"/>
                </a:lnTo>
                <a:lnTo>
                  <a:pt x="6857" y="492"/>
                </a:lnTo>
                <a:lnTo>
                  <a:pt x="6842" y="478"/>
                </a:lnTo>
                <a:lnTo>
                  <a:pt x="6825" y="465"/>
                </a:lnTo>
                <a:lnTo>
                  <a:pt x="6808" y="451"/>
                </a:lnTo>
                <a:lnTo>
                  <a:pt x="6790" y="439"/>
                </a:lnTo>
                <a:lnTo>
                  <a:pt x="6770" y="428"/>
                </a:lnTo>
                <a:lnTo>
                  <a:pt x="6750" y="418"/>
                </a:lnTo>
                <a:lnTo>
                  <a:pt x="6729" y="408"/>
                </a:lnTo>
                <a:lnTo>
                  <a:pt x="6706" y="398"/>
                </a:lnTo>
                <a:lnTo>
                  <a:pt x="6683" y="391"/>
                </a:lnTo>
                <a:lnTo>
                  <a:pt x="6658" y="384"/>
                </a:lnTo>
                <a:lnTo>
                  <a:pt x="6632" y="378"/>
                </a:lnTo>
                <a:lnTo>
                  <a:pt x="6606" y="373"/>
                </a:lnTo>
                <a:lnTo>
                  <a:pt x="6578" y="369"/>
                </a:lnTo>
                <a:lnTo>
                  <a:pt x="6550" y="367"/>
                </a:lnTo>
                <a:lnTo>
                  <a:pt x="6520" y="365"/>
                </a:lnTo>
                <a:lnTo>
                  <a:pt x="6488" y="364"/>
                </a:lnTo>
                <a:lnTo>
                  <a:pt x="6033" y="364"/>
                </a:lnTo>
                <a:lnTo>
                  <a:pt x="6033" y="1864"/>
                </a:lnTo>
                <a:lnTo>
                  <a:pt x="6278" y="1864"/>
                </a:lnTo>
                <a:lnTo>
                  <a:pt x="6278" y="1215"/>
                </a:lnTo>
                <a:lnTo>
                  <a:pt x="6294" y="1218"/>
                </a:lnTo>
                <a:lnTo>
                  <a:pt x="6309" y="1221"/>
                </a:lnTo>
                <a:lnTo>
                  <a:pt x="6322" y="1224"/>
                </a:lnTo>
                <a:lnTo>
                  <a:pt x="6334" y="1229"/>
                </a:lnTo>
                <a:lnTo>
                  <a:pt x="6343" y="1235"/>
                </a:lnTo>
                <a:lnTo>
                  <a:pt x="6353" y="1242"/>
                </a:lnTo>
                <a:lnTo>
                  <a:pt x="6364" y="1251"/>
                </a:lnTo>
                <a:lnTo>
                  <a:pt x="6374" y="1261"/>
                </a:lnTo>
                <a:lnTo>
                  <a:pt x="6405" y="1294"/>
                </a:lnTo>
                <a:lnTo>
                  <a:pt x="6434" y="1330"/>
                </a:lnTo>
                <a:lnTo>
                  <a:pt x="6464" y="1368"/>
                </a:lnTo>
                <a:lnTo>
                  <a:pt x="6494" y="1409"/>
                </a:lnTo>
                <a:lnTo>
                  <a:pt x="6508" y="1431"/>
                </a:lnTo>
                <a:lnTo>
                  <a:pt x="6523" y="1454"/>
                </a:lnTo>
                <a:lnTo>
                  <a:pt x="6539" y="1480"/>
                </a:lnTo>
                <a:lnTo>
                  <a:pt x="6557" y="1507"/>
                </a:lnTo>
                <a:lnTo>
                  <a:pt x="6574" y="1535"/>
                </a:lnTo>
                <a:lnTo>
                  <a:pt x="6591" y="1566"/>
                </a:lnTo>
                <a:lnTo>
                  <a:pt x="6611" y="1598"/>
                </a:lnTo>
                <a:lnTo>
                  <a:pt x="6629" y="1632"/>
                </a:lnTo>
                <a:lnTo>
                  <a:pt x="6759" y="1864"/>
                </a:lnTo>
                <a:close/>
                <a:moveTo>
                  <a:pt x="6715" y="796"/>
                </a:moveTo>
                <a:lnTo>
                  <a:pt x="6715" y="810"/>
                </a:lnTo>
                <a:lnTo>
                  <a:pt x="6714" y="824"/>
                </a:lnTo>
                <a:lnTo>
                  <a:pt x="6713" y="838"/>
                </a:lnTo>
                <a:lnTo>
                  <a:pt x="6711" y="851"/>
                </a:lnTo>
                <a:lnTo>
                  <a:pt x="6708" y="864"/>
                </a:lnTo>
                <a:lnTo>
                  <a:pt x="6705" y="876"/>
                </a:lnTo>
                <a:lnTo>
                  <a:pt x="6701" y="889"/>
                </a:lnTo>
                <a:lnTo>
                  <a:pt x="6697" y="901"/>
                </a:lnTo>
                <a:lnTo>
                  <a:pt x="6692" y="912"/>
                </a:lnTo>
                <a:lnTo>
                  <a:pt x="6687" y="922"/>
                </a:lnTo>
                <a:lnTo>
                  <a:pt x="6682" y="934"/>
                </a:lnTo>
                <a:lnTo>
                  <a:pt x="6676" y="943"/>
                </a:lnTo>
                <a:lnTo>
                  <a:pt x="6670" y="952"/>
                </a:lnTo>
                <a:lnTo>
                  <a:pt x="6664" y="961"/>
                </a:lnTo>
                <a:lnTo>
                  <a:pt x="6656" y="969"/>
                </a:lnTo>
                <a:lnTo>
                  <a:pt x="6649" y="977"/>
                </a:lnTo>
                <a:lnTo>
                  <a:pt x="6640" y="986"/>
                </a:lnTo>
                <a:lnTo>
                  <a:pt x="6630" y="994"/>
                </a:lnTo>
                <a:lnTo>
                  <a:pt x="6620" y="1001"/>
                </a:lnTo>
                <a:lnTo>
                  <a:pt x="6609" y="1007"/>
                </a:lnTo>
                <a:lnTo>
                  <a:pt x="6597" y="1013"/>
                </a:lnTo>
                <a:lnTo>
                  <a:pt x="6585" y="1018"/>
                </a:lnTo>
                <a:lnTo>
                  <a:pt x="6572" y="1022"/>
                </a:lnTo>
                <a:lnTo>
                  <a:pt x="6558" y="1027"/>
                </a:lnTo>
                <a:lnTo>
                  <a:pt x="6543" y="1030"/>
                </a:lnTo>
                <a:lnTo>
                  <a:pt x="6527" y="1033"/>
                </a:lnTo>
                <a:lnTo>
                  <a:pt x="6510" y="1035"/>
                </a:lnTo>
                <a:lnTo>
                  <a:pt x="6491" y="1037"/>
                </a:lnTo>
                <a:lnTo>
                  <a:pt x="6472" y="1039"/>
                </a:lnTo>
                <a:lnTo>
                  <a:pt x="6451" y="1040"/>
                </a:lnTo>
                <a:lnTo>
                  <a:pt x="6428" y="1040"/>
                </a:lnTo>
                <a:lnTo>
                  <a:pt x="6405" y="1041"/>
                </a:lnTo>
                <a:lnTo>
                  <a:pt x="6278" y="1041"/>
                </a:lnTo>
                <a:lnTo>
                  <a:pt x="6278" y="566"/>
                </a:lnTo>
                <a:lnTo>
                  <a:pt x="6413" y="566"/>
                </a:lnTo>
                <a:lnTo>
                  <a:pt x="6454" y="567"/>
                </a:lnTo>
                <a:lnTo>
                  <a:pt x="6490" y="569"/>
                </a:lnTo>
                <a:lnTo>
                  <a:pt x="6508" y="571"/>
                </a:lnTo>
                <a:lnTo>
                  <a:pt x="6524" y="574"/>
                </a:lnTo>
                <a:lnTo>
                  <a:pt x="6540" y="577"/>
                </a:lnTo>
                <a:lnTo>
                  <a:pt x="6555" y="580"/>
                </a:lnTo>
                <a:lnTo>
                  <a:pt x="6569" y="584"/>
                </a:lnTo>
                <a:lnTo>
                  <a:pt x="6583" y="588"/>
                </a:lnTo>
                <a:lnTo>
                  <a:pt x="6595" y="592"/>
                </a:lnTo>
                <a:lnTo>
                  <a:pt x="6608" y="598"/>
                </a:lnTo>
                <a:lnTo>
                  <a:pt x="6619" y="604"/>
                </a:lnTo>
                <a:lnTo>
                  <a:pt x="6629" y="610"/>
                </a:lnTo>
                <a:lnTo>
                  <a:pt x="6639" y="616"/>
                </a:lnTo>
                <a:lnTo>
                  <a:pt x="6647" y="623"/>
                </a:lnTo>
                <a:lnTo>
                  <a:pt x="6655" y="630"/>
                </a:lnTo>
                <a:lnTo>
                  <a:pt x="6664" y="638"/>
                </a:lnTo>
                <a:lnTo>
                  <a:pt x="6671" y="647"/>
                </a:lnTo>
                <a:lnTo>
                  <a:pt x="6678" y="656"/>
                </a:lnTo>
                <a:lnTo>
                  <a:pt x="6684" y="665"/>
                </a:lnTo>
                <a:lnTo>
                  <a:pt x="6689" y="674"/>
                </a:lnTo>
                <a:lnTo>
                  <a:pt x="6694" y="684"/>
                </a:lnTo>
                <a:lnTo>
                  <a:pt x="6699" y="695"/>
                </a:lnTo>
                <a:lnTo>
                  <a:pt x="6702" y="706"/>
                </a:lnTo>
                <a:lnTo>
                  <a:pt x="6706" y="717"/>
                </a:lnTo>
                <a:lnTo>
                  <a:pt x="6709" y="729"/>
                </a:lnTo>
                <a:lnTo>
                  <a:pt x="6711" y="742"/>
                </a:lnTo>
                <a:lnTo>
                  <a:pt x="6713" y="755"/>
                </a:lnTo>
                <a:lnTo>
                  <a:pt x="6714" y="768"/>
                </a:lnTo>
                <a:lnTo>
                  <a:pt x="6715" y="781"/>
                </a:lnTo>
                <a:lnTo>
                  <a:pt x="6715" y="796"/>
                </a:lnTo>
                <a:close/>
                <a:moveTo>
                  <a:pt x="8353" y="1411"/>
                </a:moveTo>
                <a:lnTo>
                  <a:pt x="8353" y="1390"/>
                </a:lnTo>
                <a:lnTo>
                  <a:pt x="8352" y="1370"/>
                </a:lnTo>
                <a:lnTo>
                  <a:pt x="8350" y="1350"/>
                </a:lnTo>
                <a:lnTo>
                  <a:pt x="8347" y="1331"/>
                </a:lnTo>
                <a:lnTo>
                  <a:pt x="8342" y="1311"/>
                </a:lnTo>
                <a:lnTo>
                  <a:pt x="8338" y="1293"/>
                </a:lnTo>
                <a:lnTo>
                  <a:pt x="8333" y="1276"/>
                </a:lnTo>
                <a:lnTo>
                  <a:pt x="8327" y="1257"/>
                </a:lnTo>
                <a:lnTo>
                  <a:pt x="8320" y="1241"/>
                </a:lnTo>
                <a:lnTo>
                  <a:pt x="8313" y="1225"/>
                </a:lnTo>
                <a:lnTo>
                  <a:pt x="8305" y="1208"/>
                </a:lnTo>
                <a:lnTo>
                  <a:pt x="8296" y="1193"/>
                </a:lnTo>
                <a:lnTo>
                  <a:pt x="8285" y="1179"/>
                </a:lnTo>
                <a:lnTo>
                  <a:pt x="8274" y="1164"/>
                </a:lnTo>
                <a:lnTo>
                  <a:pt x="8263" y="1150"/>
                </a:lnTo>
                <a:lnTo>
                  <a:pt x="8251" y="1137"/>
                </a:lnTo>
                <a:lnTo>
                  <a:pt x="8238" y="1124"/>
                </a:lnTo>
                <a:lnTo>
                  <a:pt x="8223" y="1111"/>
                </a:lnTo>
                <a:lnTo>
                  <a:pt x="8210" y="1099"/>
                </a:lnTo>
                <a:lnTo>
                  <a:pt x="8196" y="1088"/>
                </a:lnTo>
                <a:lnTo>
                  <a:pt x="8181" y="1077"/>
                </a:lnTo>
                <a:lnTo>
                  <a:pt x="8165" y="1066"/>
                </a:lnTo>
                <a:lnTo>
                  <a:pt x="8149" y="1056"/>
                </a:lnTo>
                <a:lnTo>
                  <a:pt x="8133" y="1046"/>
                </a:lnTo>
                <a:lnTo>
                  <a:pt x="8116" y="1037"/>
                </a:lnTo>
                <a:lnTo>
                  <a:pt x="8099" y="1028"/>
                </a:lnTo>
                <a:lnTo>
                  <a:pt x="8081" y="1019"/>
                </a:lnTo>
                <a:lnTo>
                  <a:pt x="8063" y="1011"/>
                </a:lnTo>
                <a:lnTo>
                  <a:pt x="8044" y="1004"/>
                </a:lnTo>
                <a:lnTo>
                  <a:pt x="8026" y="997"/>
                </a:lnTo>
                <a:lnTo>
                  <a:pt x="8005" y="990"/>
                </a:lnTo>
                <a:lnTo>
                  <a:pt x="7986" y="984"/>
                </a:lnTo>
                <a:lnTo>
                  <a:pt x="7809" y="932"/>
                </a:lnTo>
                <a:lnTo>
                  <a:pt x="7782" y="923"/>
                </a:lnTo>
                <a:lnTo>
                  <a:pt x="7758" y="915"/>
                </a:lnTo>
                <a:lnTo>
                  <a:pt x="7736" y="906"/>
                </a:lnTo>
                <a:lnTo>
                  <a:pt x="7715" y="897"/>
                </a:lnTo>
                <a:lnTo>
                  <a:pt x="7697" y="888"/>
                </a:lnTo>
                <a:lnTo>
                  <a:pt x="7681" y="878"/>
                </a:lnTo>
                <a:lnTo>
                  <a:pt x="7666" y="868"/>
                </a:lnTo>
                <a:lnTo>
                  <a:pt x="7654" y="858"/>
                </a:lnTo>
                <a:lnTo>
                  <a:pt x="7644" y="848"/>
                </a:lnTo>
                <a:lnTo>
                  <a:pt x="7635" y="836"/>
                </a:lnTo>
                <a:lnTo>
                  <a:pt x="7627" y="823"/>
                </a:lnTo>
                <a:lnTo>
                  <a:pt x="7621" y="810"/>
                </a:lnTo>
                <a:lnTo>
                  <a:pt x="7617" y="796"/>
                </a:lnTo>
                <a:lnTo>
                  <a:pt x="7612" y="780"/>
                </a:lnTo>
                <a:lnTo>
                  <a:pt x="7610" y="765"/>
                </a:lnTo>
                <a:lnTo>
                  <a:pt x="7610" y="748"/>
                </a:lnTo>
                <a:lnTo>
                  <a:pt x="7610" y="736"/>
                </a:lnTo>
                <a:lnTo>
                  <a:pt x="7611" y="725"/>
                </a:lnTo>
                <a:lnTo>
                  <a:pt x="7612" y="714"/>
                </a:lnTo>
                <a:lnTo>
                  <a:pt x="7614" y="704"/>
                </a:lnTo>
                <a:lnTo>
                  <a:pt x="7617" y="694"/>
                </a:lnTo>
                <a:lnTo>
                  <a:pt x="7620" y="683"/>
                </a:lnTo>
                <a:lnTo>
                  <a:pt x="7623" y="673"/>
                </a:lnTo>
                <a:lnTo>
                  <a:pt x="7627" y="664"/>
                </a:lnTo>
                <a:lnTo>
                  <a:pt x="7631" y="655"/>
                </a:lnTo>
                <a:lnTo>
                  <a:pt x="7636" y="647"/>
                </a:lnTo>
                <a:lnTo>
                  <a:pt x="7642" y="637"/>
                </a:lnTo>
                <a:lnTo>
                  <a:pt x="7647" y="629"/>
                </a:lnTo>
                <a:lnTo>
                  <a:pt x="7654" y="621"/>
                </a:lnTo>
                <a:lnTo>
                  <a:pt x="7661" y="614"/>
                </a:lnTo>
                <a:lnTo>
                  <a:pt x="7668" y="607"/>
                </a:lnTo>
                <a:lnTo>
                  <a:pt x="7677" y="600"/>
                </a:lnTo>
                <a:lnTo>
                  <a:pt x="7686" y="592"/>
                </a:lnTo>
                <a:lnTo>
                  <a:pt x="7694" y="586"/>
                </a:lnTo>
                <a:lnTo>
                  <a:pt x="7703" y="580"/>
                </a:lnTo>
                <a:lnTo>
                  <a:pt x="7713" y="575"/>
                </a:lnTo>
                <a:lnTo>
                  <a:pt x="7734" y="566"/>
                </a:lnTo>
                <a:lnTo>
                  <a:pt x="7755" y="558"/>
                </a:lnTo>
                <a:lnTo>
                  <a:pt x="7777" y="552"/>
                </a:lnTo>
                <a:lnTo>
                  <a:pt x="7802" y="547"/>
                </a:lnTo>
                <a:lnTo>
                  <a:pt x="7827" y="545"/>
                </a:lnTo>
                <a:lnTo>
                  <a:pt x="7854" y="544"/>
                </a:lnTo>
                <a:lnTo>
                  <a:pt x="7876" y="544"/>
                </a:lnTo>
                <a:lnTo>
                  <a:pt x="7898" y="545"/>
                </a:lnTo>
                <a:lnTo>
                  <a:pt x="7919" y="547"/>
                </a:lnTo>
                <a:lnTo>
                  <a:pt x="7940" y="551"/>
                </a:lnTo>
                <a:lnTo>
                  <a:pt x="7962" y="555"/>
                </a:lnTo>
                <a:lnTo>
                  <a:pt x="7982" y="560"/>
                </a:lnTo>
                <a:lnTo>
                  <a:pt x="8002" y="565"/>
                </a:lnTo>
                <a:lnTo>
                  <a:pt x="8023" y="571"/>
                </a:lnTo>
                <a:lnTo>
                  <a:pt x="8043" y="578"/>
                </a:lnTo>
                <a:lnTo>
                  <a:pt x="8063" y="587"/>
                </a:lnTo>
                <a:lnTo>
                  <a:pt x="8086" y="596"/>
                </a:lnTo>
                <a:lnTo>
                  <a:pt x="8108" y="607"/>
                </a:lnTo>
                <a:lnTo>
                  <a:pt x="8132" y="618"/>
                </a:lnTo>
                <a:lnTo>
                  <a:pt x="8156" y="630"/>
                </a:lnTo>
                <a:lnTo>
                  <a:pt x="8181" y="645"/>
                </a:lnTo>
                <a:lnTo>
                  <a:pt x="8206" y="659"/>
                </a:lnTo>
                <a:lnTo>
                  <a:pt x="8318" y="483"/>
                </a:lnTo>
                <a:lnTo>
                  <a:pt x="8294" y="467"/>
                </a:lnTo>
                <a:lnTo>
                  <a:pt x="8267" y="450"/>
                </a:lnTo>
                <a:lnTo>
                  <a:pt x="8241" y="436"/>
                </a:lnTo>
                <a:lnTo>
                  <a:pt x="8213" y="422"/>
                </a:lnTo>
                <a:lnTo>
                  <a:pt x="8186" y="410"/>
                </a:lnTo>
                <a:lnTo>
                  <a:pt x="8157" y="397"/>
                </a:lnTo>
                <a:lnTo>
                  <a:pt x="8128" y="387"/>
                </a:lnTo>
                <a:lnTo>
                  <a:pt x="8097" y="377"/>
                </a:lnTo>
                <a:lnTo>
                  <a:pt x="8067" y="369"/>
                </a:lnTo>
                <a:lnTo>
                  <a:pt x="8036" y="361"/>
                </a:lnTo>
                <a:lnTo>
                  <a:pt x="8004" y="354"/>
                </a:lnTo>
                <a:lnTo>
                  <a:pt x="7973" y="349"/>
                </a:lnTo>
                <a:lnTo>
                  <a:pt x="7941" y="345"/>
                </a:lnTo>
                <a:lnTo>
                  <a:pt x="7910" y="342"/>
                </a:lnTo>
                <a:lnTo>
                  <a:pt x="7877" y="341"/>
                </a:lnTo>
                <a:lnTo>
                  <a:pt x="7846" y="340"/>
                </a:lnTo>
                <a:lnTo>
                  <a:pt x="7817" y="341"/>
                </a:lnTo>
                <a:lnTo>
                  <a:pt x="7790" y="342"/>
                </a:lnTo>
                <a:lnTo>
                  <a:pt x="7762" y="345"/>
                </a:lnTo>
                <a:lnTo>
                  <a:pt x="7737" y="348"/>
                </a:lnTo>
                <a:lnTo>
                  <a:pt x="7710" y="353"/>
                </a:lnTo>
                <a:lnTo>
                  <a:pt x="7686" y="359"/>
                </a:lnTo>
                <a:lnTo>
                  <a:pt x="7661" y="366"/>
                </a:lnTo>
                <a:lnTo>
                  <a:pt x="7638" y="373"/>
                </a:lnTo>
                <a:lnTo>
                  <a:pt x="7615" y="381"/>
                </a:lnTo>
                <a:lnTo>
                  <a:pt x="7593" y="391"/>
                </a:lnTo>
                <a:lnTo>
                  <a:pt x="7572" y="401"/>
                </a:lnTo>
                <a:lnTo>
                  <a:pt x="7551" y="412"/>
                </a:lnTo>
                <a:lnTo>
                  <a:pt x="7532" y="424"/>
                </a:lnTo>
                <a:lnTo>
                  <a:pt x="7514" y="436"/>
                </a:lnTo>
                <a:lnTo>
                  <a:pt x="7495" y="449"/>
                </a:lnTo>
                <a:lnTo>
                  <a:pt x="7478" y="464"/>
                </a:lnTo>
                <a:lnTo>
                  <a:pt x="7462" y="479"/>
                </a:lnTo>
                <a:lnTo>
                  <a:pt x="7446" y="494"/>
                </a:lnTo>
                <a:lnTo>
                  <a:pt x="7432" y="511"/>
                </a:lnTo>
                <a:lnTo>
                  <a:pt x="7419" y="528"/>
                </a:lnTo>
                <a:lnTo>
                  <a:pt x="7406" y="545"/>
                </a:lnTo>
                <a:lnTo>
                  <a:pt x="7395" y="565"/>
                </a:lnTo>
                <a:lnTo>
                  <a:pt x="7384" y="583"/>
                </a:lnTo>
                <a:lnTo>
                  <a:pt x="7374" y="604"/>
                </a:lnTo>
                <a:lnTo>
                  <a:pt x="7366" y="624"/>
                </a:lnTo>
                <a:lnTo>
                  <a:pt x="7358" y="646"/>
                </a:lnTo>
                <a:lnTo>
                  <a:pt x="7352" y="667"/>
                </a:lnTo>
                <a:lnTo>
                  <a:pt x="7347" y="689"/>
                </a:lnTo>
                <a:lnTo>
                  <a:pt x="7343" y="713"/>
                </a:lnTo>
                <a:lnTo>
                  <a:pt x="7340" y="736"/>
                </a:lnTo>
                <a:lnTo>
                  <a:pt x="7339" y="760"/>
                </a:lnTo>
                <a:lnTo>
                  <a:pt x="7338" y="784"/>
                </a:lnTo>
                <a:lnTo>
                  <a:pt x="7338" y="800"/>
                </a:lnTo>
                <a:lnTo>
                  <a:pt x="7339" y="815"/>
                </a:lnTo>
                <a:lnTo>
                  <a:pt x="7340" y="830"/>
                </a:lnTo>
                <a:lnTo>
                  <a:pt x="7342" y="845"/>
                </a:lnTo>
                <a:lnTo>
                  <a:pt x="7344" y="859"/>
                </a:lnTo>
                <a:lnTo>
                  <a:pt x="7347" y="873"/>
                </a:lnTo>
                <a:lnTo>
                  <a:pt x="7350" y="888"/>
                </a:lnTo>
                <a:lnTo>
                  <a:pt x="7353" y="901"/>
                </a:lnTo>
                <a:lnTo>
                  <a:pt x="7358" y="915"/>
                </a:lnTo>
                <a:lnTo>
                  <a:pt x="7362" y="928"/>
                </a:lnTo>
                <a:lnTo>
                  <a:pt x="7367" y="941"/>
                </a:lnTo>
                <a:lnTo>
                  <a:pt x="7373" y="954"/>
                </a:lnTo>
                <a:lnTo>
                  <a:pt x="7379" y="967"/>
                </a:lnTo>
                <a:lnTo>
                  <a:pt x="7385" y="980"/>
                </a:lnTo>
                <a:lnTo>
                  <a:pt x="7393" y="992"/>
                </a:lnTo>
                <a:lnTo>
                  <a:pt x="7401" y="1003"/>
                </a:lnTo>
                <a:lnTo>
                  <a:pt x="7412" y="1019"/>
                </a:lnTo>
                <a:lnTo>
                  <a:pt x="7424" y="1034"/>
                </a:lnTo>
                <a:lnTo>
                  <a:pt x="7436" y="1048"/>
                </a:lnTo>
                <a:lnTo>
                  <a:pt x="7451" y="1061"/>
                </a:lnTo>
                <a:lnTo>
                  <a:pt x="7465" y="1075"/>
                </a:lnTo>
                <a:lnTo>
                  <a:pt x="7481" y="1087"/>
                </a:lnTo>
                <a:lnTo>
                  <a:pt x="7497" y="1099"/>
                </a:lnTo>
                <a:lnTo>
                  <a:pt x="7515" y="1109"/>
                </a:lnTo>
                <a:lnTo>
                  <a:pt x="7533" y="1120"/>
                </a:lnTo>
                <a:lnTo>
                  <a:pt x="7552" y="1131"/>
                </a:lnTo>
                <a:lnTo>
                  <a:pt x="7573" y="1140"/>
                </a:lnTo>
                <a:lnTo>
                  <a:pt x="7594" y="1150"/>
                </a:lnTo>
                <a:lnTo>
                  <a:pt x="7617" y="1159"/>
                </a:lnTo>
                <a:lnTo>
                  <a:pt x="7640" y="1167"/>
                </a:lnTo>
                <a:lnTo>
                  <a:pt x="7664" y="1176"/>
                </a:lnTo>
                <a:lnTo>
                  <a:pt x="7690" y="1184"/>
                </a:lnTo>
                <a:lnTo>
                  <a:pt x="7850" y="1229"/>
                </a:lnTo>
                <a:lnTo>
                  <a:pt x="7878" y="1237"/>
                </a:lnTo>
                <a:lnTo>
                  <a:pt x="7904" y="1246"/>
                </a:lnTo>
                <a:lnTo>
                  <a:pt x="7928" y="1256"/>
                </a:lnTo>
                <a:lnTo>
                  <a:pt x="7950" y="1267"/>
                </a:lnTo>
                <a:lnTo>
                  <a:pt x="7971" y="1278"/>
                </a:lnTo>
                <a:lnTo>
                  <a:pt x="7989" y="1290"/>
                </a:lnTo>
                <a:lnTo>
                  <a:pt x="8005" y="1302"/>
                </a:lnTo>
                <a:lnTo>
                  <a:pt x="8020" y="1316"/>
                </a:lnTo>
                <a:lnTo>
                  <a:pt x="8032" y="1330"/>
                </a:lnTo>
                <a:lnTo>
                  <a:pt x="8042" y="1344"/>
                </a:lnTo>
                <a:lnTo>
                  <a:pt x="8051" y="1361"/>
                </a:lnTo>
                <a:lnTo>
                  <a:pt x="8059" y="1377"/>
                </a:lnTo>
                <a:lnTo>
                  <a:pt x="8064" y="1394"/>
                </a:lnTo>
                <a:lnTo>
                  <a:pt x="8069" y="1413"/>
                </a:lnTo>
                <a:lnTo>
                  <a:pt x="8072" y="1432"/>
                </a:lnTo>
                <a:lnTo>
                  <a:pt x="8073" y="1452"/>
                </a:lnTo>
                <a:lnTo>
                  <a:pt x="8072" y="1466"/>
                </a:lnTo>
                <a:lnTo>
                  <a:pt x="8071" y="1480"/>
                </a:lnTo>
                <a:lnTo>
                  <a:pt x="8070" y="1492"/>
                </a:lnTo>
                <a:lnTo>
                  <a:pt x="8068" y="1506"/>
                </a:lnTo>
                <a:lnTo>
                  <a:pt x="8064" y="1518"/>
                </a:lnTo>
                <a:lnTo>
                  <a:pt x="8061" y="1530"/>
                </a:lnTo>
                <a:lnTo>
                  <a:pt x="8057" y="1541"/>
                </a:lnTo>
                <a:lnTo>
                  <a:pt x="8052" y="1553"/>
                </a:lnTo>
                <a:lnTo>
                  <a:pt x="8047" y="1563"/>
                </a:lnTo>
                <a:lnTo>
                  <a:pt x="8042" y="1574"/>
                </a:lnTo>
                <a:lnTo>
                  <a:pt x="8035" y="1583"/>
                </a:lnTo>
                <a:lnTo>
                  <a:pt x="8029" y="1593"/>
                </a:lnTo>
                <a:lnTo>
                  <a:pt x="8021" y="1603"/>
                </a:lnTo>
                <a:lnTo>
                  <a:pt x="8013" y="1611"/>
                </a:lnTo>
                <a:lnTo>
                  <a:pt x="8003" y="1620"/>
                </a:lnTo>
                <a:lnTo>
                  <a:pt x="7994" y="1627"/>
                </a:lnTo>
                <a:lnTo>
                  <a:pt x="7984" y="1635"/>
                </a:lnTo>
                <a:lnTo>
                  <a:pt x="7974" y="1642"/>
                </a:lnTo>
                <a:lnTo>
                  <a:pt x="7963" y="1649"/>
                </a:lnTo>
                <a:lnTo>
                  <a:pt x="7951" y="1655"/>
                </a:lnTo>
                <a:lnTo>
                  <a:pt x="7940" y="1661"/>
                </a:lnTo>
                <a:lnTo>
                  <a:pt x="7928" y="1666"/>
                </a:lnTo>
                <a:lnTo>
                  <a:pt x="7915" y="1671"/>
                </a:lnTo>
                <a:lnTo>
                  <a:pt x="7902" y="1675"/>
                </a:lnTo>
                <a:lnTo>
                  <a:pt x="7887" y="1678"/>
                </a:lnTo>
                <a:lnTo>
                  <a:pt x="7873" y="1681"/>
                </a:lnTo>
                <a:lnTo>
                  <a:pt x="7859" y="1684"/>
                </a:lnTo>
                <a:lnTo>
                  <a:pt x="7844" y="1686"/>
                </a:lnTo>
                <a:lnTo>
                  <a:pt x="7828" y="1688"/>
                </a:lnTo>
                <a:lnTo>
                  <a:pt x="7812" y="1689"/>
                </a:lnTo>
                <a:lnTo>
                  <a:pt x="7796" y="1690"/>
                </a:lnTo>
                <a:lnTo>
                  <a:pt x="7778" y="1690"/>
                </a:lnTo>
                <a:lnTo>
                  <a:pt x="7750" y="1690"/>
                </a:lnTo>
                <a:lnTo>
                  <a:pt x="7721" y="1688"/>
                </a:lnTo>
                <a:lnTo>
                  <a:pt x="7694" y="1686"/>
                </a:lnTo>
                <a:lnTo>
                  <a:pt x="7667" y="1682"/>
                </a:lnTo>
                <a:lnTo>
                  <a:pt x="7642" y="1678"/>
                </a:lnTo>
                <a:lnTo>
                  <a:pt x="7618" y="1672"/>
                </a:lnTo>
                <a:lnTo>
                  <a:pt x="7593" y="1666"/>
                </a:lnTo>
                <a:lnTo>
                  <a:pt x="7570" y="1658"/>
                </a:lnTo>
                <a:lnTo>
                  <a:pt x="7546" y="1650"/>
                </a:lnTo>
                <a:lnTo>
                  <a:pt x="7523" y="1640"/>
                </a:lnTo>
                <a:lnTo>
                  <a:pt x="7499" y="1630"/>
                </a:lnTo>
                <a:lnTo>
                  <a:pt x="7475" y="1619"/>
                </a:lnTo>
                <a:lnTo>
                  <a:pt x="7451" y="1608"/>
                </a:lnTo>
                <a:lnTo>
                  <a:pt x="7425" y="1594"/>
                </a:lnTo>
                <a:lnTo>
                  <a:pt x="7400" y="1581"/>
                </a:lnTo>
                <a:lnTo>
                  <a:pt x="7374" y="1567"/>
                </a:lnTo>
                <a:lnTo>
                  <a:pt x="7280" y="1758"/>
                </a:lnTo>
                <a:lnTo>
                  <a:pt x="7307" y="1774"/>
                </a:lnTo>
                <a:lnTo>
                  <a:pt x="7336" y="1789"/>
                </a:lnTo>
                <a:lnTo>
                  <a:pt x="7364" y="1804"/>
                </a:lnTo>
                <a:lnTo>
                  <a:pt x="7394" y="1816"/>
                </a:lnTo>
                <a:lnTo>
                  <a:pt x="7423" y="1828"/>
                </a:lnTo>
                <a:lnTo>
                  <a:pt x="7453" y="1840"/>
                </a:lnTo>
                <a:lnTo>
                  <a:pt x="7484" y="1850"/>
                </a:lnTo>
                <a:lnTo>
                  <a:pt x="7515" y="1858"/>
                </a:lnTo>
                <a:lnTo>
                  <a:pt x="7546" y="1866"/>
                </a:lnTo>
                <a:lnTo>
                  <a:pt x="7578" y="1873"/>
                </a:lnTo>
                <a:lnTo>
                  <a:pt x="7609" y="1879"/>
                </a:lnTo>
                <a:lnTo>
                  <a:pt x="7641" y="1883"/>
                </a:lnTo>
                <a:lnTo>
                  <a:pt x="7674" y="1888"/>
                </a:lnTo>
                <a:lnTo>
                  <a:pt x="7705" y="1890"/>
                </a:lnTo>
                <a:lnTo>
                  <a:pt x="7738" y="1892"/>
                </a:lnTo>
                <a:lnTo>
                  <a:pt x="7769" y="1892"/>
                </a:lnTo>
                <a:lnTo>
                  <a:pt x="7805" y="1892"/>
                </a:lnTo>
                <a:lnTo>
                  <a:pt x="7838" y="1890"/>
                </a:lnTo>
                <a:lnTo>
                  <a:pt x="7872" y="1887"/>
                </a:lnTo>
                <a:lnTo>
                  <a:pt x="7904" y="1882"/>
                </a:lnTo>
                <a:lnTo>
                  <a:pt x="7935" y="1876"/>
                </a:lnTo>
                <a:lnTo>
                  <a:pt x="7965" y="1869"/>
                </a:lnTo>
                <a:lnTo>
                  <a:pt x="7993" y="1861"/>
                </a:lnTo>
                <a:lnTo>
                  <a:pt x="8022" y="1852"/>
                </a:lnTo>
                <a:lnTo>
                  <a:pt x="8048" y="1842"/>
                </a:lnTo>
                <a:lnTo>
                  <a:pt x="8074" y="1830"/>
                </a:lnTo>
                <a:lnTo>
                  <a:pt x="8098" y="1818"/>
                </a:lnTo>
                <a:lnTo>
                  <a:pt x="8122" y="1805"/>
                </a:lnTo>
                <a:lnTo>
                  <a:pt x="8144" y="1792"/>
                </a:lnTo>
                <a:lnTo>
                  <a:pt x="8165" y="1776"/>
                </a:lnTo>
                <a:lnTo>
                  <a:pt x="8185" y="1761"/>
                </a:lnTo>
                <a:lnTo>
                  <a:pt x="8204" y="1745"/>
                </a:lnTo>
                <a:lnTo>
                  <a:pt x="8221" y="1727"/>
                </a:lnTo>
                <a:lnTo>
                  <a:pt x="8239" y="1710"/>
                </a:lnTo>
                <a:lnTo>
                  <a:pt x="8254" y="1691"/>
                </a:lnTo>
                <a:lnTo>
                  <a:pt x="8268" y="1673"/>
                </a:lnTo>
                <a:lnTo>
                  <a:pt x="8281" y="1653"/>
                </a:lnTo>
                <a:lnTo>
                  <a:pt x="8294" y="1633"/>
                </a:lnTo>
                <a:lnTo>
                  <a:pt x="8305" y="1612"/>
                </a:lnTo>
                <a:lnTo>
                  <a:pt x="8315" y="1590"/>
                </a:lnTo>
                <a:lnTo>
                  <a:pt x="8324" y="1569"/>
                </a:lnTo>
                <a:lnTo>
                  <a:pt x="8331" y="1547"/>
                </a:lnTo>
                <a:lnTo>
                  <a:pt x="8338" y="1525"/>
                </a:lnTo>
                <a:lnTo>
                  <a:pt x="8343" y="1502"/>
                </a:lnTo>
                <a:lnTo>
                  <a:pt x="8348" y="1480"/>
                </a:lnTo>
                <a:lnTo>
                  <a:pt x="8351" y="1458"/>
                </a:lnTo>
                <a:lnTo>
                  <a:pt x="8353" y="1434"/>
                </a:lnTo>
                <a:lnTo>
                  <a:pt x="8353" y="1411"/>
                </a:lnTo>
                <a:close/>
                <a:moveTo>
                  <a:pt x="8707" y="1864"/>
                </a:moveTo>
                <a:lnTo>
                  <a:pt x="8962" y="1864"/>
                </a:lnTo>
                <a:lnTo>
                  <a:pt x="8962" y="364"/>
                </a:lnTo>
                <a:lnTo>
                  <a:pt x="8707" y="364"/>
                </a:lnTo>
                <a:lnTo>
                  <a:pt x="8707" y="1864"/>
                </a:lnTo>
                <a:close/>
                <a:moveTo>
                  <a:pt x="10253" y="572"/>
                </a:moveTo>
                <a:lnTo>
                  <a:pt x="10286" y="364"/>
                </a:lnTo>
                <a:lnTo>
                  <a:pt x="9252" y="364"/>
                </a:lnTo>
                <a:lnTo>
                  <a:pt x="9252" y="572"/>
                </a:lnTo>
                <a:lnTo>
                  <a:pt x="9629" y="572"/>
                </a:lnTo>
                <a:lnTo>
                  <a:pt x="9629" y="1864"/>
                </a:lnTo>
                <a:lnTo>
                  <a:pt x="9878" y="1864"/>
                </a:lnTo>
                <a:lnTo>
                  <a:pt x="9878" y="572"/>
                </a:lnTo>
                <a:lnTo>
                  <a:pt x="10253" y="572"/>
                </a:lnTo>
                <a:close/>
                <a:moveTo>
                  <a:pt x="11219" y="1864"/>
                </a:moveTo>
                <a:lnTo>
                  <a:pt x="11491" y="1864"/>
                </a:lnTo>
                <a:lnTo>
                  <a:pt x="11014" y="362"/>
                </a:lnTo>
                <a:lnTo>
                  <a:pt x="10727" y="362"/>
                </a:lnTo>
                <a:lnTo>
                  <a:pt x="10236" y="1864"/>
                </a:lnTo>
                <a:lnTo>
                  <a:pt x="10493" y="1864"/>
                </a:lnTo>
                <a:lnTo>
                  <a:pt x="10614" y="1470"/>
                </a:lnTo>
                <a:lnTo>
                  <a:pt x="11098" y="1470"/>
                </a:lnTo>
                <a:lnTo>
                  <a:pt x="11219" y="1864"/>
                </a:lnTo>
                <a:close/>
                <a:moveTo>
                  <a:pt x="11041" y="1261"/>
                </a:moveTo>
                <a:lnTo>
                  <a:pt x="10675" y="1261"/>
                </a:lnTo>
                <a:lnTo>
                  <a:pt x="10679" y="1246"/>
                </a:lnTo>
                <a:lnTo>
                  <a:pt x="10685" y="1228"/>
                </a:lnTo>
                <a:lnTo>
                  <a:pt x="10692" y="1204"/>
                </a:lnTo>
                <a:lnTo>
                  <a:pt x="10700" y="1178"/>
                </a:lnTo>
                <a:lnTo>
                  <a:pt x="10710" y="1148"/>
                </a:lnTo>
                <a:lnTo>
                  <a:pt x="10719" y="1117"/>
                </a:lnTo>
                <a:lnTo>
                  <a:pt x="10729" y="1084"/>
                </a:lnTo>
                <a:lnTo>
                  <a:pt x="10739" y="1049"/>
                </a:lnTo>
                <a:lnTo>
                  <a:pt x="10750" y="1013"/>
                </a:lnTo>
                <a:lnTo>
                  <a:pt x="10761" y="976"/>
                </a:lnTo>
                <a:lnTo>
                  <a:pt x="10772" y="939"/>
                </a:lnTo>
                <a:lnTo>
                  <a:pt x="10783" y="901"/>
                </a:lnTo>
                <a:lnTo>
                  <a:pt x="10793" y="863"/>
                </a:lnTo>
                <a:lnTo>
                  <a:pt x="10803" y="827"/>
                </a:lnTo>
                <a:lnTo>
                  <a:pt x="10812" y="793"/>
                </a:lnTo>
                <a:lnTo>
                  <a:pt x="10822" y="760"/>
                </a:lnTo>
                <a:lnTo>
                  <a:pt x="10830" y="729"/>
                </a:lnTo>
                <a:lnTo>
                  <a:pt x="10838" y="702"/>
                </a:lnTo>
                <a:lnTo>
                  <a:pt x="10844" y="676"/>
                </a:lnTo>
                <a:lnTo>
                  <a:pt x="10851" y="655"/>
                </a:lnTo>
                <a:lnTo>
                  <a:pt x="10856" y="636"/>
                </a:lnTo>
                <a:lnTo>
                  <a:pt x="10859" y="623"/>
                </a:lnTo>
                <a:lnTo>
                  <a:pt x="10862" y="615"/>
                </a:lnTo>
                <a:lnTo>
                  <a:pt x="10862" y="611"/>
                </a:lnTo>
                <a:lnTo>
                  <a:pt x="10864" y="611"/>
                </a:lnTo>
                <a:lnTo>
                  <a:pt x="10866" y="621"/>
                </a:lnTo>
                <a:lnTo>
                  <a:pt x="10869" y="635"/>
                </a:lnTo>
                <a:lnTo>
                  <a:pt x="10875" y="654"/>
                </a:lnTo>
                <a:lnTo>
                  <a:pt x="10880" y="677"/>
                </a:lnTo>
                <a:lnTo>
                  <a:pt x="10887" y="704"/>
                </a:lnTo>
                <a:lnTo>
                  <a:pt x="10894" y="733"/>
                </a:lnTo>
                <a:lnTo>
                  <a:pt x="10902" y="765"/>
                </a:lnTo>
                <a:lnTo>
                  <a:pt x="10911" y="799"/>
                </a:lnTo>
                <a:lnTo>
                  <a:pt x="10920" y="834"/>
                </a:lnTo>
                <a:lnTo>
                  <a:pt x="10931" y="871"/>
                </a:lnTo>
                <a:lnTo>
                  <a:pt x="10941" y="908"/>
                </a:lnTo>
                <a:lnTo>
                  <a:pt x="10951" y="946"/>
                </a:lnTo>
                <a:lnTo>
                  <a:pt x="10962" y="984"/>
                </a:lnTo>
                <a:lnTo>
                  <a:pt x="10972" y="1020"/>
                </a:lnTo>
                <a:lnTo>
                  <a:pt x="10981" y="1056"/>
                </a:lnTo>
                <a:lnTo>
                  <a:pt x="10992" y="1091"/>
                </a:lnTo>
                <a:lnTo>
                  <a:pt x="11000" y="1124"/>
                </a:lnTo>
                <a:lnTo>
                  <a:pt x="11009" y="1154"/>
                </a:lnTo>
                <a:lnTo>
                  <a:pt x="11016" y="1182"/>
                </a:lnTo>
                <a:lnTo>
                  <a:pt x="11023" y="1206"/>
                </a:lnTo>
                <a:lnTo>
                  <a:pt x="11030" y="1227"/>
                </a:lnTo>
                <a:lnTo>
                  <a:pt x="11035" y="1243"/>
                </a:lnTo>
                <a:lnTo>
                  <a:pt x="11039" y="1254"/>
                </a:lnTo>
                <a:lnTo>
                  <a:pt x="11041" y="1261"/>
                </a:lnTo>
                <a:close/>
                <a:moveTo>
                  <a:pt x="11243" y="152"/>
                </a:moveTo>
                <a:lnTo>
                  <a:pt x="11242" y="137"/>
                </a:lnTo>
                <a:lnTo>
                  <a:pt x="11240" y="122"/>
                </a:lnTo>
                <a:lnTo>
                  <a:pt x="11237" y="107"/>
                </a:lnTo>
                <a:lnTo>
                  <a:pt x="11232" y="94"/>
                </a:lnTo>
                <a:lnTo>
                  <a:pt x="11226" y="81"/>
                </a:lnTo>
                <a:lnTo>
                  <a:pt x="11219" y="67"/>
                </a:lnTo>
                <a:lnTo>
                  <a:pt x="11209" y="56"/>
                </a:lnTo>
                <a:lnTo>
                  <a:pt x="11199" y="45"/>
                </a:lnTo>
                <a:lnTo>
                  <a:pt x="11188" y="34"/>
                </a:lnTo>
                <a:lnTo>
                  <a:pt x="11177" y="26"/>
                </a:lnTo>
                <a:lnTo>
                  <a:pt x="11165" y="17"/>
                </a:lnTo>
                <a:lnTo>
                  <a:pt x="11152" y="11"/>
                </a:lnTo>
                <a:lnTo>
                  <a:pt x="11139" y="6"/>
                </a:lnTo>
                <a:lnTo>
                  <a:pt x="11126" y="3"/>
                </a:lnTo>
                <a:lnTo>
                  <a:pt x="11113" y="1"/>
                </a:lnTo>
                <a:lnTo>
                  <a:pt x="11098" y="0"/>
                </a:lnTo>
                <a:lnTo>
                  <a:pt x="11083" y="1"/>
                </a:lnTo>
                <a:lnTo>
                  <a:pt x="11068" y="3"/>
                </a:lnTo>
                <a:lnTo>
                  <a:pt x="11054" y="6"/>
                </a:lnTo>
                <a:lnTo>
                  <a:pt x="11040" y="11"/>
                </a:lnTo>
                <a:lnTo>
                  <a:pt x="11027" y="17"/>
                </a:lnTo>
                <a:lnTo>
                  <a:pt x="11016" y="26"/>
                </a:lnTo>
                <a:lnTo>
                  <a:pt x="11004" y="34"/>
                </a:lnTo>
                <a:lnTo>
                  <a:pt x="10994" y="45"/>
                </a:lnTo>
                <a:lnTo>
                  <a:pt x="10983" y="56"/>
                </a:lnTo>
                <a:lnTo>
                  <a:pt x="10975" y="67"/>
                </a:lnTo>
                <a:lnTo>
                  <a:pt x="10967" y="81"/>
                </a:lnTo>
                <a:lnTo>
                  <a:pt x="10962" y="94"/>
                </a:lnTo>
                <a:lnTo>
                  <a:pt x="10957" y="107"/>
                </a:lnTo>
                <a:lnTo>
                  <a:pt x="10954" y="122"/>
                </a:lnTo>
                <a:lnTo>
                  <a:pt x="10952" y="137"/>
                </a:lnTo>
                <a:lnTo>
                  <a:pt x="10951" y="152"/>
                </a:lnTo>
                <a:lnTo>
                  <a:pt x="10952" y="168"/>
                </a:lnTo>
                <a:lnTo>
                  <a:pt x="10954" y="182"/>
                </a:lnTo>
                <a:lnTo>
                  <a:pt x="10957" y="196"/>
                </a:lnTo>
                <a:lnTo>
                  <a:pt x="10962" y="210"/>
                </a:lnTo>
                <a:lnTo>
                  <a:pt x="10967" y="223"/>
                </a:lnTo>
                <a:lnTo>
                  <a:pt x="10975" y="236"/>
                </a:lnTo>
                <a:lnTo>
                  <a:pt x="10983" y="247"/>
                </a:lnTo>
                <a:lnTo>
                  <a:pt x="10994" y="259"/>
                </a:lnTo>
                <a:lnTo>
                  <a:pt x="11004" y="270"/>
                </a:lnTo>
                <a:lnTo>
                  <a:pt x="11015" y="279"/>
                </a:lnTo>
                <a:lnTo>
                  <a:pt x="11027" y="286"/>
                </a:lnTo>
                <a:lnTo>
                  <a:pt x="11040" y="292"/>
                </a:lnTo>
                <a:lnTo>
                  <a:pt x="11053" y="297"/>
                </a:lnTo>
                <a:lnTo>
                  <a:pt x="11067" y="300"/>
                </a:lnTo>
                <a:lnTo>
                  <a:pt x="11081" y="302"/>
                </a:lnTo>
                <a:lnTo>
                  <a:pt x="11096" y="303"/>
                </a:lnTo>
                <a:lnTo>
                  <a:pt x="11111" y="302"/>
                </a:lnTo>
                <a:lnTo>
                  <a:pt x="11125" y="300"/>
                </a:lnTo>
                <a:lnTo>
                  <a:pt x="11139" y="297"/>
                </a:lnTo>
                <a:lnTo>
                  <a:pt x="11152" y="292"/>
                </a:lnTo>
                <a:lnTo>
                  <a:pt x="11165" y="286"/>
                </a:lnTo>
                <a:lnTo>
                  <a:pt x="11177" y="279"/>
                </a:lnTo>
                <a:lnTo>
                  <a:pt x="11188" y="270"/>
                </a:lnTo>
                <a:lnTo>
                  <a:pt x="11199" y="259"/>
                </a:lnTo>
                <a:lnTo>
                  <a:pt x="11209" y="247"/>
                </a:lnTo>
                <a:lnTo>
                  <a:pt x="11219" y="236"/>
                </a:lnTo>
                <a:lnTo>
                  <a:pt x="11226" y="223"/>
                </a:lnTo>
                <a:lnTo>
                  <a:pt x="11232" y="210"/>
                </a:lnTo>
                <a:lnTo>
                  <a:pt x="11237" y="196"/>
                </a:lnTo>
                <a:lnTo>
                  <a:pt x="11240" y="182"/>
                </a:lnTo>
                <a:lnTo>
                  <a:pt x="11242" y="168"/>
                </a:lnTo>
                <a:lnTo>
                  <a:pt x="11243" y="152"/>
                </a:lnTo>
                <a:close/>
                <a:moveTo>
                  <a:pt x="10789" y="152"/>
                </a:moveTo>
                <a:lnTo>
                  <a:pt x="10789" y="137"/>
                </a:lnTo>
                <a:lnTo>
                  <a:pt x="10787" y="122"/>
                </a:lnTo>
                <a:lnTo>
                  <a:pt x="10783" y="107"/>
                </a:lnTo>
                <a:lnTo>
                  <a:pt x="10779" y="94"/>
                </a:lnTo>
                <a:lnTo>
                  <a:pt x="10773" y="81"/>
                </a:lnTo>
                <a:lnTo>
                  <a:pt x="10766" y="67"/>
                </a:lnTo>
                <a:lnTo>
                  <a:pt x="10756" y="56"/>
                </a:lnTo>
                <a:lnTo>
                  <a:pt x="10747" y="45"/>
                </a:lnTo>
                <a:lnTo>
                  <a:pt x="10736" y="34"/>
                </a:lnTo>
                <a:lnTo>
                  <a:pt x="10725" y="26"/>
                </a:lnTo>
                <a:lnTo>
                  <a:pt x="10713" y="17"/>
                </a:lnTo>
                <a:lnTo>
                  <a:pt x="10700" y="11"/>
                </a:lnTo>
                <a:lnTo>
                  <a:pt x="10687" y="6"/>
                </a:lnTo>
                <a:lnTo>
                  <a:pt x="10674" y="3"/>
                </a:lnTo>
                <a:lnTo>
                  <a:pt x="10660" y="1"/>
                </a:lnTo>
                <a:lnTo>
                  <a:pt x="10644" y="0"/>
                </a:lnTo>
                <a:lnTo>
                  <a:pt x="10629" y="1"/>
                </a:lnTo>
                <a:lnTo>
                  <a:pt x="10615" y="3"/>
                </a:lnTo>
                <a:lnTo>
                  <a:pt x="10602" y="6"/>
                </a:lnTo>
                <a:lnTo>
                  <a:pt x="10588" y="11"/>
                </a:lnTo>
                <a:lnTo>
                  <a:pt x="10576" y="17"/>
                </a:lnTo>
                <a:lnTo>
                  <a:pt x="10564" y="26"/>
                </a:lnTo>
                <a:lnTo>
                  <a:pt x="10553" y="34"/>
                </a:lnTo>
                <a:lnTo>
                  <a:pt x="10542" y="45"/>
                </a:lnTo>
                <a:lnTo>
                  <a:pt x="10532" y="56"/>
                </a:lnTo>
                <a:lnTo>
                  <a:pt x="10523" y="67"/>
                </a:lnTo>
                <a:lnTo>
                  <a:pt x="10516" y="81"/>
                </a:lnTo>
                <a:lnTo>
                  <a:pt x="10510" y="94"/>
                </a:lnTo>
                <a:lnTo>
                  <a:pt x="10506" y="107"/>
                </a:lnTo>
                <a:lnTo>
                  <a:pt x="10502" y="122"/>
                </a:lnTo>
                <a:lnTo>
                  <a:pt x="10500" y="137"/>
                </a:lnTo>
                <a:lnTo>
                  <a:pt x="10500" y="152"/>
                </a:lnTo>
                <a:lnTo>
                  <a:pt x="10500" y="168"/>
                </a:lnTo>
                <a:lnTo>
                  <a:pt x="10502" y="182"/>
                </a:lnTo>
                <a:lnTo>
                  <a:pt x="10506" y="196"/>
                </a:lnTo>
                <a:lnTo>
                  <a:pt x="10510" y="210"/>
                </a:lnTo>
                <a:lnTo>
                  <a:pt x="10516" y="223"/>
                </a:lnTo>
                <a:lnTo>
                  <a:pt x="10523" y="236"/>
                </a:lnTo>
                <a:lnTo>
                  <a:pt x="10532" y="247"/>
                </a:lnTo>
                <a:lnTo>
                  <a:pt x="10542" y="259"/>
                </a:lnTo>
                <a:lnTo>
                  <a:pt x="10553" y="270"/>
                </a:lnTo>
                <a:lnTo>
                  <a:pt x="10564" y="279"/>
                </a:lnTo>
                <a:lnTo>
                  <a:pt x="10576" y="286"/>
                </a:lnTo>
                <a:lnTo>
                  <a:pt x="10588" y="292"/>
                </a:lnTo>
                <a:lnTo>
                  <a:pt x="10602" y="297"/>
                </a:lnTo>
                <a:lnTo>
                  <a:pt x="10615" y="300"/>
                </a:lnTo>
                <a:lnTo>
                  <a:pt x="10629" y="302"/>
                </a:lnTo>
                <a:lnTo>
                  <a:pt x="10644" y="303"/>
                </a:lnTo>
                <a:lnTo>
                  <a:pt x="10660" y="302"/>
                </a:lnTo>
                <a:lnTo>
                  <a:pt x="10674" y="300"/>
                </a:lnTo>
                <a:lnTo>
                  <a:pt x="10687" y="297"/>
                </a:lnTo>
                <a:lnTo>
                  <a:pt x="10700" y="292"/>
                </a:lnTo>
                <a:lnTo>
                  <a:pt x="10713" y="286"/>
                </a:lnTo>
                <a:lnTo>
                  <a:pt x="10725" y="279"/>
                </a:lnTo>
                <a:lnTo>
                  <a:pt x="10736" y="270"/>
                </a:lnTo>
                <a:lnTo>
                  <a:pt x="10747" y="259"/>
                </a:lnTo>
                <a:lnTo>
                  <a:pt x="10756" y="247"/>
                </a:lnTo>
                <a:lnTo>
                  <a:pt x="10766" y="236"/>
                </a:lnTo>
                <a:lnTo>
                  <a:pt x="10773" y="223"/>
                </a:lnTo>
                <a:lnTo>
                  <a:pt x="10779" y="210"/>
                </a:lnTo>
                <a:lnTo>
                  <a:pt x="10783" y="196"/>
                </a:lnTo>
                <a:lnTo>
                  <a:pt x="10787" y="182"/>
                </a:lnTo>
                <a:lnTo>
                  <a:pt x="10789" y="168"/>
                </a:lnTo>
                <a:lnTo>
                  <a:pt x="10789" y="152"/>
                </a:lnTo>
                <a:close/>
                <a:moveTo>
                  <a:pt x="12476" y="572"/>
                </a:moveTo>
                <a:lnTo>
                  <a:pt x="12509" y="364"/>
                </a:lnTo>
                <a:lnTo>
                  <a:pt x="11474" y="364"/>
                </a:lnTo>
                <a:lnTo>
                  <a:pt x="11474" y="572"/>
                </a:lnTo>
                <a:lnTo>
                  <a:pt x="11852" y="572"/>
                </a:lnTo>
                <a:lnTo>
                  <a:pt x="11852" y="1864"/>
                </a:lnTo>
                <a:lnTo>
                  <a:pt x="12100" y="1864"/>
                </a:lnTo>
                <a:lnTo>
                  <a:pt x="12100" y="572"/>
                </a:lnTo>
                <a:lnTo>
                  <a:pt x="12476" y="572"/>
                </a:lnTo>
                <a:close/>
              </a:path>
            </a:pathLst>
          </a:custGeom>
          <a:solidFill>
            <a:srgbClr val="FFFFFF"/>
          </a:solidFill>
          <a:ln w="9525">
            <a:noFill/>
            <a:round/>
            <a:headEnd/>
            <a:tailEnd/>
          </a:ln>
        </p:spPr>
        <p:txBody>
          <a:bodyPr/>
          <a:lstStyle/>
          <a:p>
            <a:pPr eaLnBrk="0" fontAlgn="base" hangingPunct="0">
              <a:spcBef>
                <a:spcPct val="15000"/>
              </a:spcBef>
              <a:spcAft>
                <a:spcPct val="15000"/>
              </a:spcAft>
              <a:defRPr/>
            </a:pPr>
            <a:endParaRPr lang="de-AT" sz="1200" dirty="0">
              <a:solidFill>
                <a:srgbClr val="000000"/>
              </a:solidFill>
              <a:latin typeface="Calibri" pitchFamily="34" charset="0"/>
              <a:cs typeface="Arial" charset="0"/>
            </a:endParaRPr>
          </a:p>
        </p:txBody>
      </p:sp>
      <p:sp>
        <p:nvSpPr>
          <p:cNvPr id="992263" name="Freeform 9"/>
          <p:cNvSpPr>
            <a:spLocks/>
          </p:cNvSpPr>
          <p:nvPr/>
        </p:nvSpPr>
        <p:spPr bwMode="auto">
          <a:xfrm>
            <a:off x="657225" y="6434138"/>
            <a:ext cx="304800" cy="323850"/>
          </a:xfrm>
          <a:custGeom>
            <a:avLst/>
            <a:gdLst>
              <a:gd name="T0" fmla="*/ 0 w 3459"/>
              <a:gd name="T1" fmla="*/ 3663 h 3663"/>
              <a:gd name="T2" fmla="*/ 111 w 3459"/>
              <a:gd name="T3" fmla="*/ 3554 h 3663"/>
              <a:gd name="T4" fmla="*/ 129 w 3459"/>
              <a:gd name="T5" fmla="*/ 3375 h 3663"/>
              <a:gd name="T6" fmla="*/ 185 w 3459"/>
              <a:gd name="T7" fmla="*/ 3196 h 3663"/>
              <a:gd name="T8" fmla="*/ 240 w 3459"/>
              <a:gd name="T9" fmla="*/ 3016 h 3663"/>
              <a:gd name="T10" fmla="*/ 315 w 3459"/>
              <a:gd name="T11" fmla="*/ 2855 h 3663"/>
              <a:gd name="T12" fmla="*/ 388 w 3459"/>
              <a:gd name="T13" fmla="*/ 2692 h 3663"/>
              <a:gd name="T14" fmla="*/ 481 w 3459"/>
              <a:gd name="T15" fmla="*/ 2549 h 3663"/>
              <a:gd name="T16" fmla="*/ 573 w 3459"/>
              <a:gd name="T17" fmla="*/ 2424 h 3663"/>
              <a:gd name="T18" fmla="*/ 684 w 3459"/>
              <a:gd name="T19" fmla="*/ 2298 h 3663"/>
              <a:gd name="T20" fmla="*/ 795 w 3459"/>
              <a:gd name="T21" fmla="*/ 2172 h 3663"/>
              <a:gd name="T22" fmla="*/ 924 w 3459"/>
              <a:gd name="T23" fmla="*/ 2083 h 3663"/>
              <a:gd name="T24" fmla="*/ 1054 w 3459"/>
              <a:gd name="T25" fmla="*/ 1993 h 3663"/>
              <a:gd name="T26" fmla="*/ 1202 w 3459"/>
              <a:gd name="T27" fmla="*/ 1921 h 3663"/>
              <a:gd name="T28" fmla="*/ 1332 w 3459"/>
              <a:gd name="T29" fmla="*/ 1884 h 3663"/>
              <a:gd name="T30" fmla="*/ 1479 w 3459"/>
              <a:gd name="T31" fmla="*/ 1849 h 3663"/>
              <a:gd name="T32" fmla="*/ 1646 w 3459"/>
              <a:gd name="T33" fmla="*/ 1813 h 3663"/>
              <a:gd name="T34" fmla="*/ 1794 w 3459"/>
              <a:gd name="T35" fmla="*/ 1813 h 3663"/>
              <a:gd name="T36" fmla="*/ 1961 w 3459"/>
              <a:gd name="T37" fmla="*/ 1849 h 3663"/>
              <a:gd name="T38" fmla="*/ 2109 w 3459"/>
              <a:gd name="T39" fmla="*/ 1884 h 3663"/>
              <a:gd name="T40" fmla="*/ 2238 w 3459"/>
              <a:gd name="T41" fmla="*/ 1921 h 3663"/>
              <a:gd name="T42" fmla="*/ 2385 w 3459"/>
              <a:gd name="T43" fmla="*/ 1993 h 3663"/>
              <a:gd name="T44" fmla="*/ 2516 w 3459"/>
              <a:gd name="T45" fmla="*/ 2083 h 3663"/>
              <a:gd name="T46" fmla="*/ 2645 w 3459"/>
              <a:gd name="T47" fmla="*/ 2172 h 3663"/>
              <a:gd name="T48" fmla="*/ 2756 w 3459"/>
              <a:gd name="T49" fmla="*/ 2298 h 3663"/>
              <a:gd name="T50" fmla="*/ 2867 w 3459"/>
              <a:gd name="T51" fmla="*/ 2424 h 3663"/>
              <a:gd name="T52" fmla="*/ 2960 w 3459"/>
              <a:gd name="T53" fmla="*/ 2549 h 3663"/>
              <a:gd name="T54" fmla="*/ 3051 w 3459"/>
              <a:gd name="T55" fmla="*/ 2692 h 3663"/>
              <a:gd name="T56" fmla="*/ 3144 w 3459"/>
              <a:gd name="T57" fmla="*/ 2855 h 3663"/>
              <a:gd name="T58" fmla="*/ 3200 w 3459"/>
              <a:gd name="T59" fmla="*/ 3016 h 3663"/>
              <a:gd name="T60" fmla="*/ 3255 w 3459"/>
              <a:gd name="T61" fmla="*/ 3196 h 3663"/>
              <a:gd name="T62" fmla="*/ 3311 w 3459"/>
              <a:gd name="T63" fmla="*/ 3375 h 3663"/>
              <a:gd name="T64" fmla="*/ 3329 w 3459"/>
              <a:gd name="T65" fmla="*/ 3554 h 3663"/>
              <a:gd name="T66" fmla="*/ 3459 w 3459"/>
              <a:gd name="T67" fmla="*/ 3663 h 3663"/>
              <a:gd name="T68" fmla="*/ 0 w 3459"/>
              <a:gd name="T69" fmla="*/ 0 h 366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459"/>
              <a:gd name="T106" fmla="*/ 0 h 3663"/>
              <a:gd name="T107" fmla="*/ 3459 w 3459"/>
              <a:gd name="T108" fmla="*/ 3663 h 366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459" h="3663">
                <a:moveTo>
                  <a:pt x="0" y="0"/>
                </a:moveTo>
                <a:lnTo>
                  <a:pt x="0" y="3663"/>
                </a:lnTo>
                <a:lnTo>
                  <a:pt x="93" y="3663"/>
                </a:lnTo>
                <a:lnTo>
                  <a:pt x="111" y="3554"/>
                </a:lnTo>
                <a:lnTo>
                  <a:pt x="111" y="3464"/>
                </a:lnTo>
                <a:lnTo>
                  <a:pt x="129" y="3375"/>
                </a:lnTo>
                <a:lnTo>
                  <a:pt x="148" y="3285"/>
                </a:lnTo>
                <a:lnTo>
                  <a:pt x="185" y="3196"/>
                </a:lnTo>
                <a:lnTo>
                  <a:pt x="204" y="3106"/>
                </a:lnTo>
                <a:lnTo>
                  <a:pt x="240" y="3016"/>
                </a:lnTo>
                <a:lnTo>
                  <a:pt x="278" y="2926"/>
                </a:lnTo>
                <a:lnTo>
                  <a:pt x="315" y="2855"/>
                </a:lnTo>
                <a:lnTo>
                  <a:pt x="351" y="2782"/>
                </a:lnTo>
                <a:lnTo>
                  <a:pt x="388" y="2692"/>
                </a:lnTo>
                <a:lnTo>
                  <a:pt x="426" y="2621"/>
                </a:lnTo>
                <a:lnTo>
                  <a:pt x="481" y="2549"/>
                </a:lnTo>
                <a:lnTo>
                  <a:pt x="518" y="2477"/>
                </a:lnTo>
                <a:lnTo>
                  <a:pt x="573" y="2424"/>
                </a:lnTo>
                <a:lnTo>
                  <a:pt x="629" y="2351"/>
                </a:lnTo>
                <a:lnTo>
                  <a:pt x="684" y="2298"/>
                </a:lnTo>
                <a:lnTo>
                  <a:pt x="740" y="2225"/>
                </a:lnTo>
                <a:lnTo>
                  <a:pt x="795" y="2172"/>
                </a:lnTo>
                <a:lnTo>
                  <a:pt x="869" y="2137"/>
                </a:lnTo>
                <a:lnTo>
                  <a:pt x="924" y="2083"/>
                </a:lnTo>
                <a:lnTo>
                  <a:pt x="999" y="2047"/>
                </a:lnTo>
                <a:lnTo>
                  <a:pt x="1054" y="1993"/>
                </a:lnTo>
                <a:lnTo>
                  <a:pt x="1128" y="1957"/>
                </a:lnTo>
                <a:lnTo>
                  <a:pt x="1202" y="1921"/>
                </a:lnTo>
                <a:lnTo>
                  <a:pt x="1276" y="1903"/>
                </a:lnTo>
                <a:lnTo>
                  <a:pt x="1332" y="1884"/>
                </a:lnTo>
                <a:lnTo>
                  <a:pt x="1406" y="1849"/>
                </a:lnTo>
                <a:lnTo>
                  <a:pt x="1479" y="1849"/>
                </a:lnTo>
                <a:lnTo>
                  <a:pt x="1572" y="1831"/>
                </a:lnTo>
                <a:lnTo>
                  <a:pt x="1646" y="1813"/>
                </a:lnTo>
                <a:lnTo>
                  <a:pt x="1720" y="1813"/>
                </a:lnTo>
                <a:lnTo>
                  <a:pt x="1794" y="1813"/>
                </a:lnTo>
                <a:lnTo>
                  <a:pt x="1868" y="1831"/>
                </a:lnTo>
                <a:lnTo>
                  <a:pt x="1961" y="1849"/>
                </a:lnTo>
                <a:lnTo>
                  <a:pt x="2034" y="1849"/>
                </a:lnTo>
                <a:lnTo>
                  <a:pt x="2109" y="1884"/>
                </a:lnTo>
                <a:lnTo>
                  <a:pt x="2183" y="1903"/>
                </a:lnTo>
                <a:lnTo>
                  <a:pt x="2238" y="1921"/>
                </a:lnTo>
                <a:lnTo>
                  <a:pt x="2312" y="1957"/>
                </a:lnTo>
                <a:lnTo>
                  <a:pt x="2385" y="1993"/>
                </a:lnTo>
                <a:lnTo>
                  <a:pt x="2441" y="2047"/>
                </a:lnTo>
                <a:lnTo>
                  <a:pt x="2516" y="2083"/>
                </a:lnTo>
                <a:lnTo>
                  <a:pt x="2571" y="2137"/>
                </a:lnTo>
                <a:lnTo>
                  <a:pt x="2645" y="2172"/>
                </a:lnTo>
                <a:lnTo>
                  <a:pt x="2700" y="2225"/>
                </a:lnTo>
                <a:lnTo>
                  <a:pt x="2756" y="2298"/>
                </a:lnTo>
                <a:lnTo>
                  <a:pt x="2811" y="2351"/>
                </a:lnTo>
                <a:lnTo>
                  <a:pt x="2867" y="2424"/>
                </a:lnTo>
                <a:lnTo>
                  <a:pt x="2922" y="2477"/>
                </a:lnTo>
                <a:lnTo>
                  <a:pt x="2960" y="2549"/>
                </a:lnTo>
                <a:lnTo>
                  <a:pt x="3015" y="2621"/>
                </a:lnTo>
                <a:lnTo>
                  <a:pt x="3051" y="2692"/>
                </a:lnTo>
                <a:lnTo>
                  <a:pt x="3089" y="2782"/>
                </a:lnTo>
                <a:lnTo>
                  <a:pt x="3144" y="2855"/>
                </a:lnTo>
                <a:lnTo>
                  <a:pt x="3162" y="2926"/>
                </a:lnTo>
                <a:lnTo>
                  <a:pt x="3200" y="3016"/>
                </a:lnTo>
                <a:lnTo>
                  <a:pt x="3237" y="3106"/>
                </a:lnTo>
                <a:lnTo>
                  <a:pt x="3255" y="3196"/>
                </a:lnTo>
                <a:lnTo>
                  <a:pt x="3292" y="3285"/>
                </a:lnTo>
                <a:lnTo>
                  <a:pt x="3311" y="3375"/>
                </a:lnTo>
                <a:lnTo>
                  <a:pt x="3329" y="3464"/>
                </a:lnTo>
                <a:lnTo>
                  <a:pt x="3329" y="3554"/>
                </a:lnTo>
                <a:lnTo>
                  <a:pt x="3348" y="3663"/>
                </a:lnTo>
                <a:lnTo>
                  <a:pt x="3459" y="3663"/>
                </a:lnTo>
                <a:lnTo>
                  <a:pt x="3459" y="0"/>
                </a:lnTo>
                <a:lnTo>
                  <a:pt x="0" y="0"/>
                </a:lnTo>
                <a:close/>
              </a:path>
            </a:pathLst>
          </a:custGeom>
          <a:solidFill>
            <a:srgbClr val="FFFFFF"/>
          </a:solidFill>
          <a:ln w="6350">
            <a:solidFill>
              <a:schemeClr val="bg1"/>
            </a:solidFill>
            <a:round/>
            <a:headEnd/>
            <a:tailEnd/>
          </a:ln>
        </p:spPr>
        <p:txBody>
          <a:bodyPr/>
          <a:lstStyle/>
          <a:p>
            <a:pPr eaLnBrk="0" fontAlgn="base" hangingPunct="0">
              <a:spcBef>
                <a:spcPct val="15000"/>
              </a:spcBef>
              <a:spcAft>
                <a:spcPct val="15000"/>
              </a:spcAft>
              <a:defRPr/>
            </a:pPr>
            <a:endParaRPr lang="de-AT" sz="1200" dirty="0">
              <a:solidFill>
                <a:srgbClr val="000000"/>
              </a:solidFill>
              <a:latin typeface="Calibri" pitchFamily="34" charset="0"/>
              <a:cs typeface="Arial" charset="0"/>
            </a:endParaRPr>
          </a:p>
        </p:txBody>
      </p:sp>
    </p:spTree>
    <p:extLst>
      <p:ext uri="{BB962C8B-B14F-4D97-AF65-F5344CB8AC3E}">
        <p14:creationId xmlns:p14="http://schemas.microsoft.com/office/powerpoint/2010/main" val="9992752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iming>
    <p:tnLst>
      <p:par>
        <p:cTn id="1" dur="indefinite" restart="never" nodeType="tmRoot"/>
      </p:par>
    </p:tnLst>
  </p:timing>
  <p:hf hdr="0" ftr="0" dt="0"/>
  <p:txStyles>
    <p:titleStyle>
      <a:lvl1pPr algn="l" rtl="0" eaLnBrk="0" fontAlgn="base" hangingPunct="0">
        <a:spcBef>
          <a:spcPct val="0"/>
        </a:spcBef>
        <a:spcAft>
          <a:spcPct val="0"/>
        </a:spcAft>
        <a:defRPr sz="4200">
          <a:solidFill>
            <a:srgbClr val="14646E"/>
          </a:solidFill>
          <a:latin typeface="+mj-lt"/>
          <a:ea typeface="+mj-ea"/>
          <a:cs typeface="+mj-cs"/>
        </a:defRPr>
      </a:lvl1pPr>
      <a:lvl2pPr algn="l" rtl="0" eaLnBrk="0" fontAlgn="base" hangingPunct="0">
        <a:spcBef>
          <a:spcPct val="0"/>
        </a:spcBef>
        <a:spcAft>
          <a:spcPct val="0"/>
        </a:spcAft>
        <a:defRPr sz="4200">
          <a:solidFill>
            <a:srgbClr val="14646E"/>
          </a:solidFill>
          <a:latin typeface="Franklin Gothic Demi" pitchFamily="34" charset="0"/>
        </a:defRPr>
      </a:lvl2pPr>
      <a:lvl3pPr algn="l" rtl="0" eaLnBrk="0" fontAlgn="base" hangingPunct="0">
        <a:spcBef>
          <a:spcPct val="0"/>
        </a:spcBef>
        <a:spcAft>
          <a:spcPct val="0"/>
        </a:spcAft>
        <a:defRPr sz="4200">
          <a:solidFill>
            <a:srgbClr val="14646E"/>
          </a:solidFill>
          <a:latin typeface="Franklin Gothic Demi" pitchFamily="34" charset="0"/>
        </a:defRPr>
      </a:lvl3pPr>
      <a:lvl4pPr algn="l" rtl="0" eaLnBrk="0" fontAlgn="base" hangingPunct="0">
        <a:spcBef>
          <a:spcPct val="0"/>
        </a:spcBef>
        <a:spcAft>
          <a:spcPct val="0"/>
        </a:spcAft>
        <a:defRPr sz="4200">
          <a:solidFill>
            <a:srgbClr val="14646E"/>
          </a:solidFill>
          <a:latin typeface="Franklin Gothic Demi" pitchFamily="34" charset="0"/>
        </a:defRPr>
      </a:lvl4pPr>
      <a:lvl5pPr algn="l" rtl="0" eaLnBrk="0" fontAlgn="base" hangingPunct="0">
        <a:spcBef>
          <a:spcPct val="0"/>
        </a:spcBef>
        <a:spcAft>
          <a:spcPct val="0"/>
        </a:spcAft>
        <a:defRPr sz="4200">
          <a:solidFill>
            <a:srgbClr val="14646E"/>
          </a:solidFill>
          <a:latin typeface="Franklin Gothic Demi" pitchFamily="34" charset="0"/>
        </a:defRPr>
      </a:lvl5pPr>
      <a:lvl6pPr marL="457200" algn="l" rtl="0" fontAlgn="base">
        <a:spcBef>
          <a:spcPct val="0"/>
        </a:spcBef>
        <a:spcAft>
          <a:spcPct val="0"/>
        </a:spcAft>
        <a:defRPr sz="4200">
          <a:solidFill>
            <a:srgbClr val="14646E"/>
          </a:solidFill>
          <a:latin typeface="Franklin Gothic Demi" pitchFamily="34" charset="0"/>
        </a:defRPr>
      </a:lvl6pPr>
      <a:lvl7pPr marL="914400" algn="l" rtl="0" fontAlgn="base">
        <a:spcBef>
          <a:spcPct val="0"/>
        </a:spcBef>
        <a:spcAft>
          <a:spcPct val="0"/>
        </a:spcAft>
        <a:defRPr sz="4200">
          <a:solidFill>
            <a:srgbClr val="14646E"/>
          </a:solidFill>
          <a:latin typeface="Franklin Gothic Demi" pitchFamily="34" charset="0"/>
        </a:defRPr>
      </a:lvl7pPr>
      <a:lvl8pPr marL="1371600" algn="l" rtl="0" fontAlgn="base">
        <a:spcBef>
          <a:spcPct val="0"/>
        </a:spcBef>
        <a:spcAft>
          <a:spcPct val="0"/>
        </a:spcAft>
        <a:defRPr sz="4200">
          <a:solidFill>
            <a:srgbClr val="14646E"/>
          </a:solidFill>
          <a:latin typeface="Franklin Gothic Demi" pitchFamily="34" charset="0"/>
        </a:defRPr>
      </a:lvl8pPr>
      <a:lvl9pPr marL="1828800" algn="l" rtl="0" fontAlgn="base">
        <a:spcBef>
          <a:spcPct val="0"/>
        </a:spcBef>
        <a:spcAft>
          <a:spcPct val="0"/>
        </a:spcAft>
        <a:defRPr sz="4200">
          <a:solidFill>
            <a:srgbClr val="14646E"/>
          </a:solidFill>
          <a:latin typeface="Franklin Gothic Demi" pitchFamily="34" charset="0"/>
        </a:defRPr>
      </a:lvl9pPr>
    </p:titleStyle>
    <p:bodyStyle>
      <a:lvl1pPr marL="342900" indent="-342900" algn="l" rtl="0" eaLnBrk="0" fontAlgn="base" hangingPunct="0">
        <a:spcBef>
          <a:spcPct val="20000"/>
        </a:spcBef>
        <a:spcAft>
          <a:spcPct val="0"/>
        </a:spcAft>
        <a:buClr>
          <a:schemeClr val="bg2"/>
        </a:buClr>
        <a:buFont typeface="Wingdings" pitchFamily="2" charset="2"/>
        <a:buChar char="§"/>
        <a:defRPr sz="26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Char char="-"/>
        <a:defRPr sz="2600">
          <a:solidFill>
            <a:schemeClr val="tx1"/>
          </a:solidFill>
          <a:latin typeface="+mn-lt"/>
        </a:defRPr>
      </a:lvl2pPr>
      <a:lvl3pPr marL="1143000" indent="-228600" algn="l" rtl="0" eaLnBrk="0" fontAlgn="base" hangingPunct="0">
        <a:spcBef>
          <a:spcPct val="20000"/>
        </a:spcBef>
        <a:spcAft>
          <a:spcPct val="0"/>
        </a:spcAft>
        <a:buClr>
          <a:schemeClr val="bg2"/>
        </a:buClr>
        <a:buFont typeface="Wingdings" pitchFamily="2" charset="2"/>
        <a:buChar char="§"/>
        <a:defRPr sz="2600">
          <a:solidFill>
            <a:schemeClr val="tx1"/>
          </a:solidFill>
          <a:latin typeface="+mn-lt"/>
        </a:defRPr>
      </a:lvl3pPr>
      <a:lvl4pPr marL="1600200" indent="-228600" algn="l" rtl="0" eaLnBrk="0" fontAlgn="base" hangingPunct="0">
        <a:spcBef>
          <a:spcPct val="20000"/>
        </a:spcBef>
        <a:spcAft>
          <a:spcPct val="0"/>
        </a:spcAft>
        <a:buClr>
          <a:schemeClr val="bg2"/>
        </a:buClr>
        <a:buChar char="-"/>
        <a:defRPr sz="26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6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6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6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6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49" name="Picture 25" descr="TU-KL-HKS-transparent"/>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280988" y="166688"/>
            <a:ext cx="1689100" cy="503237"/>
          </a:xfrm>
          <a:prstGeom prst="rect">
            <a:avLst/>
          </a:prstGeom>
          <a:noFill/>
          <a:extLst>
            <a:ext uri="{909E8E84-426E-40DD-AFC4-6F175D3DCCD1}">
              <a14:hiddenFill xmlns:a14="http://schemas.microsoft.com/office/drawing/2010/main">
                <a:solidFill>
                  <a:srgbClr val="FFFFFF"/>
                </a:solidFill>
              </a14:hiddenFill>
            </a:ext>
          </a:extLst>
        </p:spPr>
      </p:pic>
      <p:grpSp>
        <p:nvGrpSpPr>
          <p:cNvPr id="1065" name="Group 41"/>
          <p:cNvGrpSpPr>
            <a:grpSpLocks/>
          </p:cNvGrpSpPr>
          <p:nvPr userDrawn="1"/>
        </p:nvGrpSpPr>
        <p:grpSpPr bwMode="auto">
          <a:xfrm>
            <a:off x="2030413" y="0"/>
            <a:ext cx="7113587" cy="969963"/>
            <a:chOff x="1386" y="0"/>
            <a:chExt cx="4854" cy="611"/>
          </a:xfrm>
        </p:grpSpPr>
        <p:sp>
          <p:nvSpPr>
            <p:cNvPr id="1042" name="Rectangle 18"/>
            <p:cNvSpPr>
              <a:spLocks noChangeArrowheads="1"/>
            </p:cNvSpPr>
            <p:nvPr userDrawn="1"/>
          </p:nvSpPr>
          <p:spPr bwMode="auto">
            <a:xfrm>
              <a:off x="1813" y="0"/>
              <a:ext cx="4427" cy="611"/>
            </a:xfrm>
            <a:prstGeom prst="rect">
              <a:avLst/>
            </a:prstGeom>
            <a:solidFill>
              <a:srgbClr val="D5D5D5"/>
            </a:solidFill>
            <a:ln>
              <a:noFill/>
            </a:ln>
            <a:effectLst/>
            <a:extLs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de-DE" sz="2400">
                <a:solidFill>
                  <a:srgbClr val="000000"/>
                </a:solidFill>
                <a:latin typeface="Times New Roman" charset="0"/>
                <a:cs typeface="Arial" charset="0"/>
              </a:endParaRPr>
            </a:p>
          </p:txBody>
        </p:sp>
        <p:sp>
          <p:nvSpPr>
            <p:cNvPr id="1058" name="AutoShape 34"/>
            <p:cNvSpPr>
              <a:spLocks noChangeArrowheads="1"/>
            </p:cNvSpPr>
            <p:nvPr userDrawn="1"/>
          </p:nvSpPr>
          <p:spPr bwMode="auto">
            <a:xfrm>
              <a:off x="1386" y="0"/>
              <a:ext cx="2789" cy="611"/>
            </a:xfrm>
            <a:prstGeom prst="parallelogram">
              <a:avLst>
                <a:gd name="adj" fmla="val 30600"/>
              </a:avLst>
            </a:prstGeom>
            <a:solidFill>
              <a:srgbClr val="D5D5D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de-DE" sz="2400">
                <a:solidFill>
                  <a:srgbClr val="000000"/>
                </a:solidFill>
                <a:latin typeface="Times New Roman" charset="0"/>
                <a:cs typeface="Arial" charset="0"/>
              </a:endParaRPr>
            </a:p>
          </p:txBody>
        </p:sp>
      </p:grpSp>
      <p:grpSp>
        <p:nvGrpSpPr>
          <p:cNvPr id="1078" name="Group 54"/>
          <p:cNvGrpSpPr>
            <a:grpSpLocks/>
          </p:cNvGrpSpPr>
          <p:nvPr userDrawn="1"/>
        </p:nvGrpSpPr>
        <p:grpSpPr bwMode="auto">
          <a:xfrm>
            <a:off x="0" y="2708275"/>
            <a:ext cx="1541463" cy="241300"/>
            <a:chOff x="0" y="1706"/>
            <a:chExt cx="1052" cy="152"/>
          </a:xfrm>
        </p:grpSpPr>
        <p:sp>
          <p:nvSpPr>
            <p:cNvPr id="1043" name="Rectangle 19"/>
            <p:cNvSpPr>
              <a:spLocks noChangeArrowheads="1"/>
            </p:cNvSpPr>
            <p:nvPr userDrawn="1"/>
          </p:nvSpPr>
          <p:spPr bwMode="auto">
            <a:xfrm>
              <a:off x="0" y="1706"/>
              <a:ext cx="1011" cy="152"/>
            </a:xfrm>
            <a:prstGeom prst="rec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de-DE" sz="2400">
                <a:solidFill>
                  <a:srgbClr val="000000"/>
                </a:solidFill>
                <a:latin typeface="Times New Roman" charset="0"/>
                <a:cs typeface="Arial" charset="0"/>
              </a:endParaRPr>
            </a:p>
          </p:txBody>
        </p:sp>
        <p:sp>
          <p:nvSpPr>
            <p:cNvPr id="1060" name="AutoShape 36"/>
            <p:cNvSpPr>
              <a:spLocks noChangeArrowheads="1"/>
            </p:cNvSpPr>
            <p:nvPr userDrawn="1"/>
          </p:nvSpPr>
          <p:spPr bwMode="auto">
            <a:xfrm>
              <a:off x="300" y="1706"/>
              <a:ext cx="752" cy="146"/>
            </a:xfrm>
            <a:prstGeom prst="parallelogram">
              <a:avLst>
                <a:gd name="adj" fmla="val 30141"/>
              </a:avLst>
            </a:prstGeom>
            <a:solidFill>
              <a:srgbClr val="FF0000"/>
            </a:solidFill>
            <a:ln>
              <a:noFill/>
            </a:ln>
            <a:effectLst/>
            <a:extLs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de-DE" sz="2400">
                <a:solidFill>
                  <a:srgbClr val="000000"/>
                </a:solidFill>
                <a:latin typeface="Times New Roman" charset="0"/>
                <a:cs typeface="Arial" charset="0"/>
              </a:endParaRPr>
            </a:p>
          </p:txBody>
        </p:sp>
      </p:grpSp>
      <p:grpSp>
        <p:nvGrpSpPr>
          <p:cNvPr id="1079" name="Group 55"/>
          <p:cNvGrpSpPr>
            <a:grpSpLocks/>
          </p:cNvGrpSpPr>
          <p:nvPr userDrawn="1"/>
        </p:nvGrpSpPr>
        <p:grpSpPr bwMode="auto">
          <a:xfrm>
            <a:off x="349250" y="6623050"/>
            <a:ext cx="8794750" cy="263525"/>
            <a:chOff x="238" y="4172"/>
            <a:chExt cx="6002" cy="166"/>
          </a:xfrm>
        </p:grpSpPr>
        <p:sp>
          <p:nvSpPr>
            <p:cNvPr id="1045" name="Rectangle 21"/>
            <p:cNvSpPr>
              <a:spLocks noChangeArrowheads="1"/>
            </p:cNvSpPr>
            <p:nvPr userDrawn="1"/>
          </p:nvSpPr>
          <p:spPr bwMode="auto">
            <a:xfrm>
              <a:off x="318" y="4172"/>
              <a:ext cx="5922" cy="15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de-DE" sz="2400">
                <a:solidFill>
                  <a:srgbClr val="000000"/>
                </a:solidFill>
                <a:latin typeface="Times New Roman" charset="0"/>
                <a:cs typeface="Arial" charset="0"/>
              </a:endParaRPr>
            </a:p>
          </p:txBody>
        </p:sp>
        <p:sp>
          <p:nvSpPr>
            <p:cNvPr id="1062" name="AutoShape 38"/>
            <p:cNvSpPr>
              <a:spLocks noChangeArrowheads="1"/>
            </p:cNvSpPr>
            <p:nvPr userDrawn="1"/>
          </p:nvSpPr>
          <p:spPr bwMode="auto">
            <a:xfrm>
              <a:off x="238" y="4172"/>
              <a:ext cx="284" cy="166"/>
            </a:xfrm>
            <a:prstGeom prst="parallelogram">
              <a:avLst>
                <a:gd name="adj" fmla="val 25900"/>
              </a:avLst>
            </a:prstGeom>
            <a:solidFill>
              <a:schemeClr val="accent2"/>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de-DE" sz="2400">
                <a:solidFill>
                  <a:srgbClr val="000000"/>
                </a:solidFill>
                <a:latin typeface="Times New Roman" charset="0"/>
                <a:cs typeface="Arial" charset="0"/>
              </a:endParaRPr>
            </a:p>
          </p:txBody>
        </p:sp>
      </p:grpSp>
      <p:sp>
        <p:nvSpPr>
          <p:cNvPr id="1067" name="Rectangle 43"/>
          <p:cNvSpPr>
            <a:spLocks noChangeArrowheads="1"/>
          </p:cNvSpPr>
          <p:nvPr userDrawn="1"/>
        </p:nvSpPr>
        <p:spPr bwMode="auto">
          <a:xfrm>
            <a:off x="0" y="20335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fontAlgn="base">
              <a:spcBef>
                <a:spcPct val="0"/>
              </a:spcBef>
              <a:spcAft>
                <a:spcPct val="0"/>
              </a:spcAft>
            </a:pPr>
            <a:endParaRPr lang="de-DE" sz="2400">
              <a:solidFill>
                <a:srgbClr val="000000"/>
              </a:solidFill>
              <a:latin typeface="Times New Roman" charset="0"/>
              <a:cs typeface="Arial" charset="0"/>
            </a:endParaRPr>
          </a:p>
        </p:txBody>
      </p:sp>
      <p:sp>
        <p:nvSpPr>
          <p:cNvPr id="1068" name="Text Box 44"/>
          <p:cNvSpPr txBox="1">
            <a:spLocks noChangeArrowheads="1"/>
          </p:cNvSpPr>
          <p:nvPr userDrawn="1"/>
        </p:nvSpPr>
        <p:spPr bwMode="auto">
          <a:xfrm>
            <a:off x="5878513" y="2646363"/>
            <a:ext cx="1698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fontAlgn="base">
              <a:spcBef>
                <a:spcPct val="0"/>
              </a:spcBef>
              <a:spcAft>
                <a:spcPct val="0"/>
              </a:spcAft>
            </a:pPr>
            <a:endParaRPr lang="en-US" sz="1200">
              <a:solidFill>
                <a:srgbClr val="000000"/>
              </a:solidFill>
              <a:cs typeface="Arial" charset="0"/>
            </a:endParaRPr>
          </a:p>
        </p:txBody>
      </p:sp>
      <p:sp>
        <p:nvSpPr>
          <p:cNvPr id="1080" name="Rectangle 56"/>
          <p:cNvSpPr>
            <a:spLocks noGrp="1" noChangeArrowheads="1"/>
          </p:cNvSpPr>
          <p:nvPr>
            <p:ph type="title"/>
          </p:nvPr>
        </p:nvSpPr>
        <p:spPr bwMode="auto">
          <a:xfrm>
            <a:off x="2330450" y="0"/>
            <a:ext cx="6813550"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Mastertitelformat bearbeiten</a:t>
            </a:r>
          </a:p>
        </p:txBody>
      </p:sp>
      <p:sp>
        <p:nvSpPr>
          <p:cNvPr id="1081" name="Rectangle 57"/>
          <p:cNvSpPr>
            <a:spLocks noGrp="1" noChangeArrowheads="1"/>
          </p:cNvSpPr>
          <p:nvPr>
            <p:ph type="body" idx="1"/>
          </p:nvPr>
        </p:nvSpPr>
        <p:spPr bwMode="auto">
          <a:xfrm>
            <a:off x="2066925" y="1323975"/>
            <a:ext cx="6883400" cy="412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Mastertextformat bearbeiten</a:t>
            </a:r>
          </a:p>
          <a:p>
            <a:pPr lvl="1"/>
            <a:r>
              <a:rPr lang="en-US" smtClean="0"/>
              <a:t>Zweite Ebene</a:t>
            </a:r>
          </a:p>
          <a:p>
            <a:pPr lvl="2"/>
            <a:r>
              <a:rPr lang="en-US" smtClean="0"/>
              <a:t>Dritte Ebene</a:t>
            </a:r>
          </a:p>
          <a:p>
            <a:pPr lvl="3"/>
            <a:r>
              <a:rPr lang="en-US" smtClean="0"/>
              <a:t>Vierte Ebene</a:t>
            </a:r>
          </a:p>
          <a:p>
            <a:pPr lvl="4"/>
            <a:r>
              <a:rPr lang="en-US" smtClean="0"/>
              <a:t>Fünfte Ebene</a:t>
            </a:r>
          </a:p>
        </p:txBody>
      </p:sp>
    </p:spTree>
    <p:extLst>
      <p:ext uri="{BB962C8B-B14F-4D97-AF65-F5344CB8AC3E}">
        <p14:creationId xmlns:p14="http://schemas.microsoft.com/office/powerpoint/2010/main" val="1399308124"/>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ctr" rtl="0" fontAlgn="base">
        <a:spcBef>
          <a:spcPct val="0"/>
        </a:spcBef>
        <a:spcAft>
          <a:spcPct val="0"/>
        </a:spcAft>
        <a:defRPr sz="3200">
          <a:solidFill>
            <a:schemeClr val="tx2"/>
          </a:solidFill>
          <a:latin typeface="+mj-lt"/>
          <a:ea typeface="+mj-ea"/>
          <a:cs typeface="+mj-cs"/>
        </a:defRPr>
      </a:lvl1pPr>
      <a:lvl2pPr algn="ctr" rtl="0" fontAlgn="base">
        <a:spcBef>
          <a:spcPct val="0"/>
        </a:spcBef>
        <a:spcAft>
          <a:spcPct val="0"/>
        </a:spcAft>
        <a:defRPr sz="3200">
          <a:solidFill>
            <a:schemeClr val="tx2"/>
          </a:solidFill>
          <a:latin typeface="Arial" charset="0"/>
        </a:defRPr>
      </a:lvl2pPr>
      <a:lvl3pPr algn="ctr" rtl="0" fontAlgn="base">
        <a:spcBef>
          <a:spcPct val="0"/>
        </a:spcBef>
        <a:spcAft>
          <a:spcPct val="0"/>
        </a:spcAft>
        <a:defRPr sz="3200">
          <a:solidFill>
            <a:schemeClr val="tx2"/>
          </a:solidFill>
          <a:latin typeface="Arial" charset="0"/>
        </a:defRPr>
      </a:lvl3pPr>
      <a:lvl4pPr algn="ctr" rtl="0" fontAlgn="base">
        <a:spcBef>
          <a:spcPct val="0"/>
        </a:spcBef>
        <a:spcAft>
          <a:spcPct val="0"/>
        </a:spcAft>
        <a:defRPr sz="3200">
          <a:solidFill>
            <a:schemeClr val="tx2"/>
          </a:solidFill>
          <a:latin typeface="Arial" charset="0"/>
        </a:defRPr>
      </a:lvl4pPr>
      <a:lvl5pPr algn="ctr" rtl="0" fontAlgn="base">
        <a:spcBef>
          <a:spcPct val="0"/>
        </a:spcBef>
        <a:spcAft>
          <a:spcPct val="0"/>
        </a:spcAft>
        <a:defRPr sz="3200">
          <a:solidFill>
            <a:schemeClr val="tx2"/>
          </a:solidFill>
          <a:latin typeface="Arial" charset="0"/>
        </a:defRPr>
      </a:lvl5pPr>
      <a:lvl6pPr marL="457200" algn="ctr" rtl="0" fontAlgn="base">
        <a:spcBef>
          <a:spcPct val="0"/>
        </a:spcBef>
        <a:spcAft>
          <a:spcPct val="0"/>
        </a:spcAft>
        <a:defRPr sz="3200">
          <a:solidFill>
            <a:schemeClr val="tx2"/>
          </a:solidFill>
          <a:latin typeface="Arial" charset="0"/>
        </a:defRPr>
      </a:lvl6pPr>
      <a:lvl7pPr marL="914400" algn="ctr" rtl="0" fontAlgn="base">
        <a:spcBef>
          <a:spcPct val="0"/>
        </a:spcBef>
        <a:spcAft>
          <a:spcPct val="0"/>
        </a:spcAft>
        <a:defRPr sz="3200">
          <a:solidFill>
            <a:schemeClr val="tx2"/>
          </a:solidFill>
          <a:latin typeface="Arial" charset="0"/>
        </a:defRPr>
      </a:lvl7pPr>
      <a:lvl8pPr marL="1371600" algn="ctr" rtl="0" fontAlgn="base">
        <a:spcBef>
          <a:spcPct val="0"/>
        </a:spcBef>
        <a:spcAft>
          <a:spcPct val="0"/>
        </a:spcAft>
        <a:defRPr sz="3200">
          <a:solidFill>
            <a:schemeClr val="tx2"/>
          </a:solidFill>
          <a:latin typeface="Arial" charset="0"/>
        </a:defRPr>
      </a:lvl8pPr>
      <a:lvl9pPr marL="1828800" algn="ctr" rtl="0" fontAlgn="base">
        <a:spcBef>
          <a:spcPct val="0"/>
        </a:spcBef>
        <a:spcAft>
          <a:spcPct val="0"/>
        </a:spcAft>
        <a:defRPr sz="3200">
          <a:solidFill>
            <a:schemeClr val="tx2"/>
          </a:solidFill>
          <a:latin typeface="Arial" charset="0"/>
        </a:defRPr>
      </a:lvl9pPr>
    </p:titleStyle>
    <p:bodyStyle>
      <a:lvl1pPr marL="342900" indent="-342900" algn="l" rtl="0" fontAlgn="base">
        <a:spcBef>
          <a:spcPct val="20000"/>
        </a:spcBef>
        <a:spcAft>
          <a:spcPct val="0"/>
        </a:spcAft>
        <a:defRPr sz="28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Times New Roman" charset="0"/>
        </a:defRPr>
      </a:lvl2pPr>
      <a:lvl3pPr marL="1143000" indent="-228600" algn="l" rtl="0" fontAlgn="base">
        <a:spcBef>
          <a:spcPct val="20000"/>
        </a:spcBef>
        <a:spcAft>
          <a:spcPct val="0"/>
        </a:spcAft>
        <a:buChar char="•"/>
        <a:defRPr sz="2400">
          <a:solidFill>
            <a:schemeClr val="tx1"/>
          </a:solidFill>
          <a:latin typeface="Times New Roman" charset="0"/>
        </a:defRPr>
      </a:lvl3pPr>
      <a:lvl4pPr marL="1600200" indent="-228600" algn="l" rtl="0" fontAlgn="base">
        <a:spcBef>
          <a:spcPct val="20000"/>
        </a:spcBef>
        <a:spcAft>
          <a:spcPct val="0"/>
        </a:spcAft>
        <a:buChar char="–"/>
        <a:defRPr sz="2000">
          <a:solidFill>
            <a:schemeClr val="tx1"/>
          </a:solidFill>
          <a:latin typeface="Times New Roman" charset="0"/>
        </a:defRPr>
      </a:lvl4pPr>
      <a:lvl5pPr marL="2057400" indent="-228600" algn="l" rtl="0" fontAlgn="base">
        <a:spcBef>
          <a:spcPct val="20000"/>
        </a:spcBef>
        <a:spcAft>
          <a:spcPct val="0"/>
        </a:spcAft>
        <a:buChar char="»"/>
        <a:defRPr sz="2000">
          <a:solidFill>
            <a:schemeClr val="tx1"/>
          </a:solidFill>
          <a:latin typeface="Times New Roman" charset="0"/>
        </a:defRPr>
      </a:lvl5pPr>
      <a:lvl6pPr marL="2514600" indent="-228600" algn="l" rtl="0" fontAlgn="base">
        <a:spcBef>
          <a:spcPct val="20000"/>
        </a:spcBef>
        <a:spcAft>
          <a:spcPct val="0"/>
        </a:spcAft>
        <a:buChar char="»"/>
        <a:defRPr sz="2000">
          <a:solidFill>
            <a:schemeClr val="tx1"/>
          </a:solidFill>
          <a:latin typeface="Times New Roman" charset="0"/>
        </a:defRPr>
      </a:lvl6pPr>
      <a:lvl7pPr marL="2971800" indent="-228600" algn="l" rtl="0" fontAlgn="base">
        <a:spcBef>
          <a:spcPct val="20000"/>
        </a:spcBef>
        <a:spcAft>
          <a:spcPct val="0"/>
        </a:spcAft>
        <a:buChar char="»"/>
        <a:defRPr sz="2000">
          <a:solidFill>
            <a:schemeClr val="tx1"/>
          </a:solidFill>
          <a:latin typeface="Times New Roman" charset="0"/>
        </a:defRPr>
      </a:lvl7pPr>
      <a:lvl8pPr marL="3429000" indent="-228600" algn="l" rtl="0" fontAlgn="base">
        <a:spcBef>
          <a:spcPct val="20000"/>
        </a:spcBef>
        <a:spcAft>
          <a:spcPct val="0"/>
        </a:spcAft>
        <a:buChar char="»"/>
        <a:defRPr sz="2000">
          <a:solidFill>
            <a:schemeClr val="tx1"/>
          </a:solidFill>
          <a:latin typeface="Times New Roman" charset="0"/>
        </a:defRPr>
      </a:lvl8pPr>
      <a:lvl9pPr marL="3886200" indent="-228600" algn="l" rtl="0" fontAlgn="base">
        <a:spcBef>
          <a:spcPct val="20000"/>
        </a:spcBef>
        <a:spcAft>
          <a:spcPct val="0"/>
        </a:spcAft>
        <a:buChar char="»"/>
        <a:defRPr sz="2000">
          <a:solidFill>
            <a:schemeClr val="tx1"/>
          </a:solidFill>
          <a:latin typeface="Times New Roman"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txBox="1">
            <a:spLocks noChangeArrowheads="1"/>
          </p:cNvSpPr>
          <p:nvPr/>
        </p:nvSpPr>
        <p:spPr bwMode="auto">
          <a:xfrm>
            <a:off x="622301" y="2211388"/>
            <a:ext cx="5913672" cy="1539875"/>
          </a:xfrm>
          <a:prstGeom prst="rect">
            <a:avLst/>
          </a:prstGeom>
          <a:noFill/>
          <a:ln w="9525">
            <a:noFill/>
            <a:miter lim="800000"/>
            <a:headEnd/>
            <a:tailEnd/>
          </a:ln>
        </p:spPr>
        <p:txBody>
          <a:bodyPr lIns="0" tIns="0" rIns="0" bIns="0"/>
          <a:lstStyle/>
          <a:p>
            <a:pPr fontAlgn="base">
              <a:spcBef>
                <a:spcPct val="0"/>
              </a:spcBef>
              <a:spcAft>
                <a:spcPct val="0"/>
              </a:spcAft>
            </a:pPr>
            <a:r>
              <a:rPr lang="en-US" sz="4800" b="1" dirty="0">
                <a:solidFill>
                  <a:srgbClr val="FFFFFF"/>
                </a:solidFill>
                <a:latin typeface="Calibri" pitchFamily="34" charset="0"/>
                <a:cs typeface="Arial" charset="0"/>
              </a:rPr>
              <a:t>Criteria of Good </a:t>
            </a:r>
            <a:br>
              <a:rPr lang="en-US" sz="4800" b="1" dirty="0">
                <a:solidFill>
                  <a:srgbClr val="FFFFFF"/>
                </a:solidFill>
                <a:latin typeface="Calibri" pitchFamily="34" charset="0"/>
                <a:cs typeface="Arial" charset="0"/>
              </a:rPr>
            </a:br>
            <a:r>
              <a:rPr lang="en-US" sz="4800" b="1" dirty="0">
                <a:solidFill>
                  <a:srgbClr val="FFFFFF"/>
                </a:solidFill>
                <a:latin typeface="Calibri" pitchFamily="34" charset="0"/>
                <a:cs typeface="Arial" charset="0"/>
              </a:rPr>
              <a:t>Scientific Practice</a:t>
            </a:r>
          </a:p>
          <a:p>
            <a:pPr fontAlgn="base">
              <a:spcBef>
                <a:spcPct val="0"/>
              </a:spcBef>
              <a:spcAft>
                <a:spcPct val="0"/>
              </a:spcAft>
            </a:pPr>
            <a:r>
              <a:rPr lang="en-US" sz="4800" b="1" dirty="0">
                <a:solidFill>
                  <a:srgbClr val="FFFFFF"/>
                </a:solidFill>
                <a:latin typeface="Calibri" pitchFamily="34" charset="0"/>
                <a:cs typeface="Arial" charset="0"/>
              </a:rPr>
              <a:t/>
            </a:r>
            <a:br>
              <a:rPr lang="en-US" sz="4800" b="1" dirty="0">
                <a:solidFill>
                  <a:srgbClr val="FFFFFF"/>
                </a:solidFill>
                <a:latin typeface="Calibri" pitchFamily="34" charset="0"/>
                <a:cs typeface="Arial" charset="0"/>
              </a:rPr>
            </a:br>
            <a:endParaRPr lang="de-DE" sz="4800" b="1" dirty="0">
              <a:solidFill>
                <a:srgbClr val="FFFFFF"/>
              </a:solidFill>
              <a:latin typeface="Calibri" pitchFamily="34" charset="0"/>
              <a:cs typeface="Arial" charset="0"/>
            </a:endParaRPr>
          </a:p>
        </p:txBody>
      </p:sp>
      <p:sp>
        <p:nvSpPr>
          <p:cNvPr id="4099" name="Text Box 3"/>
          <p:cNvSpPr txBox="1">
            <a:spLocks noChangeArrowheads="1"/>
          </p:cNvSpPr>
          <p:nvPr/>
        </p:nvSpPr>
        <p:spPr bwMode="auto">
          <a:xfrm>
            <a:off x="622300" y="4358844"/>
            <a:ext cx="6319838" cy="1877437"/>
          </a:xfrm>
          <a:prstGeom prst="rect">
            <a:avLst/>
          </a:prstGeom>
          <a:noFill/>
          <a:ln w="9525">
            <a:noFill/>
            <a:miter lim="800000"/>
            <a:headEnd/>
            <a:tailEnd/>
          </a:ln>
        </p:spPr>
        <p:txBody>
          <a:bodyPr>
            <a:spAutoFit/>
          </a:bodyPr>
          <a:lstStyle/>
          <a:p>
            <a:pPr eaLnBrk="0" fontAlgn="base" hangingPunct="0">
              <a:spcBef>
                <a:spcPct val="0"/>
              </a:spcBef>
              <a:buClr>
                <a:srgbClr val="FF00FF"/>
              </a:buClr>
              <a:buFont typeface="Wingdings" pitchFamily="2" charset="2"/>
              <a:buNone/>
            </a:pPr>
            <a:r>
              <a:rPr lang="en-US" sz="2000" b="1" dirty="0">
                <a:solidFill>
                  <a:srgbClr val="FFFFFF"/>
                </a:solidFill>
                <a:latin typeface="Calibri" pitchFamily="34" charset="0"/>
                <a:cs typeface="Arial" charset="0"/>
              </a:rPr>
              <a:t>C. G. Huber</a:t>
            </a:r>
          </a:p>
          <a:p>
            <a:pPr eaLnBrk="0" fontAlgn="base" hangingPunct="0">
              <a:spcBef>
                <a:spcPct val="0"/>
              </a:spcBef>
              <a:buClr>
                <a:srgbClr val="FF00FF"/>
              </a:buClr>
              <a:buFont typeface="Wingdings" pitchFamily="2" charset="2"/>
              <a:buNone/>
            </a:pPr>
            <a:r>
              <a:rPr lang="en-US" sz="2400" b="1" dirty="0">
                <a:solidFill>
                  <a:srgbClr val="FFFFFF"/>
                </a:solidFill>
                <a:latin typeface="Calibri" pitchFamily="34" charset="0"/>
                <a:cs typeface="Arial" charset="0"/>
              </a:rPr>
              <a:t>University of Salzburg</a:t>
            </a:r>
          </a:p>
          <a:p>
            <a:pPr eaLnBrk="0" fontAlgn="base" hangingPunct="0">
              <a:spcBef>
                <a:spcPct val="0"/>
              </a:spcBef>
              <a:buClr>
                <a:srgbClr val="FF00FF"/>
              </a:buClr>
              <a:buFont typeface="Wingdings" pitchFamily="2" charset="2"/>
              <a:buNone/>
            </a:pPr>
            <a:endParaRPr lang="en-US" sz="2400" b="1" dirty="0">
              <a:solidFill>
                <a:srgbClr val="FFFFFF"/>
              </a:solidFill>
              <a:latin typeface="Calibri" pitchFamily="34" charset="0"/>
              <a:cs typeface="Arial" charset="0"/>
            </a:endParaRPr>
          </a:p>
          <a:p>
            <a:pPr eaLnBrk="0" fontAlgn="base" hangingPunct="0">
              <a:spcBef>
                <a:spcPct val="0"/>
              </a:spcBef>
              <a:buClr>
                <a:srgbClr val="FF00FF"/>
              </a:buClr>
              <a:buFont typeface="Wingdings" pitchFamily="2" charset="2"/>
              <a:buNone/>
            </a:pPr>
            <a:r>
              <a:rPr lang="en-US" sz="2400" b="1" dirty="0" err="1">
                <a:solidFill>
                  <a:srgbClr val="FFFFFF"/>
                </a:solidFill>
                <a:latin typeface="Calibri" pitchFamily="34" charset="0"/>
                <a:cs typeface="Arial" charset="0"/>
              </a:rPr>
              <a:t>Bioanalytisches</a:t>
            </a:r>
            <a:r>
              <a:rPr lang="en-US" sz="2400" b="1" dirty="0">
                <a:solidFill>
                  <a:srgbClr val="FFFFFF"/>
                </a:solidFill>
                <a:latin typeface="Calibri" pitchFamily="34" charset="0"/>
                <a:cs typeface="Arial" charset="0"/>
              </a:rPr>
              <a:t> und </a:t>
            </a:r>
            <a:r>
              <a:rPr lang="en-US" sz="2400" b="1" dirty="0" err="1">
                <a:solidFill>
                  <a:srgbClr val="FFFFFF"/>
                </a:solidFill>
                <a:latin typeface="Calibri" pitchFamily="34" charset="0"/>
                <a:cs typeface="Arial" charset="0"/>
              </a:rPr>
              <a:t>strukturbiologisches</a:t>
            </a:r>
            <a:r>
              <a:rPr lang="en-US" sz="2400" b="1" dirty="0">
                <a:solidFill>
                  <a:srgbClr val="FFFFFF"/>
                </a:solidFill>
                <a:latin typeface="Calibri" pitchFamily="34" charset="0"/>
                <a:cs typeface="Arial" charset="0"/>
              </a:rPr>
              <a:t> Seminar, WS 2011-12</a:t>
            </a:r>
          </a:p>
        </p:txBody>
      </p:sp>
    </p:spTree>
    <p:extLst>
      <p:ext uri="{BB962C8B-B14F-4D97-AF65-F5344CB8AC3E}">
        <p14:creationId xmlns:p14="http://schemas.microsoft.com/office/powerpoint/2010/main" val="8928557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242127"/>
            <a:ext cx="9144000" cy="554037"/>
          </a:xfrm>
          <a:prstGeom prst="rect">
            <a:avLst/>
          </a:prstGeom>
          <a:noFill/>
          <a:ln w="9525">
            <a:noFill/>
            <a:miter lim="800000"/>
            <a:headEnd/>
            <a:tailEnd/>
          </a:ln>
        </p:spPr>
        <p:txBody>
          <a:bodyPr lIns="612000" tIns="0" rIns="92075" bIns="0">
            <a:spAutoFit/>
          </a:bodyPr>
          <a:lstStyle/>
          <a:p>
            <a:pPr defTabSz="762000" eaLnBrk="0" fontAlgn="base" hangingPunct="0">
              <a:spcBef>
                <a:spcPct val="0"/>
              </a:spcBef>
              <a:spcAft>
                <a:spcPct val="0"/>
              </a:spcAft>
            </a:pPr>
            <a:r>
              <a:rPr lang="en-US" sz="3600" b="1" dirty="0">
                <a:solidFill>
                  <a:srgbClr val="008080"/>
                </a:solidFill>
                <a:latin typeface="Calibri" pitchFamily="34" charset="0"/>
                <a:cs typeface="Arial" charset="0"/>
              </a:rPr>
              <a:t>Recommendation 8</a:t>
            </a:r>
          </a:p>
        </p:txBody>
      </p:sp>
      <p:sp>
        <p:nvSpPr>
          <p:cNvPr id="88" name="Foliennummernplatzhalter 87"/>
          <p:cNvSpPr>
            <a:spLocks noGrp="1"/>
          </p:cNvSpPr>
          <p:nvPr>
            <p:ph type="sldNum" sz="quarter" idx="10"/>
          </p:nvPr>
        </p:nvSpPr>
        <p:spPr/>
        <p:txBody>
          <a:bodyPr/>
          <a:lstStyle/>
          <a:p>
            <a:pPr>
              <a:defRPr/>
            </a:pPr>
            <a:fld id="{F4EDBEF8-6A33-4BBE-A05A-CDD4703D873E}" type="slidenum">
              <a:rPr lang="en-US" b="1" smtClean="0"/>
              <a:pPr>
                <a:defRPr/>
              </a:pPr>
              <a:t>10</a:t>
            </a:fld>
            <a:endParaRPr lang="en-US" b="1"/>
          </a:p>
        </p:txBody>
      </p:sp>
      <p:sp>
        <p:nvSpPr>
          <p:cNvPr id="2" name="Textfeld 1"/>
          <p:cNvSpPr txBox="1"/>
          <p:nvPr/>
        </p:nvSpPr>
        <p:spPr>
          <a:xfrm>
            <a:off x="583950" y="2743248"/>
            <a:ext cx="8237552" cy="2939266"/>
          </a:xfrm>
          <a:prstGeom prst="rect">
            <a:avLst/>
          </a:prstGeom>
          <a:noFill/>
        </p:spPr>
        <p:txBody>
          <a:bodyPr wrap="square" rtlCol="0">
            <a:spAutoFit/>
          </a:bodyPr>
          <a:lstStyle/>
          <a:p>
            <a:pPr marL="182563" indent="-182563" fontAlgn="base">
              <a:spcBef>
                <a:spcPct val="0"/>
              </a:spcBef>
              <a:spcAft>
                <a:spcPts val="600"/>
              </a:spcAft>
              <a:buFont typeface="Symbol" pitchFamily="18" charset="2"/>
              <a:buChar char="-"/>
            </a:pPr>
            <a:r>
              <a:rPr lang="en-US" sz="1600" b="1" dirty="0">
                <a:solidFill>
                  <a:srgbClr val="000000"/>
                </a:solidFill>
                <a:latin typeface="Calibri" pitchFamily="34" charset="0"/>
                <a:cs typeface="Calibri" pitchFamily="34" charset="0"/>
              </a:rPr>
              <a:t>a definition of categories of action which seriously deviate from good scientific practice (Recommendation 1) and are held to be scientific misconduct, for instance</a:t>
            </a:r>
          </a:p>
          <a:p>
            <a:pPr marL="182563" indent="-182563" fontAlgn="base">
              <a:spcBef>
                <a:spcPct val="0"/>
              </a:spcBef>
              <a:spcAft>
                <a:spcPts val="600"/>
              </a:spcAft>
              <a:buFont typeface="Symbol" pitchFamily="18" charset="2"/>
              <a:buChar char="-"/>
            </a:pPr>
            <a:r>
              <a:rPr lang="en-US" sz="1600" b="1" dirty="0">
                <a:solidFill>
                  <a:srgbClr val="000000"/>
                </a:solidFill>
                <a:latin typeface="Calibri" pitchFamily="34" charset="0"/>
                <a:cs typeface="Calibri" pitchFamily="34" charset="0"/>
              </a:rPr>
              <a:t>the fabrication and falsification of data, plagiarism, or breach of confidence as a reviewer or superior,</a:t>
            </a:r>
          </a:p>
          <a:p>
            <a:pPr marL="182563" indent="-182563" fontAlgn="base">
              <a:spcBef>
                <a:spcPct val="0"/>
              </a:spcBef>
              <a:spcAft>
                <a:spcPts val="600"/>
              </a:spcAft>
              <a:buFont typeface="Symbol" pitchFamily="18" charset="2"/>
              <a:buChar char="-"/>
            </a:pPr>
            <a:r>
              <a:rPr lang="en-US" sz="1600" b="1" dirty="0">
                <a:solidFill>
                  <a:srgbClr val="000000"/>
                </a:solidFill>
                <a:latin typeface="Calibri" pitchFamily="34" charset="0"/>
                <a:cs typeface="Calibri" pitchFamily="34" charset="0"/>
              </a:rPr>
              <a:t>jurisdiction, rules of procedure (including rules for the burden of proof), and time</a:t>
            </a:r>
          </a:p>
          <a:p>
            <a:pPr marL="182563" indent="-182563" fontAlgn="base">
              <a:spcBef>
                <a:spcPct val="0"/>
              </a:spcBef>
              <a:spcAft>
                <a:spcPts val="600"/>
              </a:spcAft>
              <a:buFont typeface="Symbol" pitchFamily="18" charset="2"/>
              <a:buChar char="-"/>
            </a:pPr>
            <a:r>
              <a:rPr lang="en-US" sz="1600" b="1" dirty="0">
                <a:solidFill>
                  <a:srgbClr val="000000"/>
                </a:solidFill>
                <a:latin typeface="Calibri" pitchFamily="34" charset="0"/>
                <a:cs typeface="Calibri" pitchFamily="34" charset="0"/>
              </a:rPr>
              <a:t>limits for inquiries and investigations conducted to ascertain the facts, the rights of the involved parties to be heard and to discretion, and rules for the exclusion of conflicts of interest,</a:t>
            </a:r>
          </a:p>
          <a:p>
            <a:pPr marL="182563" indent="-182563" fontAlgn="base">
              <a:spcBef>
                <a:spcPct val="0"/>
              </a:spcBef>
              <a:spcAft>
                <a:spcPts val="600"/>
              </a:spcAft>
              <a:buFont typeface="Symbol" pitchFamily="18" charset="2"/>
              <a:buChar char="-"/>
            </a:pPr>
            <a:r>
              <a:rPr lang="en-US" sz="1600" b="1" dirty="0">
                <a:solidFill>
                  <a:srgbClr val="000000"/>
                </a:solidFill>
                <a:latin typeface="Calibri" pitchFamily="34" charset="0"/>
                <a:cs typeface="Calibri" pitchFamily="34" charset="0"/>
              </a:rPr>
              <a:t>sanctions depending on the seriousness of proven misconduct</a:t>
            </a:r>
          </a:p>
          <a:p>
            <a:pPr marL="182563" indent="-182563" fontAlgn="base">
              <a:spcBef>
                <a:spcPct val="0"/>
              </a:spcBef>
              <a:spcAft>
                <a:spcPts val="600"/>
              </a:spcAft>
              <a:buFont typeface="Symbol" pitchFamily="18" charset="2"/>
              <a:buChar char="-"/>
            </a:pPr>
            <a:r>
              <a:rPr lang="en-US" sz="1600" b="1" dirty="0">
                <a:solidFill>
                  <a:srgbClr val="000000"/>
                </a:solidFill>
                <a:latin typeface="Calibri" pitchFamily="34" charset="0"/>
                <a:cs typeface="Calibri" pitchFamily="34" charset="0"/>
              </a:rPr>
              <a:t>the jurisdiction for determining sanctions.</a:t>
            </a:r>
            <a:endParaRPr lang="de-DE" sz="1600" b="1" dirty="0">
              <a:solidFill>
                <a:srgbClr val="000000"/>
              </a:solidFill>
              <a:latin typeface="Calibri" pitchFamily="34" charset="0"/>
              <a:cs typeface="Calibri" pitchFamily="34" charset="0"/>
            </a:endParaRPr>
          </a:p>
        </p:txBody>
      </p:sp>
      <p:pic>
        <p:nvPicPr>
          <p:cNvPr id="13314" name="Picture 2" descr="http://hauptwort.at/wp-content/uploads/gesetz-223x300.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6610" y="1081749"/>
            <a:ext cx="1240430" cy="1668740"/>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p:cNvSpPr/>
          <p:nvPr/>
        </p:nvSpPr>
        <p:spPr>
          <a:xfrm>
            <a:off x="554435" y="1121650"/>
            <a:ext cx="6225927" cy="1502976"/>
          </a:xfrm>
          <a:prstGeom prst="rect">
            <a:avLst/>
          </a:prstGeom>
        </p:spPr>
        <p:txBody>
          <a:bodyPr wrap="square">
            <a:spAutoFit/>
          </a:bodyPr>
          <a:lstStyle/>
          <a:p>
            <a:pPr algn="just" fontAlgn="base">
              <a:lnSpc>
                <a:spcPts val="2200"/>
              </a:lnSpc>
              <a:spcBef>
                <a:spcPct val="0"/>
              </a:spcBef>
              <a:spcAft>
                <a:spcPts val="600"/>
              </a:spcAft>
            </a:pPr>
            <a:r>
              <a:rPr lang="en-US" b="1" dirty="0">
                <a:solidFill>
                  <a:srgbClr val="000000"/>
                </a:solidFill>
                <a:latin typeface="Calibri" pitchFamily="34" charset="0"/>
                <a:cs typeface="Calibri" pitchFamily="34" charset="0"/>
              </a:rPr>
              <a:t>Universities and research institutes shall establish procedures for dealing with allegations of scientific misconduct. They must be approved by the responsible corporate body. Taking account of relevant legal regulations including the law on disciplinary actions, they should include the following elements:</a:t>
            </a:r>
          </a:p>
        </p:txBody>
      </p:sp>
      <p:sp>
        <p:nvSpPr>
          <p:cNvPr id="7" name="Textfeld 6"/>
          <p:cNvSpPr txBox="1"/>
          <p:nvPr/>
        </p:nvSpPr>
        <p:spPr>
          <a:xfrm>
            <a:off x="4932040" y="5949280"/>
            <a:ext cx="3765454" cy="307777"/>
          </a:xfrm>
          <a:prstGeom prst="rect">
            <a:avLst/>
          </a:prstGeom>
          <a:noFill/>
        </p:spPr>
        <p:txBody>
          <a:bodyPr wrap="none" rtlCol="0">
            <a:spAutoFit/>
          </a:bodyPr>
          <a:lstStyle/>
          <a:p>
            <a:r>
              <a:rPr lang="de-DE" sz="1400" b="1" dirty="0" err="1" smtClean="0">
                <a:latin typeface="Calibri" pitchFamily="34" charset="0"/>
                <a:cs typeface="Calibri" pitchFamily="34" charset="0"/>
              </a:rPr>
              <a:t>From</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Safeguarding</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good</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scientific</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practice</a:t>
            </a:r>
            <a:r>
              <a:rPr lang="de-DE" sz="1400" b="1" dirty="0" smtClean="0">
                <a:latin typeface="Calibri" pitchFamily="34" charset="0"/>
                <a:cs typeface="Calibri" pitchFamily="34" charset="0"/>
              </a:rPr>
              <a:t>, DFG</a:t>
            </a:r>
            <a:endParaRPr lang="en-US" sz="1400" b="1" dirty="0">
              <a:latin typeface="Calibri" pitchFamily="34" charset="0"/>
              <a:cs typeface="Calibri" pitchFamily="34" charset="0"/>
            </a:endParaRPr>
          </a:p>
        </p:txBody>
      </p:sp>
    </p:spTree>
    <p:extLst>
      <p:ext uri="{BB962C8B-B14F-4D97-AF65-F5344CB8AC3E}">
        <p14:creationId xmlns:p14="http://schemas.microsoft.com/office/powerpoint/2010/main" val="5287764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345490"/>
            <a:ext cx="9144000" cy="430887"/>
          </a:xfrm>
          <a:prstGeom prst="rect">
            <a:avLst/>
          </a:prstGeom>
          <a:noFill/>
          <a:ln w="9525">
            <a:noFill/>
            <a:miter lim="800000"/>
            <a:headEnd/>
            <a:tailEnd/>
          </a:ln>
        </p:spPr>
        <p:txBody>
          <a:bodyPr lIns="612000" tIns="0" rIns="92075" bIns="0">
            <a:spAutoFit/>
          </a:bodyPr>
          <a:lstStyle/>
          <a:p>
            <a:pPr defTabSz="762000" eaLnBrk="0" fontAlgn="base" hangingPunct="0">
              <a:spcBef>
                <a:spcPct val="0"/>
              </a:spcBef>
              <a:spcAft>
                <a:spcPct val="0"/>
              </a:spcAft>
            </a:pPr>
            <a:r>
              <a:rPr lang="en-US" sz="2800" b="1" dirty="0" err="1">
                <a:solidFill>
                  <a:srgbClr val="008080"/>
                </a:solidFill>
                <a:latin typeface="Calibri" pitchFamily="34" charset="0"/>
                <a:cs typeface="Arial" charset="0"/>
              </a:rPr>
              <a:t>Richtlinie</a:t>
            </a:r>
            <a:r>
              <a:rPr lang="en-US" sz="2800" b="1" dirty="0">
                <a:solidFill>
                  <a:srgbClr val="008080"/>
                </a:solidFill>
                <a:latin typeface="Calibri" pitchFamily="34" charset="0"/>
                <a:cs typeface="Arial" charset="0"/>
              </a:rPr>
              <a:t> </a:t>
            </a:r>
            <a:r>
              <a:rPr lang="en-US" sz="2800" b="1" dirty="0" err="1">
                <a:solidFill>
                  <a:srgbClr val="008080"/>
                </a:solidFill>
                <a:latin typeface="Calibri" pitchFamily="34" charset="0"/>
                <a:cs typeface="Arial" charset="0"/>
              </a:rPr>
              <a:t>zur</a:t>
            </a:r>
            <a:r>
              <a:rPr lang="en-US" sz="2800" b="1" dirty="0">
                <a:solidFill>
                  <a:srgbClr val="008080"/>
                </a:solidFill>
                <a:latin typeface="Calibri" pitchFamily="34" charset="0"/>
                <a:cs typeface="Arial" charset="0"/>
              </a:rPr>
              <a:t> </a:t>
            </a:r>
            <a:r>
              <a:rPr lang="en-US" sz="2800" b="1" dirty="0" err="1">
                <a:solidFill>
                  <a:srgbClr val="008080"/>
                </a:solidFill>
                <a:latin typeface="Calibri" pitchFamily="34" charset="0"/>
                <a:cs typeface="Arial" charset="0"/>
              </a:rPr>
              <a:t>Sicherung</a:t>
            </a:r>
            <a:r>
              <a:rPr lang="en-US" sz="2800" b="1" dirty="0">
                <a:solidFill>
                  <a:srgbClr val="008080"/>
                </a:solidFill>
                <a:latin typeface="Calibri" pitchFamily="34" charset="0"/>
                <a:cs typeface="Arial" charset="0"/>
              </a:rPr>
              <a:t> </a:t>
            </a:r>
            <a:r>
              <a:rPr lang="en-US" sz="2800" b="1" dirty="0" err="1">
                <a:solidFill>
                  <a:srgbClr val="008080"/>
                </a:solidFill>
                <a:latin typeface="Calibri" pitchFamily="34" charset="0"/>
                <a:cs typeface="Arial" charset="0"/>
              </a:rPr>
              <a:t>guter</a:t>
            </a:r>
            <a:r>
              <a:rPr lang="en-US" sz="2800" b="1" dirty="0">
                <a:solidFill>
                  <a:srgbClr val="008080"/>
                </a:solidFill>
                <a:latin typeface="Calibri" pitchFamily="34" charset="0"/>
                <a:cs typeface="Arial" charset="0"/>
              </a:rPr>
              <a:t> </a:t>
            </a:r>
            <a:r>
              <a:rPr lang="en-US" sz="2800" b="1" dirty="0" err="1">
                <a:solidFill>
                  <a:srgbClr val="008080"/>
                </a:solidFill>
                <a:latin typeface="Calibri" pitchFamily="34" charset="0"/>
                <a:cs typeface="Arial" charset="0"/>
              </a:rPr>
              <a:t>wissenschaftlicher</a:t>
            </a:r>
            <a:r>
              <a:rPr lang="en-US" sz="2800" b="1" dirty="0">
                <a:solidFill>
                  <a:srgbClr val="008080"/>
                </a:solidFill>
                <a:latin typeface="Calibri" pitchFamily="34" charset="0"/>
                <a:cs typeface="Arial" charset="0"/>
              </a:rPr>
              <a:t> Praxis</a:t>
            </a:r>
          </a:p>
        </p:txBody>
      </p:sp>
      <p:sp>
        <p:nvSpPr>
          <p:cNvPr id="88" name="Foliennummernplatzhalter 87"/>
          <p:cNvSpPr>
            <a:spLocks noGrp="1"/>
          </p:cNvSpPr>
          <p:nvPr>
            <p:ph type="sldNum" sz="quarter" idx="10"/>
          </p:nvPr>
        </p:nvSpPr>
        <p:spPr/>
        <p:txBody>
          <a:bodyPr/>
          <a:lstStyle/>
          <a:p>
            <a:pPr>
              <a:defRPr/>
            </a:pPr>
            <a:fld id="{F4EDBEF8-6A33-4BBE-A05A-CDD4703D873E}" type="slidenum">
              <a:rPr lang="en-US" b="1" smtClean="0"/>
              <a:pPr>
                <a:defRPr/>
              </a:pPr>
              <a:t>11</a:t>
            </a:fld>
            <a:endParaRPr lang="en-US" b="1"/>
          </a:p>
        </p:txBody>
      </p:sp>
      <p:sp>
        <p:nvSpPr>
          <p:cNvPr id="2" name="Textfeld 1"/>
          <p:cNvSpPr txBox="1"/>
          <p:nvPr/>
        </p:nvSpPr>
        <p:spPr>
          <a:xfrm>
            <a:off x="508883" y="804958"/>
            <a:ext cx="8237552" cy="5878532"/>
          </a:xfrm>
          <a:prstGeom prst="rect">
            <a:avLst/>
          </a:prstGeom>
          <a:noFill/>
        </p:spPr>
        <p:txBody>
          <a:bodyPr wrap="square" rtlCol="0">
            <a:spAutoFit/>
          </a:bodyPr>
          <a:lstStyle/>
          <a:p>
            <a:pPr fontAlgn="base">
              <a:spcBef>
                <a:spcPct val="0"/>
              </a:spcBef>
              <a:spcAft>
                <a:spcPct val="0"/>
              </a:spcAft>
            </a:pPr>
            <a:r>
              <a:rPr lang="de-DE" sz="1600" u="sng" dirty="0">
                <a:solidFill>
                  <a:srgbClr val="000000"/>
                </a:solidFill>
                <a:latin typeface="Calibri" pitchFamily="34" charset="0"/>
                <a:cs typeface="Calibri" pitchFamily="34" charset="0"/>
              </a:rPr>
              <a:t>Auszüge aus den Richtlinien zur Sicherung guter wissenschaftlicher Praxis</a:t>
            </a:r>
            <a:endParaRPr lang="de-DE" sz="1600" dirty="0">
              <a:solidFill>
                <a:srgbClr val="000000"/>
              </a:solidFill>
              <a:latin typeface="Calibri" pitchFamily="34" charset="0"/>
              <a:cs typeface="Calibri" pitchFamily="34" charset="0"/>
            </a:endParaRPr>
          </a:p>
          <a:p>
            <a:pPr fontAlgn="base">
              <a:spcBef>
                <a:spcPct val="0"/>
              </a:spcBef>
              <a:spcAft>
                <a:spcPct val="0"/>
              </a:spcAft>
            </a:pPr>
            <a:r>
              <a:rPr lang="de-DE" sz="1600" dirty="0">
                <a:solidFill>
                  <a:srgbClr val="000000"/>
                </a:solidFill>
                <a:latin typeface="Calibri" pitchFamily="34" charset="0"/>
                <a:cs typeface="Calibri" pitchFamily="34" charset="0"/>
              </a:rPr>
              <a:t>Quelle: Mitteilungsblatt vom 22. November 2006 laut Beschluss des Senats der Universität Salzburg vom 31. Oktober 2006</a:t>
            </a:r>
          </a:p>
          <a:p>
            <a:pPr fontAlgn="base">
              <a:spcBef>
                <a:spcPct val="0"/>
              </a:spcBef>
              <a:spcAft>
                <a:spcPct val="0"/>
              </a:spcAft>
            </a:pPr>
            <a:r>
              <a:rPr lang="de-DE" sz="1600" dirty="0">
                <a:solidFill>
                  <a:srgbClr val="000000"/>
                </a:solidFill>
                <a:latin typeface="Calibri" pitchFamily="34" charset="0"/>
                <a:cs typeface="Calibri" pitchFamily="34" charset="0"/>
              </a:rPr>
              <a:t> </a:t>
            </a:r>
            <a:r>
              <a:rPr lang="de-DE" sz="1600" i="1" dirty="0">
                <a:solidFill>
                  <a:srgbClr val="000000"/>
                </a:solidFill>
                <a:latin typeface="Calibri" pitchFamily="34" charset="0"/>
                <a:cs typeface="Calibri" pitchFamily="34" charset="0"/>
              </a:rPr>
              <a:t>Präambel</a:t>
            </a:r>
            <a:endParaRPr lang="de-DE" sz="1600" dirty="0">
              <a:solidFill>
                <a:srgbClr val="000000"/>
              </a:solidFill>
              <a:latin typeface="Calibri" pitchFamily="34" charset="0"/>
              <a:cs typeface="Calibri" pitchFamily="34" charset="0"/>
            </a:endParaRPr>
          </a:p>
          <a:p>
            <a:pPr fontAlgn="base">
              <a:spcBef>
                <a:spcPct val="0"/>
              </a:spcBef>
              <a:spcAft>
                <a:spcPct val="0"/>
              </a:spcAft>
            </a:pPr>
            <a:r>
              <a:rPr lang="de-DE" sz="1600" dirty="0">
                <a:solidFill>
                  <a:srgbClr val="000000"/>
                </a:solidFill>
                <a:latin typeface="Calibri" pitchFamily="34" charset="0"/>
                <a:cs typeface="Calibri" pitchFamily="34" charset="0"/>
              </a:rPr>
              <a:t>§ 1. (1) Wissenschaftliche Arbeit dient dem Erkenntnisgewinn. </a:t>
            </a:r>
            <a:r>
              <a:rPr lang="de-DE" sz="1600" b="1" dirty="0">
                <a:solidFill>
                  <a:srgbClr val="000000"/>
                </a:solidFill>
                <a:latin typeface="Calibri" pitchFamily="34" charset="0"/>
                <a:cs typeface="Calibri" pitchFamily="34" charset="0"/>
              </a:rPr>
              <a:t>Grundvoraussetzung ist die intellektuelle Redlichkeit der Wissenschaftlerinnen und Wissenschaftler</a:t>
            </a:r>
            <a:r>
              <a:rPr lang="de-DE" sz="1600" dirty="0">
                <a:solidFill>
                  <a:srgbClr val="000000"/>
                </a:solidFill>
                <a:latin typeface="Calibri" pitchFamily="34" charset="0"/>
                <a:cs typeface="Calibri" pitchFamily="34" charset="0"/>
              </a:rPr>
              <a:t>. Anders als der manchmal schwer abzugrenzende Irrtum widerspricht Unredlichkeit in der wissenschaftlichen Arbeit dem Wesen der Wissenschaft und der Verantwortung der Wissenschaftlerinnen und Wissenschaftler gegenüber der Gesellschaft.</a:t>
            </a:r>
          </a:p>
          <a:p>
            <a:pPr fontAlgn="base">
              <a:spcBef>
                <a:spcPct val="0"/>
              </a:spcBef>
              <a:spcAft>
                <a:spcPct val="0"/>
              </a:spcAft>
            </a:pPr>
            <a:endParaRPr lang="de-DE" sz="1600" dirty="0">
              <a:solidFill>
                <a:srgbClr val="000000"/>
              </a:solidFill>
              <a:latin typeface="Calibri" pitchFamily="34" charset="0"/>
              <a:cs typeface="Calibri" pitchFamily="34" charset="0"/>
            </a:endParaRPr>
          </a:p>
          <a:p>
            <a:pPr fontAlgn="base">
              <a:spcBef>
                <a:spcPct val="0"/>
              </a:spcBef>
              <a:spcAft>
                <a:spcPct val="0"/>
              </a:spcAft>
            </a:pPr>
            <a:r>
              <a:rPr lang="de-DE" sz="1600" dirty="0">
                <a:solidFill>
                  <a:srgbClr val="000000"/>
                </a:solidFill>
                <a:latin typeface="Calibri" pitchFamily="34" charset="0"/>
                <a:cs typeface="Calibri" pitchFamily="34" charset="0"/>
              </a:rPr>
              <a:t>I. Gute wissenschaftliche Praxis und wissenschaftliches Fehlverhalten</a:t>
            </a:r>
          </a:p>
          <a:p>
            <a:pPr fontAlgn="base">
              <a:spcBef>
                <a:spcPct val="0"/>
              </a:spcBef>
              <a:spcAft>
                <a:spcPct val="0"/>
              </a:spcAft>
            </a:pPr>
            <a:r>
              <a:rPr lang="de-DE" sz="1600" dirty="0">
                <a:solidFill>
                  <a:srgbClr val="000000"/>
                </a:solidFill>
                <a:latin typeface="Calibri" pitchFamily="34" charset="0"/>
                <a:cs typeface="Calibri" pitchFamily="34" charset="0"/>
              </a:rPr>
              <a:t> </a:t>
            </a:r>
            <a:r>
              <a:rPr lang="de-DE" sz="1600" i="1" dirty="0">
                <a:solidFill>
                  <a:srgbClr val="000000"/>
                </a:solidFill>
                <a:latin typeface="Calibri" pitchFamily="34" charset="0"/>
                <a:cs typeface="Calibri" pitchFamily="34" charset="0"/>
              </a:rPr>
              <a:t>Grundsätze wissenschaftlicher Arbeit; Falschangaben </a:t>
            </a:r>
            <a:endParaRPr lang="de-DE" sz="1600" dirty="0">
              <a:solidFill>
                <a:srgbClr val="000000"/>
              </a:solidFill>
              <a:latin typeface="Calibri" pitchFamily="34" charset="0"/>
              <a:cs typeface="Calibri" pitchFamily="34" charset="0"/>
            </a:endParaRPr>
          </a:p>
          <a:p>
            <a:pPr fontAlgn="base">
              <a:spcBef>
                <a:spcPct val="0"/>
              </a:spcBef>
              <a:spcAft>
                <a:spcPct val="0"/>
              </a:spcAft>
            </a:pPr>
            <a:r>
              <a:rPr lang="de-DE" sz="1600" dirty="0">
                <a:solidFill>
                  <a:srgbClr val="000000"/>
                </a:solidFill>
                <a:latin typeface="Calibri" pitchFamily="34" charset="0"/>
                <a:cs typeface="Calibri" pitchFamily="34" charset="0"/>
              </a:rPr>
              <a:t>§ 2. (1) Wissenschaftliche Arbeit hat stets lege </a:t>
            </a:r>
            <a:r>
              <a:rPr lang="de-DE" sz="1600" dirty="0" err="1">
                <a:solidFill>
                  <a:srgbClr val="000000"/>
                </a:solidFill>
                <a:latin typeface="Calibri" pitchFamily="34" charset="0"/>
                <a:cs typeface="Calibri" pitchFamily="34" charset="0"/>
              </a:rPr>
              <a:t>artis</a:t>
            </a:r>
            <a:r>
              <a:rPr lang="de-DE" sz="1600" dirty="0">
                <a:solidFill>
                  <a:srgbClr val="000000"/>
                </a:solidFill>
                <a:latin typeface="Calibri" pitchFamily="34" charset="0"/>
                <a:cs typeface="Calibri" pitchFamily="34" charset="0"/>
              </a:rPr>
              <a:t> zu erfolgen, d.h. in Einklang mit rechtlichen Regelungen, ethischen Normen, anerkannten Grundsätzen wissenschaftlicher Arbeit und dem aktuellen Stand der Erkenntnisse und Methoden der jeweiligen Wissenschaftsdisziplin. Ergebnisse wissenschaftlicher Forschung müssen kritisch hinterfragt werden.</a:t>
            </a:r>
          </a:p>
          <a:p>
            <a:pPr fontAlgn="base">
              <a:spcBef>
                <a:spcPct val="0"/>
              </a:spcBef>
              <a:spcAft>
                <a:spcPct val="0"/>
              </a:spcAft>
            </a:pPr>
            <a:r>
              <a:rPr lang="de-DE" sz="1600" dirty="0">
                <a:solidFill>
                  <a:srgbClr val="000000"/>
                </a:solidFill>
                <a:latin typeface="Calibri" pitchFamily="34" charset="0"/>
                <a:cs typeface="Calibri" pitchFamily="34" charset="0"/>
              </a:rPr>
              <a:t>(2) </a:t>
            </a:r>
            <a:r>
              <a:rPr lang="de-DE" sz="1600" b="1" dirty="0">
                <a:solidFill>
                  <a:srgbClr val="000000"/>
                </a:solidFill>
                <a:latin typeface="Calibri" pitchFamily="34" charset="0"/>
                <a:cs typeface="Calibri" pitchFamily="34" charset="0"/>
              </a:rPr>
              <a:t>Unzulässig ist es, in einem wissenschaftserheblichen Zusammenhang vorsätzlich oder grob fahrlässig falsche Angaben zu machen</a:t>
            </a:r>
            <a:r>
              <a:rPr lang="de-DE" sz="1600" dirty="0">
                <a:solidFill>
                  <a:srgbClr val="000000"/>
                </a:solidFill>
                <a:latin typeface="Calibri" pitchFamily="34" charset="0"/>
                <a:cs typeface="Calibri" pitchFamily="34" charset="0"/>
              </a:rPr>
              <a:t>. </a:t>
            </a:r>
            <a:r>
              <a:rPr lang="de-DE" sz="1600" b="1" dirty="0">
                <a:solidFill>
                  <a:srgbClr val="000000"/>
                </a:solidFill>
                <a:latin typeface="Calibri" pitchFamily="34" charset="0"/>
                <a:cs typeface="Calibri" pitchFamily="34" charset="0"/>
              </a:rPr>
              <a:t>Falsche Angaben sind insbesondere das Erfinden von Daten; das Verfälschen von Daten</a:t>
            </a:r>
            <a:r>
              <a:rPr lang="de-DE" sz="1600" dirty="0">
                <a:solidFill>
                  <a:srgbClr val="000000"/>
                </a:solidFill>
                <a:latin typeface="Calibri" pitchFamily="34" charset="0"/>
                <a:cs typeface="Calibri" pitchFamily="34" charset="0"/>
              </a:rPr>
              <a:t>, etwa durch Auswählen, Zurückweisen oder Unterdrücken unerwünschter Ergebnisse oder durch die Manipulation von Darstellungen und Abbildungen sowie unrichtige Angaben in Bewerbungsschreiben oder Förderanträgen.</a:t>
            </a:r>
          </a:p>
          <a:p>
            <a:pPr fontAlgn="base">
              <a:spcBef>
                <a:spcPct val="0"/>
              </a:spcBef>
              <a:spcAft>
                <a:spcPct val="0"/>
              </a:spcAft>
            </a:pPr>
            <a:r>
              <a:rPr lang="de-DE" sz="1600" dirty="0">
                <a:solidFill>
                  <a:srgbClr val="000000"/>
                </a:solidFill>
                <a:latin typeface="Calibri" pitchFamily="34" charset="0"/>
                <a:cs typeface="Calibri" pitchFamily="34" charset="0"/>
              </a:rPr>
              <a:t> </a:t>
            </a:r>
          </a:p>
          <a:p>
            <a:pPr fontAlgn="base">
              <a:lnSpc>
                <a:spcPct val="150000"/>
              </a:lnSpc>
              <a:spcBef>
                <a:spcPct val="0"/>
              </a:spcBef>
              <a:spcAft>
                <a:spcPct val="0"/>
              </a:spcAft>
            </a:pPr>
            <a:endParaRPr lang="de-DE" sz="1600" b="1" dirty="0">
              <a:solidFill>
                <a:srgbClr val="000000"/>
              </a:solidFill>
              <a:latin typeface="Calibri" pitchFamily="34" charset="0"/>
              <a:cs typeface="Calibri" pitchFamily="34" charset="0"/>
            </a:endParaRPr>
          </a:p>
        </p:txBody>
      </p:sp>
    </p:spTree>
    <p:extLst>
      <p:ext uri="{BB962C8B-B14F-4D97-AF65-F5344CB8AC3E}">
        <p14:creationId xmlns:p14="http://schemas.microsoft.com/office/powerpoint/2010/main" val="25649386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345490"/>
            <a:ext cx="9144000" cy="430887"/>
          </a:xfrm>
          <a:prstGeom prst="rect">
            <a:avLst/>
          </a:prstGeom>
          <a:noFill/>
          <a:ln w="9525">
            <a:noFill/>
            <a:miter lim="800000"/>
            <a:headEnd/>
            <a:tailEnd/>
          </a:ln>
        </p:spPr>
        <p:txBody>
          <a:bodyPr lIns="612000" tIns="0" rIns="92075" bIns="0">
            <a:spAutoFit/>
          </a:bodyPr>
          <a:lstStyle/>
          <a:p>
            <a:pPr defTabSz="762000" eaLnBrk="0" fontAlgn="base" hangingPunct="0">
              <a:spcBef>
                <a:spcPct val="0"/>
              </a:spcBef>
              <a:spcAft>
                <a:spcPct val="0"/>
              </a:spcAft>
            </a:pPr>
            <a:r>
              <a:rPr lang="en-US" sz="2800" b="1" dirty="0" err="1">
                <a:solidFill>
                  <a:srgbClr val="008080"/>
                </a:solidFill>
                <a:latin typeface="Calibri" pitchFamily="34" charset="0"/>
                <a:cs typeface="Arial" charset="0"/>
              </a:rPr>
              <a:t>Richtlinie</a:t>
            </a:r>
            <a:r>
              <a:rPr lang="en-US" sz="2800" b="1" dirty="0">
                <a:solidFill>
                  <a:srgbClr val="008080"/>
                </a:solidFill>
                <a:latin typeface="Calibri" pitchFamily="34" charset="0"/>
                <a:cs typeface="Arial" charset="0"/>
              </a:rPr>
              <a:t> </a:t>
            </a:r>
            <a:r>
              <a:rPr lang="en-US" sz="2800" b="1" dirty="0" err="1">
                <a:solidFill>
                  <a:srgbClr val="008080"/>
                </a:solidFill>
                <a:latin typeface="Calibri" pitchFamily="34" charset="0"/>
                <a:cs typeface="Arial" charset="0"/>
              </a:rPr>
              <a:t>zur</a:t>
            </a:r>
            <a:r>
              <a:rPr lang="en-US" sz="2800" b="1" dirty="0">
                <a:solidFill>
                  <a:srgbClr val="008080"/>
                </a:solidFill>
                <a:latin typeface="Calibri" pitchFamily="34" charset="0"/>
                <a:cs typeface="Arial" charset="0"/>
              </a:rPr>
              <a:t> </a:t>
            </a:r>
            <a:r>
              <a:rPr lang="en-US" sz="2800" b="1" dirty="0" err="1">
                <a:solidFill>
                  <a:srgbClr val="008080"/>
                </a:solidFill>
                <a:latin typeface="Calibri" pitchFamily="34" charset="0"/>
                <a:cs typeface="Arial" charset="0"/>
              </a:rPr>
              <a:t>Sicherung</a:t>
            </a:r>
            <a:r>
              <a:rPr lang="en-US" sz="2800" b="1" dirty="0">
                <a:solidFill>
                  <a:srgbClr val="008080"/>
                </a:solidFill>
                <a:latin typeface="Calibri" pitchFamily="34" charset="0"/>
                <a:cs typeface="Arial" charset="0"/>
              </a:rPr>
              <a:t> </a:t>
            </a:r>
            <a:r>
              <a:rPr lang="en-US" sz="2800" b="1" dirty="0" err="1">
                <a:solidFill>
                  <a:srgbClr val="008080"/>
                </a:solidFill>
                <a:latin typeface="Calibri" pitchFamily="34" charset="0"/>
                <a:cs typeface="Arial" charset="0"/>
              </a:rPr>
              <a:t>guter</a:t>
            </a:r>
            <a:r>
              <a:rPr lang="en-US" sz="2800" b="1" dirty="0">
                <a:solidFill>
                  <a:srgbClr val="008080"/>
                </a:solidFill>
                <a:latin typeface="Calibri" pitchFamily="34" charset="0"/>
                <a:cs typeface="Arial" charset="0"/>
              </a:rPr>
              <a:t> </a:t>
            </a:r>
            <a:r>
              <a:rPr lang="en-US" sz="2800" b="1" dirty="0" err="1">
                <a:solidFill>
                  <a:srgbClr val="008080"/>
                </a:solidFill>
                <a:latin typeface="Calibri" pitchFamily="34" charset="0"/>
                <a:cs typeface="Arial" charset="0"/>
              </a:rPr>
              <a:t>wissenschaftlicher</a:t>
            </a:r>
            <a:r>
              <a:rPr lang="en-US" sz="2800" b="1" dirty="0">
                <a:solidFill>
                  <a:srgbClr val="008080"/>
                </a:solidFill>
                <a:latin typeface="Calibri" pitchFamily="34" charset="0"/>
                <a:cs typeface="Arial" charset="0"/>
              </a:rPr>
              <a:t> Praxis</a:t>
            </a:r>
          </a:p>
        </p:txBody>
      </p:sp>
      <p:sp>
        <p:nvSpPr>
          <p:cNvPr id="88" name="Foliennummernplatzhalter 87"/>
          <p:cNvSpPr>
            <a:spLocks noGrp="1"/>
          </p:cNvSpPr>
          <p:nvPr>
            <p:ph type="sldNum" sz="quarter" idx="10"/>
          </p:nvPr>
        </p:nvSpPr>
        <p:spPr/>
        <p:txBody>
          <a:bodyPr/>
          <a:lstStyle/>
          <a:p>
            <a:pPr>
              <a:defRPr/>
            </a:pPr>
            <a:fld id="{F4EDBEF8-6A33-4BBE-A05A-CDD4703D873E}" type="slidenum">
              <a:rPr lang="en-US" b="1" smtClean="0"/>
              <a:pPr>
                <a:defRPr/>
              </a:pPr>
              <a:t>12</a:t>
            </a:fld>
            <a:endParaRPr lang="en-US" b="1"/>
          </a:p>
        </p:txBody>
      </p:sp>
      <p:sp>
        <p:nvSpPr>
          <p:cNvPr id="5" name="Textfeld 4"/>
          <p:cNvSpPr txBox="1"/>
          <p:nvPr/>
        </p:nvSpPr>
        <p:spPr>
          <a:xfrm>
            <a:off x="596349" y="1008089"/>
            <a:ext cx="4500437" cy="4770537"/>
          </a:xfrm>
          <a:prstGeom prst="rect">
            <a:avLst/>
          </a:prstGeom>
          <a:noFill/>
        </p:spPr>
        <p:txBody>
          <a:bodyPr wrap="square" rtlCol="0">
            <a:spAutoFit/>
          </a:bodyPr>
          <a:lstStyle/>
          <a:p>
            <a:pPr fontAlgn="base">
              <a:spcBef>
                <a:spcPct val="0"/>
              </a:spcBef>
              <a:spcAft>
                <a:spcPct val="0"/>
              </a:spcAft>
            </a:pPr>
            <a:r>
              <a:rPr lang="de-DE" sz="1600" i="1" dirty="0">
                <a:solidFill>
                  <a:srgbClr val="000000"/>
                </a:solidFill>
                <a:latin typeface="Calibri" pitchFamily="34" charset="0"/>
                <a:cs typeface="Calibri" pitchFamily="34" charset="0"/>
              </a:rPr>
              <a:t>Prävention</a:t>
            </a:r>
            <a:endParaRPr lang="de-DE" sz="1600" dirty="0">
              <a:solidFill>
                <a:srgbClr val="000000"/>
              </a:solidFill>
              <a:latin typeface="Calibri" pitchFamily="34" charset="0"/>
              <a:cs typeface="Calibri" pitchFamily="34" charset="0"/>
            </a:endParaRPr>
          </a:p>
          <a:p>
            <a:pPr fontAlgn="base">
              <a:spcBef>
                <a:spcPct val="0"/>
              </a:spcBef>
              <a:spcAft>
                <a:spcPct val="0"/>
              </a:spcAft>
            </a:pPr>
            <a:r>
              <a:rPr lang="de-DE" sz="1600" dirty="0">
                <a:solidFill>
                  <a:srgbClr val="000000"/>
                </a:solidFill>
                <a:latin typeface="Calibri" pitchFamily="34" charset="0"/>
                <a:cs typeface="Calibri" pitchFamily="34" charset="0"/>
              </a:rPr>
              <a:t>§ 7. (1) Angehörige des wissenschaftlichen Universitätspersonals mit Vorgesetzten- oder Betreuungsfunktion sollen die Prinzipien guter wissenschaftlicher Praxis und die Kriterien wissenschaftlichen Fehlverhaltens in der Ausbildung und Betreuung des wissenschaftlichen Nachwuchses </a:t>
            </a:r>
            <a:r>
              <a:rPr lang="de-DE" sz="1600" b="1" dirty="0">
                <a:solidFill>
                  <a:srgbClr val="000000"/>
                </a:solidFill>
                <a:latin typeface="Calibri" pitchFamily="34" charset="0"/>
                <a:cs typeface="Calibri" pitchFamily="34" charset="0"/>
              </a:rPr>
              <a:t>angemessen thematisieren</a:t>
            </a:r>
          </a:p>
          <a:p>
            <a:pPr fontAlgn="base">
              <a:spcBef>
                <a:spcPct val="0"/>
              </a:spcBef>
              <a:spcAft>
                <a:spcPct val="0"/>
              </a:spcAft>
            </a:pPr>
            <a:r>
              <a:rPr lang="de-DE" sz="1600" dirty="0">
                <a:solidFill>
                  <a:srgbClr val="000000"/>
                </a:solidFill>
                <a:latin typeface="Calibri" pitchFamily="34" charset="0"/>
                <a:cs typeface="Calibri" pitchFamily="34" charset="0"/>
              </a:rPr>
              <a:t>.</a:t>
            </a:r>
          </a:p>
          <a:p>
            <a:pPr fontAlgn="base">
              <a:spcBef>
                <a:spcPct val="0"/>
              </a:spcBef>
              <a:spcAft>
                <a:spcPct val="0"/>
              </a:spcAft>
            </a:pPr>
            <a:r>
              <a:rPr lang="de-DE" sz="1600" i="1" dirty="0">
                <a:solidFill>
                  <a:srgbClr val="000000"/>
                </a:solidFill>
                <a:latin typeface="Calibri" pitchFamily="34" charset="0"/>
                <a:cs typeface="Calibri" pitchFamily="34" charset="0"/>
              </a:rPr>
              <a:t>Folgen wissenschaftlichen Fehlverhaltens</a:t>
            </a:r>
            <a:endParaRPr lang="de-DE" sz="1600" dirty="0">
              <a:solidFill>
                <a:srgbClr val="000000"/>
              </a:solidFill>
              <a:latin typeface="Calibri" pitchFamily="34" charset="0"/>
              <a:cs typeface="Calibri" pitchFamily="34" charset="0"/>
            </a:endParaRPr>
          </a:p>
          <a:p>
            <a:pPr fontAlgn="base">
              <a:spcBef>
                <a:spcPct val="0"/>
              </a:spcBef>
              <a:spcAft>
                <a:spcPct val="0"/>
              </a:spcAft>
            </a:pPr>
            <a:r>
              <a:rPr lang="de-DE" sz="1600" dirty="0">
                <a:solidFill>
                  <a:srgbClr val="000000"/>
                </a:solidFill>
                <a:latin typeface="Calibri" pitchFamily="34" charset="0"/>
                <a:cs typeface="Calibri" pitchFamily="34" charset="0"/>
              </a:rPr>
              <a:t>§ 14. (1) Die Rektorin bzw. der Rektor veranlasst allfällige </a:t>
            </a:r>
            <a:r>
              <a:rPr lang="de-DE" sz="1600" b="1" dirty="0">
                <a:solidFill>
                  <a:srgbClr val="000000"/>
                </a:solidFill>
                <a:latin typeface="Calibri" pitchFamily="34" charset="0"/>
                <a:cs typeface="Calibri" pitchFamily="34" charset="0"/>
              </a:rPr>
              <a:t>inneruniversitäre Konsequenzen</a:t>
            </a:r>
            <a:r>
              <a:rPr lang="de-DE" sz="1600" dirty="0">
                <a:solidFill>
                  <a:srgbClr val="000000"/>
                </a:solidFill>
                <a:latin typeface="Calibri" pitchFamily="34" charset="0"/>
                <a:cs typeface="Calibri" pitchFamily="34" charset="0"/>
              </a:rPr>
              <a:t> wissenschaftlichen Fehlverhaltens. Nach Maßgabe der einschlägigen gesetzlichen und satzungsrechtlichen Bestimmungen kommt im Einzelfall die Aberkennung eines von der Universität Salzburg verliehenen akademischen Grades oder Titels in Betracht.</a:t>
            </a:r>
          </a:p>
          <a:p>
            <a:pPr fontAlgn="base">
              <a:spcBef>
                <a:spcPct val="0"/>
              </a:spcBef>
              <a:spcAft>
                <a:spcPct val="0"/>
              </a:spcAft>
            </a:pPr>
            <a:endParaRPr lang="de-DE" sz="1600" dirty="0">
              <a:solidFill>
                <a:srgbClr val="000000"/>
              </a:solidFill>
              <a:latin typeface="Calibri" pitchFamily="34" charset="0"/>
              <a:cs typeface="Calibri" pitchFamily="34" charset="0"/>
            </a:endParaRPr>
          </a:p>
        </p:txBody>
      </p:sp>
      <p:pic>
        <p:nvPicPr>
          <p:cNvPr id="4098" name="Picture 2" descr="http://www.aeiou.at/aeiou.photo.index/s/salzburg/images/salzburg__universitaet_salzburg.jpg"/>
          <p:cNvPicPr>
            <a:picLocks noChangeAspect="1" noChangeArrowheads="1"/>
          </p:cNvPicPr>
          <p:nvPr/>
        </p:nvPicPr>
        <p:blipFill rotWithShape="1">
          <a:blip r:embed="rId3">
            <a:extLst>
              <a:ext uri="{28A0092B-C50C-407E-A947-70E740481C1C}">
                <a14:useLocalDpi xmlns:a14="http://schemas.microsoft.com/office/drawing/2010/main" val="0"/>
              </a:ext>
            </a:extLst>
          </a:blip>
          <a:srcRect l="-3" r="50142"/>
          <a:stretch/>
        </p:blipFill>
        <p:spPr bwMode="auto">
          <a:xfrm>
            <a:off x="5369575" y="1231100"/>
            <a:ext cx="3168000" cy="4229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51697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242127"/>
            <a:ext cx="9144000" cy="554037"/>
          </a:xfrm>
          <a:prstGeom prst="rect">
            <a:avLst/>
          </a:prstGeom>
          <a:noFill/>
          <a:ln w="9525">
            <a:noFill/>
            <a:miter lim="800000"/>
            <a:headEnd/>
            <a:tailEnd/>
          </a:ln>
        </p:spPr>
        <p:txBody>
          <a:bodyPr lIns="612000" tIns="0" rIns="92075" bIns="0">
            <a:spAutoFit/>
          </a:bodyPr>
          <a:lstStyle/>
          <a:p>
            <a:pPr defTabSz="762000" eaLnBrk="0" fontAlgn="base" hangingPunct="0">
              <a:spcBef>
                <a:spcPct val="0"/>
              </a:spcBef>
              <a:spcAft>
                <a:spcPct val="0"/>
              </a:spcAft>
            </a:pPr>
            <a:r>
              <a:rPr lang="en-US" sz="3600" b="1" dirty="0">
                <a:solidFill>
                  <a:srgbClr val="008080"/>
                </a:solidFill>
                <a:latin typeface="Calibri" pitchFamily="34" charset="0"/>
                <a:cs typeface="Arial" charset="0"/>
              </a:rPr>
              <a:t>Recommendation 11</a:t>
            </a:r>
          </a:p>
        </p:txBody>
      </p:sp>
      <p:sp>
        <p:nvSpPr>
          <p:cNvPr id="88" name="Foliennummernplatzhalter 87"/>
          <p:cNvSpPr>
            <a:spLocks noGrp="1"/>
          </p:cNvSpPr>
          <p:nvPr>
            <p:ph type="sldNum" sz="quarter" idx="10"/>
          </p:nvPr>
        </p:nvSpPr>
        <p:spPr/>
        <p:txBody>
          <a:bodyPr/>
          <a:lstStyle/>
          <a:p>
            <a:pPr>
              <a:defRPr/>
            </a:pPr>
            <a:fld id="{F4EDBEF8-6A33-4BBE-A05A-CDD4703D873E}" type="slidenum">
              <a:rPr lang="en-US" b="1" smtClean="0"/>
              <a:pPr>
                <a:defRPr/>
              </a:pPr>
              <a:t>13</a:t>
            </a:fld>
            <a:endParaRPr lang="en-US" b="1"/>
          </a:p>
        </p:txBody>
      </p:sp>
      <p:sp>
        <p:nvSpPr>
          <p:cNvPr id="2" name="Textfeld 1"/>
          <p:cNvSpPr txBox="1"/>
          <p:nvPr/>
        </p:nvSpPr>
        <p:spPr>
          <a:xfrm>
            <a:off x="508883" y="883439"/>
            <a:ext cx="4643562" cy="5216813"/>
          </a:xfrm>
          <a:prstGeom prst="rect">
            <a:avLst/>
          </a:prstGeom>
          <a:noFill/>
        </p:spPr>
        <p:txBody>
          <a:bodyPr wrap="square" rtlCol="0">
            <a:spAutoFit/>
          </a:bodyPr>
          <a:lstStyle/>
          <a:p>
            <a:pPr fontAlgn="base">
              <a:lnSpc>
                <a:spcPct val="150000"/>
              </a:lnSpc>
              <a:spcBef>
                <a:spcPct val="0"/>
              </a:spcBef>
              <a:spcAft>
                <a:spcPct val="0"/>
              </a:spcAft>
            </a:pPr>
            <a:r>
              <a:rPr lang="en-US" b="1" dirty="0">
                <a:solidFill>
                  <a:srgbClr val="000000"/>
                </a:solidFill>
                <a:latin typeface="Calibri" pitchFamily="34" charset="0"/>
                <a:cs typeface="Calibri" pitchFamily="34" charset="0"/>
              </a:rPr>
              <a:t>Authors of scientific publications are always jointly responsible for their content. A so called “honorary authorship” is inadmissible.</a:t>
            </a:r>
          </a:p>
          <a:p>
            <a:pPr fontAlgn="base">
              <a:spcBef>
                <a:spcPct val="0"/>
              </a:spcBef>
              <a:spcAft>
                <a:spcPct val="0"/>
              </a:spcAft>
            </a:pPr>
            <a:endParaRPr lang="de-DE" i="1" dirty="0">
              <a:solidFill>
                <a:srgbClr val="000000"/>
              </a:solidFill>
              <a:latin typeface="Calibri" pitchFamily="34" charset="0"/>
              <a:cs typeface="Calibri" pitchFamily="34" charset="0"/>
            </a:endParaRPr>
          </a:p>
          <a:p>
            <a:pPr fontAlgn="base">
              <a:spcBef>
                <a:spcPct val="0"/>
              </a:spcBef>
              <a:spcAft>
                <a:spcPct val="0"/>
              </a:spcAft>
            </a:pPr>
            <a:endParaRPr lang="de-DE" i="1" dirty="0">
              <a:solidFill>
                <a:srgbClr val="000000"/>
              </a:solidFill>
              <a:latin typeface="Calibri" pitchFamily="34" charset="0"/>
              <a:cs typeface="Calibri" pitchFamily="34" charset="0"/>
            </a:endParaRPr>
          </a:p>
          <a:p>
            <a:pPr fontAlgn="base">
              <a:spcBef>
                <a:spcPct val="0"/>
              </a:spcBef>
              <a:spcAft>
                <a:spcPct val="0"/>
              </a:spcAft>
            </a:pPr>
            <a:endParaRPr lang="de-DE" i="1" dirty="0">
              <a:solidFill>
                <a:srgbClr val="000000"/>
              </a:solidFill>
              <a:latin typeface="Calibri" pitchFamily="34" charset="0"/>
              <a:cs typeface="Calibri" pitchFamily="34" charset="0"/>
            </a:endParaRPr>
          </a:p>
          <a:p>
            <a:pPr fontAlgn="base">
              <a:spcBef>
                <a:spcPct val="0"/>
              </a:spcBef>
              <a:spcAft>
                <a:spcPct val="0"/>
              </a:spcAft>
            </a:pPr>
            <a:r>
              <a:rPr lang="de-DE" i="1" dirty="0">
                <a:solidFill>
                  <a:srgbClr val="000000"/>
                </a:solidFill>
                <a:latin typeface="Calibri" pitchFamily="34" charset="0"/>
                <a:cs typeface="Calibri" pitchFamily="34" charset="0"/>
              </a:rPr>
              <a:t>Richtlinie der PLUS:</a:t>
            </a:r>
          </a:p>
          <a:p>
            <a:pPr fontAlgn="base">
              <a:spcBef>
                <a:spcPct val="0"/>
              </a:spcBef>
              <a:spcAft>
                <a:spcPct val="0"/>
              </a:spcAft>
            </a:pPr>
            <a:r>
              <a:rPr lang="de-DE" i="1" dirty="0">
                <a:solidFill>
                  <a:srgbClr val="000000"/>
                </a:solidFill>
                <a:latin typeface="Calibri" pitchFamily="34" charset="0"/>
                <a:cs typeface="Calibri" pitchFamily="34" charset="0"/>
              </a:rPr>
              <a:t>Autorschaft</a:t>
            </a:r>
            <a:endParaRPr lang="de-DE" dirty="0">
              <a:solidFill>
                <a:srgbClr val="000000"/>
              </a:solidFill>
              <a:latin typeface="Calibri" pitchFamily="34" charset="0"/>
              <a:cs typeface="Calibri" pitchFamily="34" charset="0"/>
            </a:endParaRPr>
          </a:p>
          <a:p>
            <a:pPr fontAlgn="base">
              <a:spcBef>
                <a:spcPct val="0"/>
              </a:spcBef>
              <a:spcAft>
                <a:spcPct val="0"/>
              </a:spcAft>
            </a:pPr>
            <a:r>
              <a:rPr lang="de-DE" dirty="0">
                <a:solidFill>
                  <a:srgbClr val="000000"/>
                </a:solidFill>
                <a:latin typeface="Calibri" pitchFamily="34" charset="0"/>
                <a:cs typeface="Calibri" pitchFamily="34" charset="0"/>
              </a:rPr>
              <a:t>§ 3. […] (2) </a:t>
            </a:r>
            <a:r>
              <a:rPr lang="de-DE" b="1" dirty="0">
                <a:solidFill>
                  <a:srgbClr val="000000"/>
                </a:solidFill>
                <a:latin typeface="Calibri" pitchFamily="34" charset="0"/>
                <a:cs typeface="Calibri" pitchFamily="34" charset="0"/>
              </a:rPr>
              <a:t>Unzulässig ist es, das geistige Eigentum oder die Persönlichkeitsrechte anderer Wissenschaftlerinnen oder Wissenschaftler zu verletzen</a:t>
            </a:r>
            <a:r>
              <a:rPr lang="de-DE" dirty="0">
                <a:solidFill>
                  <a:srgbClr val="000000"/>
                </a:solidFill>
                <a:latin typeface="Calibri" pitchFamily="34" charset="0"/>
                <a:cs typeface="Calibri" pitchFamily="34" charset="0"/>
              </a:rPr>
              <a:t>. Eine solche Verletzung liegt insbesondere vor bei unbefugter Verwertung fremder wissenschaftlicher Arbeiten oder Teilen von ihnen unter Anmaßung der Autorschaft (Plagiat)</a:t>
            </a:r>
            <a:endParaRPr lang="de-DE" b="1" dirty="0">
              <a:solidFill>
                <a:srgbClr val="000000"/>
              </a:solidFill>
              <a:latin typeface="Calibri" pitchFamily="34" charset="0"/>
              <a:cs typeface="Calibri" pitchFamily="34" charset="0"/>
            </a:endParaRPr>
          </a:p>
        </p:txBody>
      </p:sp>
      <p:pic>
        <p:nvPicPr>
          <p:cNvPr id="3074" name="Picture 2" descr="http://www.dafk-paderborn.de/archiv/images/ehrung_bauer.jpg"/>
          <p:cNvPicPr>
            <a:picLocks noChangeAspect="1" noChangeArrowheads="1"/>
          </p:cNvPicPr>
          <p:nvPr/>
        </p:nvPicPr>
        <p:blipFill rotWithShape="1">
          <a:blip r:embed="rId3">
            <a:extLst>
              <a:ext uri="{28A0092B-C50C-407E-A947-70E740481C1C}">
                <a14:useLocalDpi xmlns:a14="http://schemas.microsoft.com/office/drawing/2010/main" val="0"/>
              </a:ext>
            </a:extLst>
          </a:blip>
          <a:srcRect l="27502" r="36460"/>
          <a:stretch/>
        </p:blipFill>
        <p:spPr bwMode="auto">
          <a:xfrm>
            <a:off x="6347824" y="1177827"/>
            <a:ext cx="1877500" cy="3465735"/>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p:cNvSpPr txBox="1"/>
          <p:nvPr/>
        </p:nvSpPr>
        <p:spPr>
          <a:xfrm>
            <a:off x="6160136" y="4814210"/>
            <a:ext cx="2533278" cy="400110"/>
          </a:xfrm>
          <a:prstGeom prst="rect">
            <a:avLst/>
          </a:prstGeom>
          <a:noFill/>
        </p:spPr>
        <p:txBody>
          <a:bodyPr wrap="square" rtlCol="0">
            <a:spAutoFit/>
          </a:bodyPr>
          <a:lstStyle/>
          <a:p>
            <a:pPr fontAlgn="base">
              <a:spcBef>
                <a:spcPct val="0"/>
              </a:spcBef>
              <a:spcAft>
                <a:spcPct val="0"/>
              </a:spcAft>
            </a:pPr>
            <a:r>
              <a:rPr lang="de-DE" sz="1000" b="1" dirty="0">
                <a:solidFill>
                  <a:srgbClr val="000000"/>
                </a:solidFill>
                <a:latin typeface="Calibri" pitchFamily="34" charset="0"/>
                <a:cs typeface="Calibri" pitchFamily="34" charset="0"/>
              </a:rPr>
              <a:t>http://www.dafk-paderborn.de/archiv/ </a:t>
            </a:r>
            <a:r>
              <a:rPr lang="de-DE" sz="1000" b="1" dirty="0" err="1">
                <a:solidFill>
                  <a:srgbClr val="000000"/>
                </a:solidFill>
                <a:latin typeface="Calibri" pitchFamily="34" charset="0"/>
                <a:cs typeface="Calibri" pitchFamily="34" charset="0"/>
              </a:rPr>
              <a:t>images</a:t>
            </a:r>
            <a:r>
              <a:rPr lang="de-DE" sz="1000" b="1" dirty="0">
                <a:solidFill>
                  <a:srgbClr val="000000"/>
                </a:solidFill>
                <a:latin typeface="Calibri" pitchFamily="34" charset="0"/>
                <a:cs typeface="Calibri" pitchFamily="34" charset="0"/>
              </a:rPr>
              <a:t>/ehrung_bauer.jpg</a:t>
            </a:r>
          </a:p>
        </p:txBody>
      </p:sp>
      <p:sp>
        <p:nvSpPr>
          <p:cNvPr id="7" name="Textfeld 6"/>
          <p:cNvSpPr txBox="1"/>
          <p:nvPr/>
        </p:nvSpPr>
        <p:spPr>
          <a:xfrm>
            <a:off x="518514" y="2276872"/>
            <a:ext cx="3765454" cy="307777"/>
          </a:xfrm>
          <a:prstGeom prst="rect">
            <a:avLst/>
          </a:prstGeom>
          <a:noFill/>
        </p:spPr>
        <p:txBody>
          <a:bodyPr wrap="none" rtlCol="0">
            <a:spAutoFit/>
          </a:bodyPr>
          <a:lstStyle/>
          <a:p>
            <a:r>
              <a:rPr lang="de-DE" sz="1400" b="1" dirty="0" err="1" smtClean="0">
                <a:latin typeface="Calibri" pitchFamily="34" charset="0"/>
                <a:cs typeface="Calibri" pitchFamily="34" charset="0"/>
              </a:rPr>
              <a:t>From</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Safeguarding</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good</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scientific</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practice</a:t>
            </a:r>
            <a:r>
              <a:rPr lang="de-DE" sz="1400" b="1" dirty="0" smtClean="0">
                <a:latin typeface="Calibri" pitchFamily="34" charset="0"/>
                <a:cs typeface="Calibri" pitchFamily="34" charset="0"/>
              </a:rPr>
              <a:t>, DFG</a:t>
            </a:r>
            <a:endParaRPr lang="en-US" sz="1400" b="1" dirty="0">
              <a:latin typeface="Calibri" pitchFamily="34" charset="0"/>
              <a:cs typeface="Calibri" pitchFamily="34" charset="0"/>
            </a:endParaRPr>
          </a:p>
        </p:txBody>
      </p:sp>
    </p:spTree>
    <p:extLst>
      <p:ext uri="{BB962C8B-B14F-4D97-AF65-F5344CB8AC3E}">
        <p14:creationId xmlns:p14="http://schemas.microsoft.com/office/powerpoint/2010/main" val="28997687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Foliennummernplatzhalter 87"/>
          <p:cNvSpPr>
            <a:spLocks noGrp="1"/>
          </p:cNvSpPr>
          <p:nvPr>
            <p:ph type="sldNum" sz="quarter" idx="10"/>
          </p:nvPr>
        </p:nvSpPr>
        <p:spPr/>
        <p:txBody>
          <a:bodyPr/>
          <a:lstStyle/>
          <a:p>
            <a:pPr>
              <a:defRPr/>
            </a:pPr>
            <a:fld id="{F4EDBEF8-6A33-4BBE-A05A-CDD4703D873E}" type="slidenum">
              <a:rPr lang="en-US" b="1" smtClean="0"/>
              <a:pPr>
                <a:defRPr/>
              </a:pPr>
              <a:t>14</a:t>
            </a:fld>
            <a:endParaRPr lang="en-US" b="1"/>
          </a:p>
        </p:txBody>
      </p:sp>
      <p:sp>
        <p:nvSpPr>
          <p:cNvPr id="5" name="Text Box 2"/>
          <p:cNvSpPr txBox="1">
            <a:spLocks noChangeArrowheads="1"/>
          </p:cNvSpPr>
          <p:nvPr/>
        </p:nvSpPr>
        <p:spPr bwMode="auto">
          <a:xfrm>
            <a:off x="0" y="242479"/>
            <a:ext cx="9144000" cy="554037"/>
          </a:xfrm>
          <a:prstGeom prst="rect">
            <a:avLst/>
          </a:prstGeom>
          <a:noFill/>
          <a:ln w="9525">
            <a:noFill/>
            <a:miter lim="800000"/>
            <a:headEnd/>
            <a:tailEnd/>
          </a:ln>
        </p:spPr>
        <p:txBody>
          <a:bodyPr lIns="612000" tIns="0" rIns="92075" bIns="0">
            <a:spAutoFit/>
          </a:bodyPr>
          <a:lstStyle/>
          <a:p>
            <a:pPr defTabSz="762000" eaLnBrk="0" fontAlgn="base" hangingPunct="0">
              <a:spcBef>
                <a:spcPct val="0"/>
              </a:spcBef>
              <a:spcAft>
                <a:spcPct val="0"/>
              </a:spcAft>
            </a:pPr>
            <a:r>
              <a:rPr lang="en-US" sz="3600" b="1" dirty="0">
                <a:solidFill>
                  <a:srgbClr val="008080"/>
                </a:solidFill>
                <a:latin typeface="Calibri" pitchFamily="34" charset="0"/>
                <a:cs typeface="Arial" charset="0"/>
              </a:rPr>
              <a:t>Recommendation 12</a:t>
            </a:r>
          </a:p>
        </p:txBody>
      </p:sp>
      <p:sp>
        <p:nvSpPr>
          <p:cNvPr id="6" name="Textfeld 5"/>
          <p:cNvSpPr txBox="1"/>
          <p:nvPr/>
        </p:nvSpPr>
        <p:spPr>
          <a:xfrm>
            <a:off x="508883" y="1171334"/>
            <a:ext cx="5279667" cy="3000821"/>
          </a:xfrm>
          <a:prstGeom prst="rect">
            <a:avLst/>
          </a:prstGeom>
          <a:noFill/>
        </p:spPr>
        <p:txBody>
          <a:bodyPr wrap="square" rtlCol="0">
            <a:spAutoFit/>
          </a:bodyPr>
          <a:lstStyle/>
          <a:p>
            <a:pPr fontAlgn="base">
              <a:lnSpc>
                <a:spcPct val="150000"/>
              </a:lnSpc>
              <a:spcBef>
                <a:spcPct val="0"/>
              </a:spcBef>
              <a:spcAft>
                <a:spcPct val="0"/>
              </a:spcAft>
            </a:pPr>
            <a:r>
              <a:rPr lang="en-US" b="1" dirty="0">
                <a:solidFill>
                  <a:srgbClr val="000000"/>
                </a:solidFill>
                <a:latin typeface="Calibri" pitchFamily="34" charset="0"/>
                <a:cs typeface="Calibri" pitchFamily="34" charset="0"/>
              </a:rPr>
              <a:t>Scientific journals shall make it clear in their guidelines for authors that they are committed to best international practice with regard to the originality of submitted papers and the criteria for authorship. Reviewers of submitted manuscripts shall be bound to respect confidentiality</a:t>
            </a:r>
          </a:p>
          <a:p>
            <a:pPr fontAlgn="base">
              <a:lnSpc>
                <a:spcPct val="150000"/>
              </a:lnSpc>
              <a:spcBef>
                <a:spcPct val="0"/>
              </a:spcBef>
              <a:spcAft>
                <a:spcPct val="0"/>
              </a:spcAft>
            </a:pPr>
            <a:r>
              <a:rPr lang="en-US" b="1" dirty="0">
                <a:solidFill>
                  <a:srgbClr val="000000"/>
                </a:solidFill>
                <a:latin typeface="Calibri" pitchFamily="34" charset="0"/>
                <a:cs typeface="Calibri" pitchFamily="34" charset="0"/>
              </a:rPr>
              <a:t>and to disclose conflicts of interest.</a:t>
            </a:r>
            <a:endParaRPr lang="de-DE" b="1" dirty="0">
              <a:solidFill>
                <a:srgbClr val="000000"/>
              </a:solidFill>
              <a:latin typeface="Calibri" pitchFamily="34" charset="0"/>
              <a:cs typeface="Calibri" pitchFamily="34" charset="0"/>
            </a:endParaRPr>
          </a:p>
        </p:txBody>
      </p:sp>
      <p:pic>
        <p:nvPicPr>
          <p:cNvPr id="4" name="Picture 2" descr="http://www.bob-baker.com/self-publish-book/confidentia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9271" y="1005398"/>
            <a:ext cx="2409825" cy="2295525"/>
          </a:xfrm>
          <a:prstGeom prst="rect">
            <a:avLst/>
          </a:prstGeom>
          <a:noFill/>
          <a:extLst>
            <a:ext uri="{909E8E84-426E-40DD-AFC4-6F175D3DCCD1}">
              <a14:hiddenFill xmlns:a14="http://schemas.microsoft.com/office/drawing/2010/main">
                <a:solidFill>
                  <a:srgbClr val="FFFFFF"/>
                </a:solidFill>
              </a14:hiddenFill>
            </a:ext>
          </a:extLst>
        </p:spPr>
      </p:pic>
      <p:sp>
        <p:nvSpPr>
          <p:cNvPr id="10" name="Textfeld 9"/>
          <p:cNvSpPr txBox="1"/>
          <p:nvPr/>
        </p:nvSpPr>
        <p:spPr>
          <a:xfrm>
            <a:off x="6160136" y="3404051"/>
            <a:ext cx="2533278" cy="400110"/>
          </a:xfrm>
          <a:prstGeom prst="rect">
            <a:avLst/>
          </a:prstGeom>
          <a:noFill/>
        </p:spPr>
        <p:txBody>
          <a:bodyPr wrap="square" rtlCol="0">
            <a:spAutoFit/>
          </a:bodyPr>
          <a:lstStyle/>
          <a:p>
            <a:pPr fontAlgn="base">
              <a:spcBef>
                <a:spcPct val="0"/>
              </a:spcBef>
              <a:spcAft>
                <a:spcPct val="0"/>
              </a:spcAft>
            </a:pPr>
            <a:r>
              <a:rPr lang="de-DE" sz="1000" b="1" dirty="0">
                <a:solidFill>
                  <a:srgbClr val="000000"/>
                </a:solidFill>
                <a:latin typeface="Calibri" pitchFamily="34" charset="0"/>
                <a:cs typeface="Calibri" pitchFamily="34" charset="0"/>
              </a:rPr>
              <a:t>http://www.bob-baker.com/self-publish-book/confidential.jpg</a:t>
            </a:r>
          </a:p>
        </p:txBody>
      </p:sp>
      <p:sp>
        <p:nvSpPr>
          <p:cNvPr id="7" name="Textfeld 6"/>
          <p:cNvSpPr txBox="1"/>
          <p:nvPr/>
        </p:nvSpPr>
        <p:spPr>
          <a:xfrm>
            <a:off x="4932040" y="5949280"/>
            <a:ext cx="3765454" cy="307777"/>
          </a:xfrm>
          <a:prstGeom prst="rect">
            <a:avLst/>
          </a:prstGeom>
          <a:noFill/>
        </p:spPr>
        <p:txBody>
          <a:bodyPr wrap="none" rtlCol="0">
            <a:spAutoFit/>
          </a:bodyPr>
          <a:lstStyle/>
          <a:p>
            <a:r>
              <a:rPr lang="de-DE" sz="1400" b="1" dirty="0" err="1" smtClean="0">
                <a:latin typeface="Calibri" pitchFamily="34" charset="0"/>
                <a:cs typeface="Calibri" pitchFamily="34" charset="0"/>
              </a:rPr>
              <a:t>From</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Safeguarding</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good</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scientific</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practice</a:t>
            </a:r>
            <a:r>
              <a:rPr lang="de-DE" sz="1400" b="1" dirty="0" smtClean="0">
                <a:latin typeface="Calibri" pitchFamily="34" charset="0"/>
                <a:cs typeface="Calibri" pitchFamily="34" charset="0"/>
              </a:rPr>
              <a:t>, DFG</a:t>
            </a:r>
            <a:endParaRPr lang="en-US" sz="1400" b="1" dirty="0">
              <a:latin typeface="Calibri" pitchFamily="34" charset="0"/>
              <a:cs typeface="Calibri" pitchFamily="34" charset="0"/>
            </a:endParaRPr>
          </a:p>
        </p:txBody>
      </p:sp>
    </p:spTree>
    <p:extLst>
      <p:ext uri="{BB962C8B-B14F-4D97-AF65-F5344CB8AC3E}">
        <p14:creationId xmlns:p14="http://schemas.microsoft.com/office/powerpoint/2010/main" val="38164695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de-DE" sz="2800" b="1">
                <a:solidFill>
                  <a:srgbClr val="003399"/>
                </a:solidFill>
              </a:rPr>
              <a:t>Katalog von Fehlverhalten</a:t>
            </a:r>
          </a:p>
        </p:txBody>
      </p:sp>
      <p:sp>
        <p:nvSpPr>
          <p:cNvPr id="53251" name="Rectangle 3"/>
          <p:cNvSpPr>
            <a:spLocks noGrp="1" noChangeArrowheads="1"/>
          </p:cNvSpPr>
          <p:nvPr>
            <p:ph type="body" idx="1"/>
          </p:nvPr>
        </p:nvSpPr>
        <p:spPr>
          <a:xfrm>
            <a:off x="1100138" y="1054100"/>
            <a:ext cx="7143750" cy="4633913"/>
          </a:xfrm>
        </p:spPr>
        <p:txBody>
          <a:bodyPr/>
          <a:lstStyle/>
          <a:p>
            <a:pPr>
              <a:lnSpc>
                <a:spcPct val="90000"/>
              </a:lnSpc>
            </a:pPr>
            <a:endParaRPr lang="de-DE" sz="1400">
              <a:solidFill>
                <a:srgbClr val="002162"/>
              </a:solidFill>
            </a:endParaRPr>
          </a:p>
          <a:p>
            <a:pPr lvl="2">
              <a:lnSpc>
                <a:spcPct val="90000"/>
              </a:lnSpc>
            </a:pPr>
            <a:r>
              <a:rPr lang="de-DE" sz="1600">
                <a:solidFill>
                  <a:srgbClr val="FF0000"/>
                </a:solidFill>
                <a:latin typeface="Arial" charset="0"/>
              </a:rPr>
              <a:t>Erfinden von Daten</a:t>
            </a:r>
          </a:p>
          <a:p>
            <a:pPr lvl="2">
              <a:lnSpc>
                <a:spcPct val="90000"/>
              </a:lnSpc>
            </a:pPr>
            <a:endParaRPr lang="de-DE" sz="700">
              <a:solidFill>
                <a:srgbClr val="FF0000"/>
              </a:solidFill>
              <a:latin typeface="Arial" charset="0"/>
            </a:endParaRPr>
          </a:p>
          <a:p>
            <a:pPr lvl="2">
              <a:lnSpc>
                <a:spcPct val="90000"/>
              </a:lnSpc>
            </a:pPr>
            <a:r>
              <a:rPr lang="de-DE" sz="1600">
                <a:solidFill>
                  <a:srgbClr val="FF0000"/>
                </a:solidFill>
                <a:latin typeface="Arial" charset="0"/>
              </a:rPr>
              <a:t>Verfälschen von Daten</a:t>
            </a:r>
            <a:endParaRPr lang="de-DE" sz="1400">
              <a:solidFill>
                <a:srgbClr val="FF0000"/>
              </a:solidFill>
              <a:latin typeface="Arial" charset="0"/>
            </a:endParaRPr>
          </a:p>
          <a:p>
            <a:pPr lvl="2">
              <a:lnSpc>
                <a:spcPct val="90000"/>
              </a:lnSpc>
            </a:pPr>
            <a:endParaRPr lang="de-DE" sz="700">
              <a:solidFill>
                <a:srgbClr val="FF0000"/>
              </a:solidFill>
              <a:latin typeface="Arial" charset="0"/>
            </a:endParaRPr>
          </a:p>
          <a:p>
            <a:pPr lvl="2">
              <a:lnSpc>
                <a:spcPct val="90000"/>
              </a:lnSpc>
            </a:pPr>
            <a:r>
              <a:rPr lang="de-DE" sz="1600">
                <a:solidFill>
                  <a:srgbClr val="FF0000"/>
                </a:solidFill>
                <a:latin typeface="Arial" charset="0"/>
              </a:rPr>
              <a:t>Unrichtige Angaben in einem Bewerbungsschreiben oder Förderantrag</a:t>
            </a:r>
            <a:endParaRPr lang="de-DE" sz="1400">
              <a:solidFill>
                <a:srgbClr val="FF0000"/>
              </a:solidFill>
              <a:latin typeface="Arial" charset="0"/>
            </a:endParaRPr>
          </a:p>
          <a:p>
            <a:pPr lvl="2">
              <a:lnSpc>
                <a:spcPct val="90000"/>
              </a:lnSpc>
            </a:pPr>
            <a:endParaRPr lang="de-DE" sz="800">
              <a:solidFill>
                <a:srgbClr val="FF0000"/>
              </a:solidFill>
              <a:latin typeface="Arial" charset="0"/>
            </a:endParaRPr>
          </a:p>
          <a:p>
            <a:pPr lvl="2">
              <a:lnSpc>
                <a:spcPct val="90000"/>
              </a:lnSpc>
            </a:pPr>
            <a:r>
              <a:rPr lang="de-DE" sz="1600">
                <a:solidFill>
                  <a:srgbClr val="FF0000"/>
                </a:solidFill>
                <a:latin typeface="Arial" charset="0"/>
              </a:rPr>
              <a:t>Unbefugte Verwertung unter Anmaßung der Autorschaft (Plagiat)</a:t>
            </a:r>
          </a:p>
          <a:p>
            <a:pPr lvl="2">
              <a:lnSpc>
                <a:spcPct val="90000"/>
              </a:lnSpc>
            </a:pPr>
            <a:endParaRPr lang="de-DE" sz="800">
              <a:solidFill>
                <a:srgbClr val="FF0000"/>
              </a:solidFill>
              <a:latin typeface="Arial" charset="0"/>
            </a:endParaRPr>
          </a:p>
          <a:p>
            <a:pPr lvl="2">
              <a:lnSpc>
                <a:spcPct val="90000"/>
              </a:lnSpc>
            </a:pPr>
            <a:r>
              <a:rPr lang="de-DE" sz="1600">
                <a:solidFill>
                  <a:srgbClr val="FF0000"/>
                </a:solidFill>
                <a:latin typeface="Arial" charset="0"/>
              </a:rPr>
              <a:t>Ausbeutung von Forschungsansätzen und Ideen, insbesondere als Gutachter (Ideendiebstahl)</a:t>
            </a:r>
          </a:p>
          <a:p>
            <a:pPr lvl="2">
              <a:lnSpc>
                <a:spcPct val="90000"/>
              </a:lnSpc>
            </a:pPr>
            <a:endParaRPr lang="de-DE" sz="800">
              <a:solidFill>
                <a:srgbClr val="FF0000"/>
              </a:solidFill>
              <a:latin typeface="Arial" charset="0"/>
            </a:endParaRPr>
          </a:p>
          <a:p>
            <a:pPr lvl="2">
              <a:lnSpc>
                <a:spcPct val="90000"/>
              </a:lnSpc>
            </a:pPr>
            <a:r>
              <a:rPr lang="de-DE" sz="1600">
                <a:solidFill>
                  <a:srgbClr val="FF0000"/>
                </a:solidFill>
                <a:latin typeface="Arial" charset="0"/>
              </a:rPr>
              <a:t>Verfälschung des Inhalts</a:t>
            </a:r>
            <a:endParaRPr lang="de-DE" sz="1400">
              <a:solidFill>
                <a:srgbClr val="FF0000"/>
              </a:solidFill>
              <a:latin typeface="Arial" charset="0"/>
            </a:endParaRPr>
          </a:p>
          <a:p>
            <a:pPr lvl="2">
              <a:lnSpc>
                <a:spcPct val="90000"/>
              </a:lnSpc>
            </a:pPr>
            <a:endParaRPr lang="de-DE" sz="800">
              <a:solidFill>
                <a:srgbClr val="FF0000"/>
              </a:solidFill>
              <a:latin typeface="Arial" charset="0"/>
            </a:endParaRPr>
          </a:p>
          <a:p>
            <a:pPr lvl="2">
              <a:lnSpc>
                <a:spcPct val="90000"/>
              </a:lnSpc>
            </a:pPr>
            <a:r>
              <a:rPr lang="de-DE" sz="1600">
                <a:solidFill>
                  <a:srgbClr val="FF0000"/>
                </a:solidFill>
                <a:latin typeface="Arial" charset="0"/>
              </a:rPr>
              <a:t>Inanspruchnahme der (Mit-)Autorschaft eines anderen ohne dessen Einverständnis</a:t>
            </a:r>
            <a:endParaRPr lang="de-DE" sz="1400">
              <a:solidFill>
                <a:srgbClr val="FF0000"/>
              </a:solidFill>
              <a:latin typeface="Arial" charset="0"/>
            </a:endParaRPr>
          </a:p>
          <a:p>
            <a:pPr lvl="2">
              <a:lnSpc>
                <a:spcPct val="90000"/>
              </a:lnSpc>
            </a:pPr>
            <a:endParaRPr lang="de-DE" sz="800">
              <a:solidFill>
                <a:srgbClr val="FF0000"/>
              </a:solidFill>
              <a:latin typeface="Arial" charset="0"/>
            </a:endParaRPr>
          </a:p>
          <a:p>
            <a:pPr lvl="2">
              <a:lnSpc>
                <a:spcPct val="90000"/>
              </a:lnSpc>
            </a:pPr>
            <a:r>
              <a:rPr lang="de-DE" sz="1600">
                <a:solidFill>
                  <a:srgbClr val="FF0000"/>
                </a:solidFill>
                <a:latin typeface="Arial" charset="0"/>
              </a:rPr>
              <a:t>Sabotage von Forschungstätigkeit</a:t>
            </a:r>
            <a:r>
              <a:rPr lang="de-DE" sz="1400">
                <a:solidFill>
                  <a:srgbClr val="002162"/>
                </a:solidFill>
                <a:latin typeface="Arial" charset="0"/>
              </a:rPr>
              <a:t> </a:t>
            </a:r>
          </a:p>
          <a:p>
            <a:pPr lvl="2">
              <a:lnSpc>
                <a:spcPct val="90000"/>
              </a:lnSpc>
              <a:buFontTx/>
              <a:buNone/>
            </a:pPr>
            <a:r>
              <a:rPr lang="de-DE" sz="1400">
                <a:solidFill>
                  <a:srgbClr val="002162"/>
                </a:solidFill>
                <a:latin typeface="Arial" charset="0"/>
              </a:rPr>
              <a:t>    </a:t>
            </a:r>
            <a:endParaRPr lang="de-DE" sz="1400">
              <a:solidFill>
                <a:srgbClr val="002162"/>
              </a:solidFill>
            </a:endParaRPr>
          </a:p>
        </p:txBody>
      </p:sp>
      <p:sp>
        <p:nvSpPr>
          <p:cNvPr id="4" name="Rectangle 19"/>
          <p:cNvSpPr>
            <a:spLocks noChangeArrowheads="1"/>
          </p:cNvSpPr>
          <p:nvPr/>
        </p:nvSpPr>
        <p:spPr bwMode="auto">
          <a:xfrm>
            <a:off x="6756531" y="6257139"/>
            <a:ext cx="210942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de-DE"/>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a:lstStyle>
          <a:p>
            <a:pPr eaLnBrk="0" hangingPunct="0"/>
            <a:r>
              <a:rPr lang="de-DE" sz="1200" b="1">
                <a:solidFill>
                  <a:srgbClr val="3333CC"/>
                </a:solidFill>
                <a:latin typeface="Arial" charset="0"/>
                <a:ea typeface="ＭＳ Ｐゴシック" charset="-128"/>
              </a:rPr>
              <a:t>Professor Dr. G.-M. Greuel</a:t>
            </a:r>
          </a:p>
        </p:txBody>
      </p:sp>
    </p:spTree>
    <p:extLst>
      <p:ext uri="{BB962C8B-B14F-4D97-AF65-F5344CB8AC3E}">
        <p14:creationId xmlns:p14="http://schemas.microsoft.com/office/powerpoint/2010/main" val="21094544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de-DE" sz="2800" b="1">
                <a:solidFill>
                  <a:srgbClr val="003399"/>
                </a:solidFill>
              </a:rPr>
              <a:t>Auszüge aus den Empfehlungen der DFG</a:t>
            </a:r>
          </a:p>
        </p:txBody>
      </p:sp>
      <p:sp>
        <p:nvSpPr>
          <p:cNvPr id="52227" name="Rectangle 3"/>
          <p:cNvSpPr>
            <a:spLocks noGrp="1" noChangeArrowheads="1"/>
          </p:cNvSpPr>
          <p:nvPr>
            <p:ph type="body" idx="1"/>
          </p:nvPr>
        </p:nvSpPr>
        <p:spPr/>
        <p:txBody>
          <a:bodyPr/>
          <a:lstStyle/>
          <a:p>
            <a:pPr>
              <a:lnSpc>
                <a:spcPct val="90000"/>
              </a:lnSpc>
            </a:pPr>
            <a:r>
              <a:rPr lang="de-DE" sz="1400" b="1">
                <a:solidFill>
                  <a:srgbClr val="FF0000"/>
                </a:solidFill>
              </a:rPr>
              <a:t>Allgemeine Prinzipien wissenschaftlicher Arbeiten betreffen z. B.</a:t>
            </a:r>
          </a:p>
          <a:p>
            <a:pPr>
              <a:lnSpc>
                <a:spcPct val="90000"/>
              </a:lnSpc>
            </a:pPr>
            <a:endParaRPr lang="de-DE" sz="800" b="1">
              <a:solidFill>
                <a:srgbClr val="FF0000"/>
              </a:solidFill>
            </a:endParaRPr>
          </a:p>
          <a:p>
            <a:pPr lvl="2">
              <a:lnSpc>
                <a:spcPct val="90000"/>
              </a:lnSpc>
            </a:pPr>
            <a:r>
              <a:rPr lang="de-DE" sz="1400">
                <a:solidFill>
                  <a:srgbClr val="FF0000"/>
                </a:solidFill>
                <a:latin typeface="Arial" charset="0"/>
              </a:rPr>
              <a:t>Resultate zu dokumentieren</a:t>
            </a:r>
          </a:p>
          <a:p>
            <a:pPr lvl="2">
              <a:lnSpc>
                <a:spcPct val="90000"/>
              </a:lnSpc>
            </a:pPr>
            <a:r>
              <a:rPr lang="de-DE" sz="1400">
                <a:solidFill>
                  <a:srgbClr val="FF0000"/>
                </a:solidFill>
                <a:latin typeface="Arial" charset="0"/>
              </a:rPr>
              <a:t>alle Ergebnisse konsequent selbst anzuzweifeln</a:t>
            </a:r>
          </a:p>
          <a:p>
            <a:pPr lvl="2">
              <a:lnSpc>
                <a:spcPct val="90000"/>
              </a:lnSpc>
            </a:pPr>
            <a:r>
              <a:rPr lang="de-DE" sz="1400">
                <a:solidFill>
                  <a:srgbClr val="FF0000"/>
                </a:solidFill>
                <a:latin typeface="Arial" charset="0"/>
              </a:rPr>
              <a:t>strikte Ehrlichkeit im Hinblick auf die Beiträge von Partnern, Konkurrenten und Vorgängern zu wahren</a:t>
            </a:r>
          </a:p>
          <a:p>
            <a:pPr lvl="2">
              <a:lnSpc>
                <a:spcPct val="90000"/>
              </a:lnSpc>
            </a:pPr>
            <a:r>
              <a:rPr lang="de-DE" sz="1400">
                <a:solidFill>
                  <a:srgbClr val="FF0000"/>
                </a:solidFill>
                <a:latin typeface="Arial" charset="0"/>
              </a:rPr>
              <a:t>Zusammenarbeit und Leitungsverantwortung in Arbeitsgruppen</a:t>
            </a:r>
          </a:p>
          <a:p>
            <a:pPr lvl="2">
              <a:lnSpc>
                <a:spcPct val="90000"/>
              </a:lnSpc>
            </a:pPr>
            <a:r>
              <a:rPr lang="de-DE" sz="1400">
                <a:solidFill>
                  <a:srgbClr val="FF0000"/>
                </a:solidFill>
                <a:latin typeface="Arial" charset="0"/>
              </a:rPr>
              <a:t>die Betreuung des wissenschaftlichen Nachwuchses</a:t>
            </a:r>
          </a:p>
          <a:p>
            <a:pPr lvl="2">
              <a:lnSpc>
                <a:spcPct val="90000"/>
              </a:lnSpc>
            </a:pPr>
            <a:r>
              <a:rPr lang="de-DE" sz="1400">
                <a:solidFill>
                  <a:srgbClr val="FF0000"/>
                </a:solidFill>
                <a:latin typeface="Arial" charset="0"/>
              </a:rPr>
              <a:t>die Sicherung und Aufbewahrung von Primärdaten</a:t>
            </a:r>
          </a:p>
          <a:p>
            <a:pPr>
              <a:lnSpc>
                <a:spcPct val="90000"/>
              </a:lnSpc>
            </a:pPr>
            <a:endParaRPr lang="de-DE" sz="1000">
              <a:solidFill>
                <a:srgbClr val="FF0000"/>
              </a:solidFill>
            </a:endParaRPr>
          </a:p>
          <a:p>
            <a:pPr>
              <a:lnSpc>
                <a:spcPct val="90000"/>
              </a:lnSpc>
            </a:pPr>
            <a:r>
              <a:rPr lang="de-DE" sz="1400" b="1">
                <a:solidFill>
                  <a:srgbClr val="FF0000"/>
                </a:solidFill>
              </a:rPr>
              <a:t>Die Regeln sollen fester Bestandteil der Lehre und der Ausbildung sein.</a:t>
            </a:r>
          </a:p>
          <a:p>
            <a:pPr>
              <a:lnSpc>
                <a:spcPct val="90000"/>
              </a:lnSpc>
            </a:pPr>
            <a:endParaRPr lang="de-DE" sz="1000" b="1">
              <a:solidFill>
                <a:srgbClr val="FF0000"/>
              </a:solidFill>
            </a:endParaRPr>
          </a:p>
          <a:p>
            <a:pPr>
              <a:lnSpc>
                <a:spcPct val="90000"/>
              </a:lnSpc>
            </a:pPr>
            <a:r>
              <a:rPr lang="de-DE" sz="1400" b="1">
                <a:solidFill>
                  <a:srgbClr val="FF0000"/>
                </a:solidFill>
              </a:rPr>
              <a:t>Die Leitungen der wissenschaftlichen Arbeitseinheiten sollen auf die Grundsätze für die Betreuung des wissenschaftlichen Nachwuchses verpflichtet werden.</a:t>
            </a:r>
          </a:p>
          <a:p>
            <a:pPr>
              <a:lnSpc>
                <a:spcPct val="90000"/>
              </a:lnSpc>
            </a:pPr>
            <a:endParaRPr lang="de-DE" sz="1000" b="1">
              <a:solidFill>
                <a:srgbClr val="FF0000"/>
              </a:solidFill>
            </a:endParaRPr>
          </a:p>
          <a:p>
            <a:pPr>
              <a:lnSpc>
                <a:spcPct val="90000"/>
              </a:lnSpc>
            </a:pPr>
            <a:r>
              <a:rPr lang="de-DE" sz="1400" b="1">
                <a:solidFill>
                  <a:srgbClr val="FF0000"/>
                </a:solidFill>
              </a:rPr>
              <a:t>Originalität und Qualität als Bewertungsmaßstab sollen stets Vorrang vor Quantität haben.</a:t>
            </a:r>
          </a:p>
          <a:p>
            <a:pPr>
              <a:lnSpc>
                <a:spcPct val="90000"/>
              </a:lnSpc>
            </a:pPr>
            <a:endParaRPr lang="de-DE" sz="1000" b="1">
              <a:solidFill>
                <a:srgbClr val="FF0000"/>
              </a:solidFill>
            </a:endParaRPr>
          </a:p>
          <a:p>
            <a:pPr>
              <a:lnSpc>
                <a:spcPct val="90000"/>
              </a:lnSpc>
            </a:pPr>
            <a:r>
              <a:rPr lang="de-DE" sz="1400" b="1">
                <a:solidFill>
                  <a:srgbClr val="FF0000"/>
                </a:solidFill>
              </a:rPr>
              <a:t>Die Primärdaten sollen für zehn Jahre aufbewahrt werden.</a:t>
            </a:r>
          </a:p>
          <a:p>
            <a:pPr>
              <a:lnSpc>
                <a:spcPct val="90000"/>
              </a:lnSpc>
            </a:pPr>
            <a:endParaRPr lang="de-DE" sz="1000" b="1">
              <a:solidFill>
                <a:srgbClr val="FF0000"/>
              </a:solidFill>
            </a:endParaRPr>
          </a:p>
          <a:p>
            <a:pPr>
              <a:lnSpc>
                <a:spcPct val="90000"/>
              </a:lnSpc>
            </a:pPr>
            <a:r>
              <a:rPr lang="de-DE" sz="1400" b="1">
                <a:solidFill>
                  <a:srgbClr val="FF0000"/>
                </a:solidFill>
              </a:rPr>
              <a:t>Eine "Ehrenautorschaft" ist ausgeschlossen.</a:t>
            </a:r>
          </a:p>
          <a:p>
            <a:pPr>
              <a:lnSpc>
                <a:spcPct val="90000"/>
              </a:lnSpc>
            </a:pPr>
            <a:endParaRPr lang="de-DE" sz="1400">
              <a:solidFill>
                <a:srgbClr val="FF0000"/>
              </a:solidFill>
            </a:endParaRPr>
          </a:p>
        </p:txBody>
      </p:sp>
      <p:sp>
        <p:nvSpPr>
          <p:cNvPr id="4" name="Rectangle 19"/>
          <p:cNvSpPr>
            <a:spLocks noChangeArrowheads="1"/>
          </p:cNvSpPr>
          <p:nvPr/>
        </p:nvSpPr>
        <p:spPr bwMode="auto">
          <a:xfrm>
            <a:off x="6756531" y="6257139"/>
            <a:ext cx="210942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de-DE"/>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a:lstStyle>
          <a:p>
            <a:pPr eaLnBrk="0" hangingPunct="0"/>
            <a:r>
              <a:rPr lang="de-DE" sz="1200" b="1">
                <a:solidFill>
                  <a:srgbClr val="3333CC"/>
                </a:solidFill>
                <a:latin typeface="Arial" charset="0"/>
                <a:ea typeface="ＭＳ Ｐゴシック" charset="-128"/>
              </a:rPr>
              <a:t>Professor Dr. G.-M. Greuel</a:t>
            </a:r>
          </a:p>
        </p:txBody>
      </p:sp>
    </p:spTree>
    <p:extLst>
      <p:ext uri="{BB962C8B-B14F-4D97-AF65-F5344CB8AC3E}">
        <p14:creationId xmlns:p14="http://schemas.microsoft.com/office/powerpoint/2010/main" val="24349791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feld 4"/>
          <p:cNvSpPr txBox="1">
            <a:spLocks noChangeArrowheads="1"/>
          </p:cNvSpPr>
          <p:nvPr/>
        </p:nvSpPr>
        <p:spPr bwMode="auto">
          <a:xfrm>
            <a:off x="1049338" y="974725"/>
            <a:ext cx="184150" cy="276225"/>
          </a:xfrm>
          <a:prstGeom prst="rect">
            <a:avLst/>
          </a:prstGeom>
          <a:noFill/>
          <a:ln w="9525">
            <a:noFill/>
            <a:miter lim="800000"/>
            <a:headEnd/>
            <a:tailEnd/>
          </a:ln>
        </p:spPr>
        <p:txBody>
          <a:bodyPr wrap="none">
            <a:spAutoFit/>
          </a:bodyPr>
          <a:lstStyle/>
          <a:p>
            <a:pPr eaLnBrk="0" fontAlgn="base" hangingPunct="0">
              <a:spcBef>
                <a:spcPct val="15000"/>
              </a:spcBef>
              <a:spcAft>
                <a:spcPct val="15000"/>
              </a:spcAft>
              <a:buClr>
                <a:srgbClr val="FF00FF"/>
              </a:buClr>
              <a:buFont typeface="Wingdings" pitchFamily="2" charset="2"/>
              <a:buNone/>
            </a:pPr>
            <a:endParaRPr lang="de-DE" sz="1200" b="1" dirty="0">
              <a:solidFill>
                <a:srgbClr val="000000"/>
              </a:solidFill>
              <a:latin typeface="Calibri" pitchFamily="34" charset="0"/>
              <a:cs typeface="Arial" charset="0"/>
            </a:endParaRPr>
          </a:p>
        </p:txBody>
      </p:sp>
      <p:sp>
        <p:nvSpPr>
          <p:cNvPr id="6148" name="Rectangle 4"/>
          <p:cNvSpPr>
            <a:spLocks noChangeArrowheads="1"/>
          </p:cNvSpPr>
          <p:nvPr/>
        </p:nvSpPr>
        <p:spPr bwMode="auto">
          <a:xfrm>
            <a:off x="644525" y="673100"/>
            <a:ext cx="7235825" cy="1354217"/>
          </a:xfrm>
          <a:prstGeom prst="rect">
            <a:avLst/>
          </a:prstGeom>
          <a:noFill/>
          <a:ln w="9525" algn="ctr">
            <a:noFill/>
            <a:miter lim="800000"/>
            <a:headEnd/>
            <a:tailEnd/>
          </a:ln>
        </p:spPr>
        <p:txBody>
          <a:bodyPr wrap="square" lIns="0" tIns="0" rIns="0" bIns="0">
            <a:spAutoFit/>
          </a:bodyPr>
          <a:lstStyle/>
          <a:p>
            <a:pPr eaLnBrk="0" fontAlgn="base" hangingPunct="0">
              <a:spcBef>
                <a:spcPct val="15000"/>
              </a:spcBef>
              <a:spcAft>
                <a:spcPct val="15000"/>
              </a:spcAft>
              <a:buClr>
                <a:srgbClr val="FF00FF"/>
              </a:buClr>
              <a:buFont typeface="Wingdings" pitchFamily="2" charset="2"/>
              <a:buNone/>
            </a:pPr>
            <a:r>
              <a:rPr lang="en-US" sz="4400" b="1" dirty="0">
                <a:solidFill>
                  <a:srgbClr val="008080"/>
                </a:solidFill>
                <a:latin typeface="Calibri" pitchFamily="34" charset="0"/>
                <a:cs typeface="Arial" charset="0"/>
              </a:rPr>
              <a:t>Safeguarding </a:t>
            </a:r>
            <a:br>
              <a:rPr lang="en-US" sz="4400" b="1" dirty="0">
                <a:solidFill>
                  <a:srgbClr val="008080"/>
                </a:solidFill>
                <a:latin typeface="Calibri" pitchFamily="34" charset="0"/>
                <a:cs typeface="Arial" charset="0"/>
              </a:rPr>
            </a:br>
            <a:r>
              <a:rPr lang="en-US" sz="4400" b="1" dirty="0">
                <a:solidFill>
                  <a:srgbClr val="008080"/>
                </a:solidFill>
                <a:latin typeface="Calibri" pitchFamily="34" charset="0"/>
                <a:cs typeface="Arial" charset="0"/>
              </a:rPr>
              <a:t>good scientific practice</a:t>
            </a:r>
            <a:endParaRPr lang="de-DE" sz="4400" b="1" dirty="0">
              <a:solidFill>
                <a:srgbClr val="008080"/>
              </a:solidFill>
              <a:latin typeface="Calibri" pitchFamily="34" charset="0"/>
              <a:cs typeface="Arial" charset="0"/>
            </a:endParaRPr>
          </a:p>
        </p:txBody>
      </p:sp>
      <p:sp>
        <p:nvSpPr>
          <p:cNvPr id="7" name="Foliennummernplatzhalter 6"/>
          <p:cNvSpPr>
            <a:spLocks noGrp="1"/>
          </p:cNvSpPr>
          <p:nvPr>
            <p:ph type="sldNum" sz="quarter" idx="10"/>
          </p:nvPr>
        </p:nvSpPr>
        <p:spPr/>
        <p:txBody>
          <a:bodyPr/>
          <a:lstStyle/>
          <a:p>
            <a:pPr>
              <a:defRPr/>
            </a:pPr>
            <a:fld id="{F4EDBEF8-6A33-4BBE-A05A-CDD4703D873E}" type="slidenum">
              <a:rPr lang="de-AT" b="1" smtClean="0"/>
              <a:pPr>
                <a:defRPr/>
              </a:pPr>
              <a:t>2</a:t>
            </a:fld>
            <a:endParaRPr lang="de-AT" b="1" dirty="0"/>
          </a:p>
        </p:txBody>
      </p:sp>
      <p:sp>
        <p:nvSpPr>
          <p:cNvPr id="8" name="Rechteck 7"/>
          <p:cNvSpPr/>
          <p:nvPr/>
        </p:nvSpPr>
        <p:spPr>
          <a:xfrm>
            <a:off x="237617" y="94818"/>
            <a:ext cx="1714500" cy="2400657"/>
          </a:xfrm>
          <a:prstGeom prst="rect">
            <a:avLst/>
          </a:prstGeom>
          <a:noFill/>
          <a:ln>
            <a:noFill/>
          </a:ln>
        </p:spPr>
        <p:style>
          <a:lnRef idx="2">
            <a:schemeClr val="accent3"/>
          </a:lnRef>
          <a:fillRef idx="1">
            <a:schemeClr val="lt1"/>
          </a:fillRef>
          <a:effectRef idx="0">
            <a:schemeClr val="accent3"/>
          </a:effectRef>
          <a:fontRef idx="minor">
            <a:schemeClr val="dk1"/>
          </a:fontRef>
        </p:style>
        <p:txBody>
          <a:bodyPr>
            <a:scene3d>
              <a:camera prst="orthographicFront"/>
              <a:lightRig rig="flat" dir="tl">
                <a:rot lat="0" lon="0" rev="6600000"/>
              </a:lightRig>
            </a:scene3d>
            <a:sp3d extrusionH="25400">
              <a:bevelT w="38100" h="31750"/>
              <a:contourClr>
                <a:schemeClr val="bg1"/>
              </a:contourClr>
            </a:sp3d>
          </a:bodyPr>
          <a:lstStyle/>
          <a:p>
            <a:pPr algn="ctr" fontAlgn="base">
              <a:spcBef>
                <a:spcPct val="0"/>
              </a:spcBef>
              <a:spcAft>
                <a:spcPct val="0"/>
              </a:spcAft>
              <a:defRPr/>
            </a:pPr>
            <a:endParaRPr lang="de-DE" sz="15000" b="1" dirty="0">
              <a:ln w="11430"/>
              <a:solidFill>
                <a:srgbClr val="008080"/>
              </a:solidFill>
              <a:effectLst>
                <a:outerShdw blurRad="50800" dist="39000" dir="5460000" algn="tl">
                  <a:srgbClr val="000000">
                    <a:alpha val="38000"/>
                  </a:srgbClr>
                </a:outerShdw>
              </a:effectLst>
              <a:latin typeface="Calibri" pitchFamily="34" charset="0"/>
              <a:ea typeface="Adobe Fangsong Std R" pitchFamily="18" charset="-128"/>
              <a:cs typeface="Times New Roman" pitchFamily="18" charset="0"/>
            </a:endParaRP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21706" y="2495474"/>
            <a:ext cx="3024801" cy="3420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feld 1"/>
          <p:cNvSpPr txBox="1"/>
          <p:nvPr/>
        </p:nvSpPr>
        <p:spPr>
          <a:xfrm>
            <a:off x="5828312" y="3776208"/>
            <a:ext cx="2806810" cy="1754326"/>
          </a:xfrm>
          <a:prstGeom prst="rect">
            <a:avLst/>
          </a:prstGeom>
          <a:noFill/>
        </p:spPr>
        <p:txBody>
          <a:bodyPr wrap="square" rtlCol="0">
            <a:spAutoFit/>
          </a:bodyPr>
          <a:lstStyle/>
          <a:p>
            <a:pPr fontAlgn="base">
              <a:spcBef>
                <a:spcPct val="0"/>
              </a:spcBef>
              <a:spcAft>
                <a:spcPct val="0"/>
              </a:spcAft>
            </a:pPr>
            <a:r>
              <a:rPr lang="de-DE" sz="1200" b="1" dirty="0">
                <a:solidFill>
                  <a:srgbClr val="000000"/>
                </a:solidFill>
                <a:latin typeface="Calibri" pitchFamily="34" charset="0"/>
                <a:cs typeface="Calibri" pitchFamily="34" charset="0"/>
              </a:rPr>
              <a:t>http://www.google.de/#sclient=psy-ab&amp;hl=de&amp;safe=off&amp;source=hp&amp;q=gute+wissenschaftliche+praxis+dfg&amp;pbx=1&amp;oq=gute+wissenschaftliche+praxis+dfg&amp;aq=f&amp;aqi=g1&amp;aql=&amp;gs_sm=e&amp;gs_upl=4977l11791l0l11867l33l14l0l19l19l2l216l2005l1.11.2l29l0&amp;bav=on.2,or.r_gc.r_pw.,cf.osb&amp;fp=bb2706feced0f80c&amp;biw=1341&amp;bih=1011</a:t>
            </a:r>
          </a:p>
        </p:txBody>
      </p:sp>
    </p:spTree>
    <p:extLst>
      <p:ext uri="{BB962C8B-B14F-4D97-AF65-F5344CB8AC3E}">
        <p14:creationId xmlns:p14="http://schemas.microsoft.com/office/powerpoint/2010/main" val="4437269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242127"/>
            <a:ext cx="9144000" cy="554037"/>
          </a:xfrm>
          <a:prstGeom prst="rect">
            <a:avLst/>
          </a:prstGeom>
          <a:noFill/>
          <a:ln w="9525">
            <a:noFill/>
            <a:miter lim="800000"/>
            <a:headEnd/>
            <a:tailEnd/>
          </a:ln>
        </p:spPr>
        <p:txBody>
          <a:bodyPr lIns="612000" tIns="0" rIns="92075" bIns="0">
            <a:spAutoFit/>
          </a:bodyPr>
          <a:lstStyle/>
          <a:p>
            <a:pPr defTabSz="762000" eaLnBrk="0" fontAlgn="base" hangingPunct="0">
              <a:spcBef>
                <a:spcPct val="0"/>
              </a:spcBef>
              <a:spcAft>
                <a:spcPct val="0"/>
              </a:spcAft>
            </a:pPr>
            <a:r>
              <a:rPr lang="en-US" sz="3600" b="1" dirty="0">
                <a:solidFill>
                  <a:srgbClr val="008080"/>
                </a:solidFill>
                <a:latin typeface="Calibri" pitchFamily="34" charset="0"/>
                <a:cs typeface="Arial" charset="0"/>
              </a:rPr>
              <a:t>Norms of science</a:t>
            </a:r>
          </a:p>
        </p:txBody>
      </p:sp>
      <p:sp>
        <p:nvSpPr>
          <p:cNvPr id="88" name="Foliennummernplatzhalter 87"/>
          <p:cNvSpPr>
            <a:spLocks noGrp="1"/>
          </p:cNvSpPr>
          <p:nvPr>
            <p:ph type="sldNum" sz="quarter" idx="10"/>
          </p:nvPr>
        </p:nvSpPr>
        <p:spPr/>
        <p:txBody>
          <a:bodyPr/>
          <a:lstStyle/>
          <a:p>
            <a:pPr>
              <a:defRPr/>
            </a:pPr>
            <a:fld id="{F4EDBEF8-6A33-4BBE-A05A-CDD4703D873E}" type="slidenum">
              <a:rPr lang="en-US" b="1" smtClean="0"/>
              <a:pPr>
                <a:defRPr/>
              </a:pPr>
              <a:t>3</a:t>
            </a:fld>
            <a:endParaRPr lang="en-US" b="1"/>
          </a:p>
        </p:txBody>
      </p:sp>
      <p:sp>
        <p:nvSpPr>
          <p:cNvPr id="2" name="Textfeld 1"/>
          <p:cNvSpPr txBox="1"/>
          <p:nvPr/>
        </p:nvSpPr>
        <p:spPr>
          <a:xfrm>
            <a:off x="368397" y="764704"/>
            <a:ext cx="6219827" cy="3354765"/>
          </a:xfrm>
          <a:prstGeom prst="rect">
            <a:avLst/>
          </a:prstGeom>
          <a:noFill/>
        </p:spPr>
        <p:txBody>
          <a:bodyPr wrap="square" rtlCol="0">
            <a:spAutoFit/>
          </a:bodyPr>
          <a:lstStyle/>
          <a:p>
            <a:pPr marL="182563" algn="just" fontAlgn="base">
              <a:spcBef>
                <a:spcPct val="0"/>
              </a:spcBef>
              <a:spcAft>
                <a:spcPts val="600"/>
              </a:spcAft>
            </a:pPr>
            <a:r>
              <a:rPr lang="en-US" sz="1600" b="1" dirty="0">
                <a:solidFill>
                  <a:srgbClr val="000000"/>
                </a:solidFill>
                <a:latin typeface="Calibri" pitchFamily="34" charset="0"/>
                <a:cs typeface="Calibri" pitchFamily="34" charset="0"/>
              </a:rPr>
              <a:t>Cited from: Proposals for </a:t>
            </a:r>
            <a:r>
              <a:rPr lang="en-US" sz="1600" b="1" dirty="0" smtClean="0">
                <a:solidFill>
                  <a:srgbClr val="000000"/>
                </a:solidFill>
                <a:latin typeface="Calibri" pitchFamily="34" charset="0"/>
                <a:cs typeface="Calibri" pitchFamily="34" charset="0"/>
              </a:rPr>
              <a:t>Safeguarding Good </a:t>
            </a:r>
            <a:r>
              <a:rPr lang="en-US" sz="1600" b="1" dirty="0">
                <a:solidFill>
                  <a:srgbClr val="000000"/>
                </a:solidFill>
                <a:latin typeface="Calibri" pitchFamily="34" charset="0"/>
                <a:cs typeface="Calibri" pitchFamily="34" charset="0"/>
              </a:rPr>
              <a:t>Scientific </a:t>
            </a:r>
            <a:r>
              <a:rPr lang="en-US" sz="1600" b="1" dirty="0" smtClean="0">
                <a:solidFill>
                  <a:srgbClr val="000000"/>
                </a:solidFill>
                <a:latin typeface="Calibri" pitchFamily="34" charset="0"/>
                <a:cs typeface="Calibri" pitchFamily="34" charset="0"/>
              </a:rPr>
              <a:t>Practice, </a:t>
            </a:r>
            <a:r>
              <a:rPr lang="de-DE" sz="1600" b="1" dirty="0" smtClean="0">
                <a:solidFill>
                  <a:srgbClr val="000000"/>
                </a:solidFill>
                <a:latin typeface="Calibri" pitchFamily="34" charset="0"/>
                <a:cs typeface="Calibri" pitchFamily="34" charset="0"/>
              </a:rPr>
              <a:t>Memorandum: </a:t>
            </a:r>
            <a:r>
              <a:rPr lang="en-US" sz="1600" b="1" dirty="0">
                <a:solidFill>
                  <a:srgbClr val="000000"/>
                </a:solidFill>
                <a:latin typeface="Calibri" pitchFamily="34" charset="0"/>
                <a:cs typeface="Calibri" pitchFamily="34" charset="0"/>
              </a:rPr>
              <a:t>Recommendations of the </a:t>
            </a:r>
            <a:r>
              <a:rPr lang="en-US" sz="1600" b="1" dirty="0" smtClean="0">
                <a:solidFill>
                  <a:srgbClr val="000000"/>
                </a:solidFill>
                <a:latin typeface="Calibri" pitchFamily="34" charset="0"/>
                <a:cs typeface="Calibri" pitchFamily="34" charset="0"/>
              </a:rPr>
              <a:t>Commission on </a:t>
            </a:r>
            <a:r>
              <a:rPr lang="en-US" sz="1600" b="1" dirty="0">
                <a:solidFill>
                  <a:srgbClr val="000000"/>
                </a:solidFill>
                <a:latin typeface="Calibri" pitchFamily="34" charset="0"/>
                <a:cs typeface="Calibri" pitchFamily="34" charset="0"/>
              </a:rPr>
              <a:t>Professional Self Regulation in </a:t>
            </a:r>
            <a:r>
              <a:rPr lang="en-US" sz="1600" b="1" dirty="0" smtClean="0">
                <a:solidFill>
                  <a:srgbClr val="000000"/>
                </a:solidFill>
                <a:latin typeface="Calibri" pitchFamily="34" charset="0"/>
                <a:cs typeface="Calibri" pitchFamily="34" charset="0"/>
              </a:rPr>
              <a:t>Science of the German Science Fund:</a:t>
            </a:r>
            <a:endParaRPr lang="en-US" sz="1600" b="1" dirty="0">
              <a:solidFill>
                <a:srgbClr val="000000"/>
              </a:solidFill>
              <a:latin typeface="Calibri" pitchFamily="34" charset="0"/>
              <a:cs typeface="Calibri" pitchFamily="34" charset="0"/>
            </a:endParaRPr>
          </a:p>
          <a:p>
            <a:pPr marL="182563" algn="just" fontAlgn="base">
              <a:spcBef>
                <a:spcPct val="0"/>
              </a:spcBef>
              <a:spcAft>
                <a:spcPts val="600"/>
              </a:spcAft>
            </a:pPr>
            <a:r>
              <a:rPr lang="en-US" sz="1600" b="1" dirty="0" smtClean="0">
                <a:solidFill>
                  <a:srgbClr val="000000"/>
                </a:solidFill>
                <a:latin typeface="Calibri" pitchFamily="34" charset="0"/>
                <a:cs typeface="Calibri" pitchFamily="34" charset="0"/>
              </a:rPr>
              <a:t>"Dishonesty </a:t>
            </a:r>
            <a:r>
              <a:rPr lang="en-US" sz="1600" b="1" dirty="0">
                <a:solidFill>
                  <a:srgbClr val="000000"/>
                </a:solidFill>
                <a:latin typeface="Calibri" pitchFamily="34" charset="0"/>
                <a:cs typeface="Calibri" pitchFamily="34" charset="0"/>
              </a:rPr>
              <a:t>and conscious violations of rules occur in all walks of life. </a:t>
            </a:r>
            <a:r>
              <a:rPr lang="en-US" sz="1600" b="1" dirty="0">
                <a:solidFill>
                  <a:srgbClr val="C00000"/>
                </a:solidFill>
                <a:latin typeface="Calibri" pitchFamily="34" charset="0"/>
                <a:cs typeface="Calibri" pitchFamily="34" charset="0"/>
              </a:rPr>
              <a:t>Science</a:t>
            </a:r>
            <a:r>
              <a:rPr lang="en-US" sz="1600" b="1" dirty="0">
                <a:solidFill>
                  <a:srgbClr val="000000"/>
                </a:solidFill>
                <a:latin typeface="Calibri" pitchFamily="34" charset="0"/>
                <a:cs typeface="Calibri" pitchFamily="34" charset="0"/>
              </a:rPr>
              <a:t>, and in particular scientific research, is </a:t>
            </a:r>
            <a:r>
              <a:rPr lang="en-US" sz="1600" b="1" dirty="0">
                <a:solidFill>
                  <a:srgbClr val="C00000"/>
                </a:solidFill>
                <a:latin typeface="Calibri" pitchFamily="34" charset="0"/>
                <a:cs typeface="Calibri" pitchFamily="34" charset="0"/>
              </a:rPr>
              <a:t>particularly sensitive to dishonesty</a:t>
            </a:r>
            <a:r>
              <a:rPr lang="en-US" sz="1600" b="1" dirty="0">
                <a:solidFill>
                  <a:srgbClr val="000000"/>
                </a:solidFill>
                <a:latin typeface="Calibri" pitchFamily="34" charset="0"/>
                <a:cs typeface="Calibri" pitchFamily="34" charset="0"/>
              </a:rPr>
              <a:t> for several reasons:</a:t>
            </a:r>
          </a:p>
          <a:p>
            <a:pPr marL="182563" indent="-182563" algn="just" fontAlgn="base">
              <a:spcBef>
                <a:spcPct val="0"/>
              </a:spcBef>
              <a:spcAft>
                <a:spcPts val="600"/>
              </a:spcAft>
              <a:buFont typeface="Arial" pitchFamily="34" charset="0"/>
              <a:buChar char="•"/>
            </a:pPr>
            <a:r>
              <a:rPr lang="en-US" sz="1600" b="1" dirty="0">
                <a:solidFill>
                  <a:srgbClr val="000000"/>
                </a:solidFill>
                <a:latin typeface="Calibri" pitchFamily="34" charset="0"/>
                <a:cs typeface="Calibri" pitchFamily="34" charset="0"/>
              </a:rPr>
              <a:t>Research, seen as an activity, is the quest for new insights. They are generated through a combination - permanently at risk through error and self-deception - of systematic enquiry and intuition. </a:t>
            </a:r>
          </a:p>
          <a:p>
            <a:pPr marL="182563" indent="-182563" algn="just" fontAlgn="base">
              <a:spcBef>
                <a:spcPct val="0"/>
              </a:spcBef>
              <a:spcAft>
                <a:spcPts val="600"/>
              </a:spcAft>
              <a:buFont typeface="Arial" pitchFamily="34" charset="0"/>
              <a:buChar char="•"/>
            </a:pPr>
            <a:r>
              <a:rPr lang="en-US" sz="1600" b="1" dirty="0">
                <a:solidFill>
                  <a:srgbClr val="000000"/>
                </a:solidFill>
                <a:latin typeface="Calibri" pitchFamily="34" charset="0"/>
                <a:cs typeface="Calibri" pitchFamily="34" charset="0"/>
              </a:rPr>
              <a:t>Honesty towards oneself and towards others is a fundamental condition for achieving new insights, for establishing them as a provisional point of departure (34) for new questions. </a:t>
            </a:r>
          </a:p>
        </p:txBody>
      </p:sp>
      <p:pic>
        <p:nvPicPr>
          <p:cNvPr id="12290" name="Picture 2" descr="http://www.adpic.de/data/picture/detail/Betrug_5850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75837" y="796165"/>
            <a:ext cx="1859916" cy="2789874"/>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p:cNvSpPr/>
          <p:nvPr/>
        </p:nvSpPr>
        <p:spPr>
          <a:xfrm>
            <a:off x="334770" y="3949313"/>
            <a:ext cx="8332152" cy="2215991"/>
          </a:xfrm>
          <a:prstGeom prst="rect">
            <a:avLst/>
          </a:prstGeom>
        </p:spPr>
        <p:txBody>
          <a:bodyPr wrap="square">
            <a:spAutoFit/>
          </a:bodyPr>
          <a:lstStyle/>
          <a:p>
            <a:pPr marL="182563" indent="-182563" algn="just" fontAlgn="base">
              <a:spcBef>
                <a:spcPct val="0"/>
              </a:spcBef>
              <a:spcAft>
                <a:spcPts val="600"/>
              </a:spcAft>
              <a:buFont typeface="Arial" pitchFamily="34" charset="0"/>
              <a:buChar char="•"/>
            </a:pPr>
            <a:r>
              <a:rPr lang="en-US" sz="1600" b="1" dirty="0">
                <a:solidFill>
                  <a:srgbClr val="000000"/>
                </a:solidFill>
                <a:latin typeface="Calibri" pitchFamily="34" charset="0"/>
                <a:cs typeface="Calibri" pitchFamily="34" charset="0"/>
              </a:rPr>
              <a:t>"Scientists are educated by their work to doubt everything that they do and find out ... especially what is close to their heart" (35).</a:t>
            </a:r>
          </a:p>
          <a:p>
            <a:pPr marL="182563" indent="-182563" algn="just" fontAlgn="base">
              <a:spcBef>
                <a:spcPct val="0"/>
              </a:spcBef>
              <a:spcAft>
                <a:spcPts val="600"/>
              </a:spcAft>
              <a:buFont typeface="Arial" pitchFamily="34" charset="0"/>
              <a:buChar char="•"/>
            </a:pPr>
            <a:r>
              <a:rPr lang="en-US" sz="1600" b="1" dirty="0">
                <a:solidFill>
                  <a:srgbClr val="000000"/>
                </a:solidFill>
                <a:latin typeface="Calibri" pitchFamily="34" charset="0"/>
                <a:cs typeface="Calibri" pitchFamily="34" charset="0"/>
              </a:rPr>
              <a:t>Research in an idealized sense is the quest for truth. Truth is categorically opposed to dishonest methods. Dishonesty therefore not merely throws research open to doubt; it destroys it.</a:t>
            </a:r>
          </a:p>
          <a:p>
            <a:pPr marL="182563" indent="-182563" algn="just" fontAlgn="base">
              <a:spcBef>
                <a:spcPct val="0"/>
              </a:spcBef>
              <a:spcAft>
                <a:spcPts val="600"/>
              </a:spcAft>
              <a:buFont typeface="Arial" pitchFamily="34" charset="0"/>
              <a:buChar char="•"/>
            </a:pPr>
            <a:r>
              <a:rPr lang="en-US" sz="1600" b="1" dirty="0">
                <a:solidFill>
                  <a:srgbClr val="000000"/>
                </a:solidFill>
                <a:latin typeface="Calibri" pitchFamily="34" charset="0"/>
                <a:cs typeface="Calibri" pitchFamily="34" charset="0"/>
              </a:rPr>
              <a:t>In this, it is fundamentally different from honest error, which according to some positions in the theory of science is essential to scientific progress, and which at any rate belongs to the 'fundamental rights' of every scientist and scholar (36</a:t>
            </a:r>
            <a:r>
              <a:rPr lang="en-US" sz="1600" b="1" dirty="0" smtClean="0">
                <a:solidFill>
                  <a:srgbClr val="000000"/>
                </a:solidFill>
                <a:latin typeface="Calibri" pitchFamily="34" charset="0"/>
                <a:cs typeface="Calibri" pitchFamily="34" charset="0"/>
              </a:rPr>
              <a:t>)."</a:t>
            </a:r>
            <a:endParaRPr lang="de-DE" sz="1600" b="1" dirty="0">
              <a:solidFill>
                <a:srgbClr val="000000"/>
              </a:solidFill>
              <a:latin typeface="Calibri" pitchFamily="34" charset="0"/>
              <a:cs typeface="Calibri" pitchFamily="34" charset="0"/>
            </a:endParaRPr>
          </a:p>
        </p:txBody>
      </p:sp>
    </p:spTree>
    <p:extLst>
      <p:ext uri="{BB962C8B-B14F-4D97-AF65-F5344CB8AC3E}">
        <p14:creationId xmlns:p14="http://schemas.microsoft.com/office/powerpoint/2010/main" val="14526499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de-DE" sz="2800" b="1">
                <a:solidFill>
                  <a:srgbClr val="003399"/>
                </a:solidFill>
              </a:rPr>
              <a:t>Fälle an der TU Kaiserslautern</a:t>
            </a:r>
          </a:p>
        </p:txBody>
      </p:sp>
      <p:sp>
        <p:nvSpPr>
          <p:cNvPr id="55299" name="Rectangle 3"/>
          <p:cNvSpPr>
            <a:spLocks noGrp="1" noChangeArrowheads="1"/>
          </p:cNvSpPr>
          <p:nvPr>
            <p:ph type="body" idx="1"/>
          </p:nvPr>
        </p:nvSpPr>
        <p:spPr>
          <a:xfrm>
            <a:off x="1554163" y="1433513"/>
            <a:ext cx="7589837" cy="4124325"/>
          </a:xfrm>
        </p:spPr>
        <p:txBody>
          <a:bodyPr/>
          <a:lstStyle/>
          <a:p>
            <a:pPr>
              <a:lnSpc>
                <a:spcPct val="90000"/>
              </a:lnSpc>
            </a:pPr>
            <a:r>
              <a:rPr lang="de-DE" sz="1400">
                <a:solidFill>
                  <a:schemeClr val="accent2"/>
                </a:solidFill>
              </a:rPr>
              <a:t>	Als Sprecher des Ombudsgremiums "Gute wissenschaftliche Praxis" seit 2001 wurden </a:t>
            </a:r>
            <a:r>
              <a:rPr lang="de-DE" sz="1400" b="1">
                <a:solidFill>
                  <a:schemeClr val="accent2"/>
                </a:solidFill>
              </a:rPr>
              <a:t>bisher 8 Fälle *)</a:t>
            </a:r>
            <a:r>
              <a:rPr lang="de-DE" sz="1400">
                <a:solidFill>
                  <a:schemeClr val="accent2"/>
                </a:solidFill>
              </a:rPr>
              <a:t> an mich herangetragen (neben Informationsfragen).</a:t>
            </a:r>
          </a:p>
          <a:p>
            <a:pPr>
              <a:lnSpc>
                <a:spcPct val="90000"/>
              </a:lnSpc>
            </a:pPr>
            <a:endParaRPr lang="de-DE" sz="1400">
              <a:solidFill>
                <a:schemeClr val="accent2"/>
              </a:solidFill>
            </a:endParaRPr>
          </a:p>
          <a:p>
            <a:pPr>
              <a:lnSpc>
                <a:spcPct val="90000"/>
              </a:lnSpc>
            </a:pPr>
            <a:r>
              <a:rPr lang="de-DE" sz="1400">
                <a:solidFill>
                  <a:schemeClr val="accent2"/>
                </a:solidFill>
              </a:rPr>
              <a:t>	</a:t>
            </a:r>
            <a:r>
              <a:rPr lang="de-DE" sz="1400" b="1">
                <a:solidFill>
                  <a:schemeClr val="accent2"/>
                </a:solidFill>
              </a:rPr>
              <a:t>2001-2004:   5 Fälle</a:t>
            </a:r>
            <a:r>
              <a:rPr lang="de-DE" sz="1400">
                <a:solidFill>
                  <a:schemeClr val="accent2"/>
                </a:solidFill>
              </a:rPr>
              <a:t> (darüber habe ich im Senat am 14.07.2004 berichtet)</a:t>
            </a:r>
          </a:p>
          <a:p>
            <a:pPr lvl="2" algn="just">
              <a:lnSpc>
                <a:spcPct val="90000"/>
              </a:lnSpc>
            </a:pPr>
            <a:r>
              <a:rPr lang="de-DE" sz="1400">
                <a:solidFill>
                  <a:schemeClr val="accent2"/>
                </a:solidFill>
                <a:latin typeface="Arial" charset="0"/>
              </a:rPr>
              <a:t>Beschwerde eines Mitarbeiters über einen Doktorvater, der die Fertigstellung der Doktorarbeit behindere.</a:t>
            </a:r>
          </a:p>
          <a:p>
            <a:pPr lvl="2" algn="just">
              <a:lnSpc>
                <a:spcPct val="90000"/>
              </a:lnSpc>
            </a:pPr>
            <a:r>
              <a:rPr lang="de-DE" sz="1400">
                <a:solidFill>
                  <a:schemeClr val="accent2"/>
                </a:solidFill>
                <a:latin typeface="Arial" charset="0"/>
              </a:rPr>
              <a:t>Vorwurf des Plagiats eines wissenschaftlichen Mitarbeiters gegenüber einem Professor einer benachbarten Universität.</a:t>
            </a:r>
          </a:p>
          <a:p>
            <a:pPr lvl="2" algn="just">
              <a:lnSpc>
                <a:spcPct val="90000"/>
              </a:lnSpc>
            </a:pPr>
            <a:r>
              <a:rPr lang="de-DE" sz="1400">
                <a:solidFill>
                  <a:schemeClr val="accent2"/>
                </a:solidFill>
                <a:latin typeface="Arial" charset="0"/>
              </a:rPr>
              <a:t>Beschwerde eines Mitarbeiters über Behinderung und Verzögerung einer gemeinsamen Veröffentlichung durch den Professor.</a:t>
            </a:r>
          </a:p>
          <a:p>
            <a:pPr lvl="2" algn="just">
              <a:lnSpc>
                <a:spcPct val="90000"/>
              </a:lnSpc>
            </a:pPr>
            <a:r>
              <a:rPr lang="de-DE" sz="1400">
                <a:solidFill>
                  <a:schemeClr val="accent2"/>
                </a:solidFill>
                <a:latin typeface="Arial" charset="0"/>
              </a:rPr>
              <a:t>Vorwurf des Plagiats bei einer Studienarbeit. </a:t>
            </a:r>
          </a:p>
          <a:p>
            <a:pPr lvl="2" algn="just">
              <a:lnSpc>
                <a:spcPct val="90000"/>
              </a:lnSpc>
            </a:pPr>
            <a:r>
              <a:rPr lang="de-DE" sz="1400">
                <a:solidFill>
                  <a:schemeClr val="accent2"/>
                </a:solidFill>
                <a:latin typeface="Arial" charset="0"/>
              </a:rPr>
              <a:t>Vorwurf des Plagiats und des Fälschens von Daten für eine bereits   erschienene  Publikation.</a:t>
            </a:r>
            <a:endParaRPr lang="de-DE" sz="1200">
              <a:solidFill>
                <a:schemeClr val="accent2"/>
              </a:solidFill>
            </a:endParaRPr>
          </a:p>
          <a:p>
            <a:pPr lvl="2" algn="just">
              <a:lnSpc>
                <a:spcPct val="90000"/>
              </a:lnSpc>
              <a:buFontTx/>
              <a:buNone/>
            </a:pPr>
            <a:endParaRPr lang="de-DE" sz="1200">
              <a:solidFill>
                <a:schemeClr val="accent2"/>
              </a:solidFill>
            </a:endParaRPr>
          </a:p>
          <a:p>
            <a:pPr>
              <a:lnSpc>
                <a:spcPct val="90000"/>
              </a:lnSpc>
            </a:pPr>
            <a:r>
              <a:rPr lang="de-DE" sz="1400">
                <a:solidFill>
                  <a:schemeClr val="accent2"/>
                </a:solidFill>
              </a:rPr>
              <a:t>	</a:t>
            </a:r>
            <a:r>
              <a:rPr lang="de-DE" sz="1400" b="1">
                <a:solidFill>
                  <a:schemeClr val="accent2"/>
                </a:solidFill>
              </a:rPr>
              <a:t>2004-2007:   3 Fälle</a:t>
            </a:r>
            <a:r>
              <a:rPr lang="de-DE" sz="1400">
                <a:solidFill>
                  <a:schemeClr val="accent2"/>
                </a:solidFill>
              </a:rPr>
              <a:t> (von denen 2 schwerwiegend sind und über die ich jetzt berichte)</a:t>
            </a:r>
          </a:p>
          <a:p>
            <a:pPr lvl="2" algn="just">
              <a:lnSpc>
                <a:spcPct val="90000"/>
              </a:lnSpc>
            </a:pPr>
            <a:r>
              <a:rPr lang="de-DE" sz="1400">
                <a:solidFill>
                  <a:schemeClr val="accent2"/>
                </a:solidFill>
                <a:latin typeface="Arial" charset="0"/>
              </a:rPr>
              <a:t>Vorwurf des Plagiats an einen Juniorprofessor</a:t>
            </a:r>
          </a:p>
          <a:p>
            <a:pPr lvl="2" algn="just">
              <a:lnSpc>
                <a:spcPct val="90000"/>
              </a:lnSpc>
            </a:pPr>
            <a:r>
              <a:rPr lang="de-DE" sz="1400">
                <a:solidFill>
                  <a:schemeClr val="accent2"/>
                </a:solidFill>
                <a:latin typeface="Arial" charset="0"/>
              </a:rPr>
              <a:t>Fälschung von Daten bei einer Doktorarbeit</a:t>
            </a:r>
          </a:p>
          <a:p>
            <a:pPr lvl="2" algn="just">
              <a:lnSpc>
                <a:spcPct val="90000"/>
              </a:lnSpc>
            </a:pPr>
            <a:r>
              <a:rPr lang="de-DE" sz="1400">
                <a:solidFill>
                  <a:schemeClr val="accent2"/>
                </a:solidFill>
                <a:latin typeface="Arial" charset="0"/>
              </a:rPr>
              <a:t>Tatbestand des Plagiats bei einer Bachelor-Arbeit</a:t>
            </a:r>
          </a:p>
          <a:p>
            <a:pPr lvl="2" algn="just">
              <a:lnSpc>
                <a:spcPct val="90000"/>
              </a:lnSpc>
            </a:pPr>
            <a:endParaRPr lang="de-DE" sz="2000">
              <a:solidFill>
                <a:schemeClr val="accent2"/>
              </a:solidFill>
              <a:latin typeface="Arial" charset="0"/>
            </a:endParaRPr>
          </a:p>
          <a:p>
            <a:pPr lvl="2" algn="just">
              <a:lnSpc>
                <a:spcPct val="90000"/>
              </a:lnSpc>
              <a:buFontTx/>
              <a:buNone/>
            </a:pPr>
            <a:r>
              <a:rPr lang="de-DE" sz="1400">
                <a:solidFill>
                  <a:schemeClr val="accent2"/>
                </a:solidFill>
                <a:latin typeface="Arial" charset="0"/>
              </a:rPr>
              <a:t> </a:t>
            </a:r>
          </a:p>
        </p:txBody>
      </p:sp>
      <p:sp>
        <p:nvSpPr>
          <p:cNvPr id="55301" name="Rectangle 5"/>
          <p:cNvSpPr>
            <a:spLocks noChangeArrowheads="1"/>
          </p:cNvSpPr>
          <p:nvPr/>
        </p:nvSpPr>
        <p:spPr bwMode="auto">
          <a:xfrm>
            <a:off x="1155700" y="5915025"/>
            <a:ext cx="47005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de-DE" sz="1400">
                <a:solidFill>
                  <a:srgbClr val="000000"/>
                </a:solidFill>
                <a:cs typeface="Arial" charset="0"/>
              </a:rPr>
              <a:t>*) Alle Fälle werden in der männlichen Form anonymisiert</a:t>
            </a:r>
            <a:endParaRPr lang="de-DE" sz="2400">
              <a:solidFill>
                <a:srgbClr val="000000"/>
              </a:solidFill>
              <a:latin typeface="Times New Roman" charset="0"/>
              <a:cs typeface="Arial" charset="0"/>
            </a:endParaRPr>
          </a:p>
        </p:txBody>
      </p:sp>
      <p:sp>
        <p:nvSpPr>
          <p:cNvPr id="5" name="Rectangle 19"/>
          <p:cNvSpPr>
            <a:spLocks noChangeArrowheads="1"/>
          </p:cNvSpPr>
          <p:nvPr/>
        </p:nvSpPr>
        <p:spPr bwMode="auto">
          <a:xfrm>
            <a:off x="6756531" y="6257139"/>
            <a:ext cx="210942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de-DE"/>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a:lstStyle>
          <a:p>
            <a:pPr eaLnBrk="0" hangingPunct="0"/>
            <a:r>
              <a:rPr lang="de-DE" sz="1200" b="1">
                <a:solidFill>
                  <a:srgbClr val="3333CC"/>
                </a:solidFill>
                <a:latin typeface="Arial" charset="0"/>
                <a:ea typeface="ＭＳ Ｐゴシック" charset="-128"/>
              </a:rPr>
              <a:t>Professor Dr. G.-M. Greuel</a:t>
            </a:r>
          </a:p>
        </p:txBody>
      </p:sp>
    </p:spTree>
    <p:extLst>
      <p:ext uri="{BB962C8B-B14F-4D97-AF65-F5344CB8AC3E}">
        <p14:creationId xmlns:p14="http://schemas.microsoft.com/office/powerpoint/2010/main" val="35964632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de-DE" sz="2800" b="1">
                <a:solidFill>
                  <a:srgbClr val="003399"/>
                </a:solidFill>
              </a:rPr>
              <a:t>Vorwurf des Plagiats an einen Juniorprofessor</a:t>
            </a:r>
          </a:p>
        </p:txBody>
      </p:sp>
      <p:sp>
        <p:nvSpPr>
          <p:cNvPr id="56323" name="Rectangle 3"/>
          <p:cNvSpPr>
            <a:spLocks noGrp="1" noChangeArrowheads="1"/>
          </p:cNvSpPr>
          <p:nvPr>
            <p:ph type="body" idx="1"/>
          </p:nvPr>
        </p:nvSpPr>
        <p:spPr>
          <a:xfrm>
            <a:off x="1903413" y="1682750"/>
            <a:ext cx="6997700" cy="4124325"/>
          </a:xfrm>
        </p:spPr>
        <p:txBody>
          <a:bodyPr/>
          <a:lstStyle/>
          <a:p>
            <a:pPr>
              <a:lnSpc>
                <a:spcPct val="90000"/>
              </a:lnSpc>
            </a:pPr>
            <a:r>
              <a:rPr lang="de-DE" sz="1600">
                <a:solidFill>
                  <a:schemeClr val="accent2"/>
                </a:solidFill>
              </a:rPr>
              <a:t>Studierende weisen mich darauf hin, dass das Vorlesungsskript eines Juniorprofessors, das  dieser im Internet unter seinem Namen veröffentlicht hat, eine fast wörtliche Kopie eines Lehrbuches ist, ohne dass die Quelle im Skript angegeben ist.</a:t>
            </a:r>
          </a:p>
          <a:p>
            <a:pPr>
              <a:lnSpc>
                <a:spcPct val="90000"/>
              </a:lnSpc>
            </a:pPr>
            <a:endParaRPr lang="de-DE" sz="800">
              <a:solidFill>
                <a:schemeClr val="accent2"/>
              </a:solidFill>
            </a:endParaRPr>
          </a:p>
          <a:p>
            <a:pPr>
              <a:lnSpc>
                <a:spcPct val="90000"/>
              </a:lnSpc>
            </a:pPr>
            <a:r>
              <a:rPr lang="de-DE" sz="1600">
                <a:solidFill>
                  <a:schemeClr val="accent2"/>
                </a:solidFill>
              </a:rPr>
              <a:t>Ich erkläre dem Juniorprofessor in einem Gespräch im Beisein des Dekans des betreffenden Fachbereichs, dass dadurch der Tatbestand des Plagiats erfüllt sei.</a:t>
            </a:r>
          </a:p>
          <a:p>
            <a:pPr>
              <a:lnSpc>
                <a:spcPct val="90000"/>
              </a:lnSpc>
            </a:pPr>
            <a:endParaRPr lang="de-DE" sz="800">
              <a:solidFill>
                <a:schemeClr val="accent2"/>
              </a:solidFill>
            </a:endParaRPr>
          </a:p>
          <a:p>
            <a:pPr>
              <a:lnSpc>
                <a:spcPct val="90000"/>
              </a:lnSpc>
            </a:pPr>
            <a:r>
              <a:rPr lang="de-DE" sz="1600">
                <a:solidFill>
                  <a:schemeClr val="accent2"/>
                </a:solidFill>
              </a:rPr>
              <a:t>Der Juniorprofessor erläutert, dass er sich nichts dabei gedacht habe und dass er das Skript vom Netz nehmen wolle.</a:t>
            </a:r>
          </a:p>
          <a:p>
            <a:pPr>
              <a:lnSpc>
                <a:spcPct val="90000"/>
              </a:lnSpc>
            </a:pPr>
            <a:endParaRPr lang="de-DE" sz="800">
              <a:solidFill>
                <a:schemeClr val="accent2"/>
              </a:solidFill>
            </a:endParaRPr>
          </a:p>
          <a:p>
            <a:pPr>
              <a:lnSpc>
                <a:spcPct val="90000"/>
              </a:lnSpc>
            </a:pPr>
            <a:r>
              <a:rPr lang="de-DE" sz="1600">
                <a:solidFill>
                  <a:schemeClr val="accent2"/>
                </a:solidFill>
              </a:rPr>
              <a:t>Dies ist dann auch geschehen bzw. es wurde einem Skript entsprechende Quellenangaben hinzugefügt. </a:t>
            </a:r>
          </a:p>
          <a:p>
            <a:pPr>
              <a:lnSpc>
                <a:spcPct val="90000"/>
              </a:lnSpc>
            </a:pPr>
            <a:endParaRPr lang="de-DE" sz="800">
              <a:solidFill>
                <a:schemeClr val="accent2"/>
              </a:solidFill>
            </a:endParaRPr>
          </a:p>
          <a:p>
            <a:pPr>
              <a:lnSpc>
                <a:spcPct val="90000"/>
              </a:lnSpc>
            </a:pPr>
            <a:r>
              <a:rPr lang="de-DE" sz="1600">
                <a:solidFill>
                  <a:schemeClr val="accent2"/>
                </a:solidFill>
              </a:rPr>
              <a:t>Ich gehe davon aus, dass es sich um eine grobe Nachlässigkeit gehalten hat und der Fall hat keine weiteren Konsequenzen gehabt.</a:t>
            </a:r>
          </a:p>
          <a:p>
            <a:pPr>
              <a:lnSpc>
                <a:spcPct val="90000"/>
              </a:lnSpc>
            </a:pPr>
            <a:endParaRPr lang="de-DE" sz="1200">
              <a:solidFill>
                <a:schemeClr val="accent2"/>
              </a:solidFill>
            </a:endParaRPr>
          </a:p>
        </p:txBody>
      </p:sp>
      <p:sp>
        <p:nvSpPr>
          <p:cNvPr id="5" name="Rectangle 19"/>
          <p:cNvSpPr>
            <a:spLocks noChangeArrowheads="1"/>
          </p:cNvSpPr>
          <p:nvPr/>
        </p:nvSpPr>
        <p:spPr bwMode="auto">
          <a:xfrm>
            <a:off x="6756531" y="6257139"/>
            <a:ext cx="210942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de-DE"/>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a:lstStyle>
          <a:p>
            <a:pPr eaLnBrk="0" hangingPunct="0"/>
            <a:r>
              <a:rPr lang="de-DE" sz="1200" b="1">
                <a:solidFill>
                  <a:srgbClr val="3333CC"/>
                </a:solidFill>
                <a:latin typeface="Arial" charset="0"/>
                <a:ea typeface="ＭＳ Ｐゴシック" charset="-128"/>
              </a:rPr>
              <a:t>Professor Dr. G.-M. Greuel</a:t>
            </a:r>
          </a:p>
        </p:txBody>
      </p:sp>
    </p:spTree>
    <p:extLst>
      <p:ext uri="{BB962C8B-B14F-4D97-AF65-F5344CB8AC3E}">
        <p14:creationId xmlns:p14="http://schemas.microsoft.com/office/powerpoint/2010/main" val="7566457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de-DE" sz="2800" b="1">
                <a:solidFill>
                  <a:srgbClr val="003399"/>
                </a:solidFill>
              </a:rPr>
              <a:t>Fälschung von Daten bei einer Doktorarbeit</a:t>
            </a:r>
          </a:p>
        </p:txBody>
      </p:sp>
      <p:sp>
        <p:nvSpPr>
          <p:cNvPr id="57347" name="Rectangle 3"/>
          <p:cNvSpPr>
            <a:spLocks noGrp="1" noChangeArrowheads="1"/>
          </p:cNvSpPr>
          <p:nvPr>
            <p:ph type="body" idx="1"/>
          </p:nvPr>
        </p:nvSpPr>
        <p:spPr>
          <a:xfrm>
            <a:off x="1979613" y="1249363"/>
            <a:ext cx="7164387" cy="4732337"/>
          </a:xfrm>
        </p:spPr>
        <p:txBody>
          <a:bodyPr/>
          <a:lstStyle/>
          <a:p>
            <a:pPr>
              <a:lnSpc>
                <a:spcPct val="90000"/>
              </a:lnSpc>
            </a:pPr>
            <a:r>
              <a:rPr lang="de-DE" sz="1400">
                <a:solidFill>
                  <a:schemeClr val="accent2"/>
                </a:solidFill>
              </a:rPr>
              <a:t>Ein Mitarbeiter unterrichtet seinen Doktorvater über den Verdacht der Datenfälschung (um gewünschte Effekte nachzuweisen) durch einen Doktoranden einer anderen Arbeitsgruppe bei gemeinsam durchgeführten Messungen.</a:t>
            </a:r>
          </a:p>
          <a:p>
            <a:pPr>
              <a:lnSpc>
                <a:spcPct val="90000"/>
              </a:lnSpc>
            </a:pPr>
            <a:endParaRPr lang="de-DE" sz="800">
              <a:solidFill>
                <a:schemeClr val="accent2"/>
              </a:solidFill>
            </a:endParaRPr>
          </a:p>
          <a:p>
            <a:pPr>
              <a:lnSpc>
                <a:spcPct val="90000"/>
              </a:lnSpc>
            </a:pPr>
            <a:r>
              <a:rPr lang="de-DE" sz="1400">
                <a:solidFill>
                  <a:schemeClr val="accent2"/>
                </a:solidFill>
              </a:rPr>
              <a:t>Nachdem Gepräche der beiden Professoren mit dem Beschuldigten den Verdacht der Datenfälschung erhärteten, dieser die Fälschung aber bestritt, wurde ich als Sprecher des Ombudsgremiums informiert.</a:t>
            </a:r>
          </a:p>
          <a:p>
            <a:pPr>
              <a:lnSpc>
                <a:spcPct val="90000"/>
              </a:lnSpc>
            </a:pPr>
            <a:endParaRPr lang="de-DE" sz="800">
              <a:solidFill>
                <a:schemeClr val="accent2"/>
              </a:solidFill>
            </a:endParaRPr>
          </a:p>
          <a:p>
            <a:pPr>
              <a:lnSpc>
                <a:spcPct val="90000"/>
              </a:lnSpc>
            </a:pPr>
            <a:r>
              <a:rPr lang="de-DE" sz="1400">
                <a:solidFill>
                  <a:schemeClr val="accent2"/>
                </a:solidFill>
              </a:rPr>
              <a:t>Mehrere Gespräche meinerseits, sowohl Einzelgepräche als auch mit mehreren Vetretern des beteiligten Fachbereichs, konnten den Verdacht der Fälschung nicht entkräften. </a:t>
            </a:r>
          </a:p>
          <a:p>
            <a:pPr>
              <a:lnSpc>
                <a:spcPct val="90000"/>
              </a:lnSpc>
            </a:pPr>
            <a:endParaRPr lang="de-DE" sz="800">
              <a:solidFill>
                <a:schemeClr val="accent2"/>
              </a:solidFill>
            </a:endParaRPr>
          </a:p>
          <a:p>
            <a:pPr>
              <a:lnSpc>
                <a:spcPct val="90000"/>
              </a:lnSpc>
            </a:pPr>
            <a:r>
              <a:rPr lang="de-DE" sz="1400">
                <a:solidFill>
                  <a:schemeClr val="accent2"/>
                </a:solidFill>
              </a:rPr>
              <a:t>Ich übergab den Fall an die Untersuchungskommission "Gute wissenschaftliche Praxis“.</a:t>
            </a:r>
          </a:p>
          <a:p>
            <a:pPr>
              <a:lnSpc>
                <a:spcPct val="90000"/>
              </a:lnSpc>
            </a:pPr>
            <a:endParaRPr lang="de-DE" sz="800">
              <a:solidFill>
                <a:schemeClr val="accent2"/>
              </a:solidFill>
            </a:endParaRPr>
          </a:p>
          <a:p>
            <a:pPr>
              <a:lnSpc>
                <a:spcPct val="90000"/>
              </a:lnSpc>
              <a:buFont typeface="Arial" charset="0"/>
              <a:buNone/>
            </a:pPr>
            <a:r>
              <a:rPr lang="de-DE" sz="1400">
                <a:solidFill>
                  <a:schemeClr val="accent2"/>
                </a:solidFill>
              </a:rPr>
              <a:t>Die Kommission bewertete den Fall letztlich einstimmig als Verstoss gegen die Regeln guter wissenschaftlicher Praxis. Sie empfahl:</a:t>
            </a:r>
          </a:p>
          <a:p>
            <a:pPr>
              <a:lnSpc>
                <a:spcPct val="90000"/>
              </a:lnSpc>
              <a:buFont typeface="Arial" charset="0"/>
              <a:buNone/>
            </a:pPr>
            <a:r>
              <a:rPr lang="de-DE" sz="1400">
                <a:solidFill>
                  <a:schemeClr val="accent2"/>
                </a:solidFill>
              </a:rPr>
              <a:t>	- die DFG zu informieren</a:t>
            </a:r>
          </a:p>
          <a:p>
            <a:pPr>
              <a:lnSpc>
                <a:spcPct val="90000"/>
              </a:lnSpc>
              <a:buFont typeface="Arial" charset="0"/>
              <a:buNone/>
            </a:pPr>
            <a:r>
              <a:rPr lang="de-DE" sz="1400">
                <a:solidFill>
                  <a:schemeClr val="accent2"/>
                </a:solidFill>
              </a:rPr>
              <a:t>	- die vorgesehene Einstellung als wissenschaftlichen Mitarbeiter nicht vorzunehmen</a:t>
            </a:r>
          </a:p>
          <a:p>
            <a:pPr>
              <a:lnSpc>
                <a:spcPct val="90000"/>
              </a:lnSpc>
              <a:buFont typeface="Arial" charset="0"/>
              <a:buNone/>
            </a:pPr>
            <a:r>
              <a:rPr lang="de-DE" sz="1400">
                <a:solidFill>
                  <a:schemeClr val="accent2"/>
                </a:solidFill>
              </a:rPr>
              <a:t>	- Das laufende Promotionsverfahren des Beschuldigten sollte unberührt von diesem Vefahren ordnungsgemäss zum Abschluss gebracht werden. </a:t>
            </a:r>
          </a:p>
          <a:p>
            <a:pPr>
              <a:lnSpc>
                <a:spcPct val="90000"/>
              </a:lnSpc>
              <a:buFont typeface="Arial" charset="0"/>
              <a:buNone/>
            </a:pPr>
            <a:endParaRPr lang="de-DE" sz="800">
              <a:solidFill>
                <a:schemeClr val="accent2"/>
              </a:solidFill>
            </a:endParaRPr>
          </a:p>
          <a:p>
            <a:pPr>
              <a:lnSpc>
                <a:spcPct val="90000"/>
              </a:lnSpc>
              <a:buFont typeface="Arial" charset="0"/>
              <a:buNone/>
            </a:pPr>
            <a:r>
              <a:rPr lang="de-DE" sz="1400">
                <a:solidFill>
                  <a:schemeClr val="accent2"/>
                </a:solidFill>
              </a:rPr>
              <a:t>Diesen Empfehlungegen wurde gefolgt.</a:t>
            </a:r>
            <a:endParaRPr lang="de-DE" sz="800">
              <a:solidFill>
                <a:schemeClr val="accent2"/>
              </a:solidFill>
            </a:endParaRPr>
          </a:p>
          <a:p>
            <a:pPr>
              <a:lnSpc>
                <a:spcPct val="90000"/>
              </a:lnSpc>
              <a:buFont typeface="Arial" charset="0"/>
              <a:buNone/>
            </a:pPr>
            <a:endParaRPr lang="de-DE" sz="800" b="1">
              <a:solidFill>
                <a:srgbClr val="002162"/>
              </a:solidFill>
            </a:endParaRPr>
          </a:p>
          <a:p>
            <a:pPr>
              <a:lnSpc>
                <a:spcPct val="90000"/>
              </a:lnSpc>
              <a:buFont typeface="Arial" charset="0"/>
              <a:buNone/>
            </a:pPr>
            <a:r>
              <a:rPr lang="de-DE" sz="1400" b="1">
                <a:solidFill>
                  <a:srgbClr val="002162"/>
                </a:solidFill>
              </a:rPr>
              <a:t>Es ist der erste Fall eines festgestellten schwerwiegenden Verstosses gegen</a:t>
            </a:r>
          </a:p>
          <a:p>
            <a:pPr>
              <a:lnSpc>
                <a:spcPct val="90000"/>
              </a:lnSpc>
              <a:buFont typeface="Arial" charset="0"/>
              <a:buNone/>
            </a:pPr>
            <a:r>
              <a:rPr lang="de-DE" sz="1400" b="1">
                <a:solidFill>
                  <a:srgbClr val="002162"/>
                </a:solidFill>
              </a:rPr>
              <a:t>die Regeln guter wissenschaftliche Praxis an der TU Kaiserslautern</a:t>
            </a:r>
            <a:r>
              <a:rPr lang="de-DE" sz="1400">
                <a:solidFill>
                  <a:srgbClr val="002162"/>
                </a:solidFill>
              </a:rPr>
              <a:t>.</a:t>
            </a:r>
          </a:p>
          <a:p>
            <a:pPr>
              <a:lnSpc>
                <a:spcPct val="90000"/>
              </a:lnSpc>
              <a:buFont typeface="Arial" charset="0"/>
              <a:buNone/>
            </a:pPr>
            <a:endParaRPr lang="de-DE" sz="2400"/>
          </a:p>
        </p:txBody>
      </p:sp>
      <p:sp>
        <p:nvSpPr>
          <p:cNvPr id="57349" name="Rectangle 5"/>
          <p:cNvSpPr>
            <a:spLocks noChangeArrowheads="1"/>
          </p:cNvSpPr>
          <p:nvPr/>
        </p:nvSpPr>
        <p:spPr bwMode="auto">
          <a:xfrm>
            <a:off x="819150" y="6054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endParaRPr lang="de-DE" sz="2400">
              <a:solidFill>
                <a:srgbClr val="000000"/>
              </a:solidFill>
              <a:latin typeface="Times New Roman" charset="0"/>
              <a:cs typeface="Arial" charset="0"/>
            </a:endParaRPr>
          </a:p>
        </p:txBody>
      </p:sp>
      <p:sp>
        <p:nvSpPr>
          <p:cNvPr id="5" name="Rectangle 19"/>
          <p:cNvSpPr>
            <a:spLocks noChangeArrowheads="1"/>
          </p:cNvSpPr>
          <p:nvPr/>
        </p:nvSpPr>
        <p:spPr bwMode="auto">
          <a:xfrm>
            <a:off x="6756531" y="6257139"/>
            <a:ext cx="210942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de-DE"/>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a:lstStyle>
          <a:p>
            <a:pPr eaLnBrk="0" hangingPunct="0"/>
            <a:r>
              <a:rPr lang="de-DE" sz="1200" b="1">
                <a:solidFill>
                  <a:srgbClr val="3333CC"/>
                </a:solidFill>
                <a:latin typeface="Arial" charset="0"/>
                <a:ea typeface="ＭＳ Ｐゴシック" charset="-128"/>
              </a:rPr>
              <a:t>Professor Dr. G.-M. Greuel</a:t>
            </a:r>
          </a:p>
        </p:txBody>
      </p:sp>
    </p:spTree>
    <p:extLst>
      <p:ext uri="{BB962C8B-B14F-4D97-AF65-F5344CB8AC3E}">
        <p14:creationId xmlns:p14="http://schemas.microsoft.com/office/powerpoint/2010/main" val="22506144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de-DE" sz="2800" b="1">
                <a:solidFill>
                  <a:srgbClr val="003399"/>
                </a:solidFill>
              </a:rPr>
              <a:t>Tatbestand des Plagiats bei einer Bachelor-Arbeit</a:t>
            </a:r>
            <a:endParaRPr lang="de-DE" sz="2000">
              <a:solidFill>
                <a:srgbClr val="002162"/>
              </a:solidFill>
            </a:endParaRPr>
          </a:p>
        </p:txBody>
      </p:sp>
      <p:sp>
        <p:nvSpPr>
          <p:cNvPr id="64515" name="Rectangle 3"/>
          <p:cNvSpPr>
            <a:spLocks noGrp="1" noChangeArrowheads="1"/>
          </p:cNvSpPr>
          <p:nvPr>
            <p:ph type="body" idx="1"/>
          </p:nvPr>
        </p:nvSpPr>
        <p:spPr/>
        <p:txBody>
          <a:bodyPr/>
          <a:lstStyle/>
          <a:p>
            <a:pPr>
              <a:lnSpc>
                <a:spcPct val="90000"/>
              </a:lnSpc>
            </a:pPr>
            <a:r>
              <a:rPr lang="de-DE" sz="1400">
                <a:solidFill>
                  <a:schemeClr val="accent2"/>
                </a:solidFill>
              </a:rPr>
              <a:t>Der betreuende Professor einer Bachelorarbeit findet durch „googeln“ seinen Verdacht bestätigt, dass der Student grosse Teile der Arbeit wörtlich aus Quellen im Internet kopiert hat, ohne diese korrekt anzugeben.</a:t>
            </a:r>
          </a:p>
          <a:p>
            <a:pPr>
              <a:lnSpc>
                <a:spcPct val="90000"/>
              </a:lnSpc>
            </a:pPr>
            <a:endParaRPr lang="de-DE" sz="800">
              <a:solidFill>
                <a:schemeClr val="accent2"/>
              </a:solidFill>
            </a:endParaRPr>
          </a:p>
          <a:p>
            <a:pPr>
              <a:lnSpc>
                <a:spcPct val="90000"/>
              </a:lnSpc>
            </a:pPr>
            <a:r>
              <a:rPr lang="de-DE" sz="1400">
                <a:solidFill>
                  <a:schemeClr val="accent2"/>
                </a:solidFill>
              </a:rPr>
              <a:t>Die Prüfungskommission des Fachbereichs entscheidet nach Prüfung, dass dies als schwerwiegender Täuschungsversuch zu beurteilen ist und wertet die Arbeit als nicht ausreichend. Der Student zeigt kein Unrechtsbewusstsein und beruft sich auf Unkenntnis richtigen Zitierens.</a:t>
            </a:r>
          </a:p>
          <a:p>
            <a:pPr>
              <a:lnSpc>
                <a:spcPct val="90000"/>
              </a:lnSpc>
            </a:pPr>
            <a:endParaRPr lang="de-DE" sz="800">
              <a:solidFill>
                <a:schemeClr val="accent2"/>
              </a:solidFill>
            </a:endParaRPr>
          </a:p>
          <a:p>
            <a:pPr>
              <a:lnSpc>
                <a:spcPct val="90000"/>
              </a:lnSpc>
            </a:pPr>
            <a:r>
              <a:rPr lang="de-DE" sz="1400">
                <a:solidFill>
                  <a:schemeClr val="accent2"/>
                </a:solidFill>
              </a:rPr>
              <a:t>Die Prüfungsordnung erlaubt eine Wiederholung und der Student kann seine Bachelorarbeit bei einem anderen Professor schreiben. </a:t>
            </a:r>
          </a:p>
          <a:p>
            <a:pPr>
              <a:lnSpc>
                <a:spcPct val="90000"/>
              </a:lnSpc>
            </a:pPr>
            <a:endParaRPr lang="de-DE" sz="800">
              <a:solidFill>
                <a:schemeClr val="accent2"/>
              </a:solidFill>
            </a:endParaRPr>
          </a:p>
          <a:p>
            <a:pPr>
              <a:lnSpc>
                <a:spcPct val="90000"/>
              </a:lnSpc>
            </a:pPr>
            <a:r>
              <a:rPr lang="de-DE" sz="1400">
                <a:solidFill>
                  <a:schemeClr val="accent2"/>
                </a:solidFill>
              </a:rPr>
              <a:t>Ich werde als Sprecher des Ombudsgremiums informiert und muss feststellen, dass derselbe Student schon vorher durch Plagiat aufgefallen war. Er hatte Arbeiten aus dem Internet kopiert, seinen Namen als Autors angegeben und sich damit bei einem externen Graduiertenkolleg beworben.</a:t>
            </a:r>
          </a:p>
          <a:p>
            <a:pPr>
              <a:lnSpc>
                <a:spcPct val="90000"/>
              </a:lnSpc>
            </a:pPr>
            <a:endParaRPr lang="de-DE" sz="800">
              <a:solidFill>
                <a:schemeClr val="accent2"/>
              </a:solidFill>
            </a:endParaRPr>
          </a:p>
          <a:p>
            <a:pPr>
              <a:lnSpc>
                <a:spcPct val="90000"/>
              </a:lnSpc>
            </a:pPr>
            <a:r>
              <a:rPr lang="de-DE" sz="1400">
                <a:solidFill>
                  <a:schemeClr val="accent2"/>
                </a:solidFill>
              </a:rPr>
              <a:t>Der Fall war dem Präsidenten gemeldet worden, und dieser hatte dem Studenten nahe gelegt, die Universität nach dem Bachelorabschluss zu verlassen.</a:t>
            </a:r>
          </a:p>
          <a:p>
            <a:pPr>
              <a:lnSpc>
                <a:spcPct val="90000"/>
              </a:lnSpc>
            </a:pPr>
            <a:endParaRPr lang="de-DE" sz="800">
              <a:solidFill>
                <a:schemeClr val="accent2"/>
              </a:solidFill>
            </a:endParaRPr>
          </a:p>
          <a:p>
            <a:pPr>
              <a:lnSpc>
                <a:spcPct val="90000"/>
              </a:lnSpc>
            </a:pPr>
            <a:r>
              <a:rPr lang="de-DE" sz="1400">
                <a:solidFill>
                  <a:schemeClr val="accent2"/>
                </a:solidFill>
              </a:rPr>
              <a:t>Obwohl es sich hier um eine Wiederholungstat handelte, war dies der Prüfungskommission nicht bekannt und die Prüfungsordnung erlaubte keine weitergehenden Massnahmen.</a:t>
            </a:r>
            <a:endParaRPr lang="de-DE" sz="2400"/>
          </a:p>
        </p:txBody>
      </p:sp>
      <p:sp>
        <p:nvSpPr>
          <p:cNvPr id="4" name="Rectangle 19"/>
          <p:cNvSpPr>
            <a:spLocks noChangeArrowheads="1"/>
          </p:cNvSpPr>
          <p:nvPr/>
        </p:nvSpPr>
        <p:spPr bwMode="auto">
          <a:xfrm>
            <a:off x="6756531" y="6257139"/>
            <a:ext cx="210942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de-DE"/>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a:lstStyle>
          <a:p>
            <a:pPr eaLnBrk="0" hangingPunct="0"/>
            <a:r>
              <a:rPr lang="de-DE" sz="1200" b="1">
                <a:solidFill>
                  <a:srgbClr val="3333CC"/>
                </a:solidFill>
                <a:latin typeface="Arial" charset="0"/>
                <a:ea typeface="ＭＳ Ｐゴシック" charset="-128"/>
              </a:rPr>
              <a:t>Professor Dr. G.-M. Greuel</a:t>
            </a:r>
          </a:p>
        </p:txBody>
      </p:sp>
    </p:spTree>
    <p:extLst>
      <p:ext uri="{BB962C8B-B14F-4D97-AF65-F5344CB8AC3E}">
        <p14:creationId xmlns:p14="http://schemas.microsoft.com/office/powerpoint/2010/main" val="824102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242127"/>
            <a:ext cx="9144000" cy="554037"/>
          </a:xfrm>
          <a:prstGeom prst="rect">
            <a:avLst/>
          </a:prstGeom>
          <a:noFill/>
          <a:ln w="9525">
            <a:noFill/>
            <a:miter lim="800000"/>
            <a:headEnd/>
            <a:tailEnd/>
          </a:ln>
        </p:spPr>
        <p:txBody>
          <a:bodyPr lIns="612000" tIns="0" rIns="92075" bIns="0">
            <a:spAutoFit/>
          </a:bodyPr>
          <a:lstStyle/>
          <a:p>
            <a:pPr defTabSz="762000" eaLnBrk="0" fontAlgn="base" hangingPunct="0">
              <a:spcBef>
                <a:spcPct val="0"/>
              </a:spcBef>
              <a:spcAft>
                <a:spcPct val="0"/>
              </a:spcAft>
            </a:pPr>
            <a:r>
              <a:rPr lang="en-US" sz="3600" b="1" dirty="0">
                <a:solidFill>
                  <a:srgbClr val="008080"/>
                </a:solidFill>
                <a:latin typeface="Calibri" pitchFamily="34" charset="0"/>
                <a:cs typeface="Arial" charset="0"/>
              </a:rPr>
              <a:t>Recommendation 1</a:t>
            </a:r>
          </a:p>
        </p:txBody>
      </p:sp>
      <p:sp>
        <p:nvSpPr>
          <p:cNvPr id="88" name="Foliennummernplatzhalter 87"/>
          <p:cNvSpPr>
            <a:spLocks noGrp="1"/>
          </p:cNvSpPr>
          <p:nvPr>
            <p:ph type="sldNum" sz="quarter" idx="10"/>
          </p:nvPr>
        </p:nvSpPr>
        <p:spPr/>
        <p:txBody>
          <a:bodyPr/>
          <a:lstStyle/>
          <a:p>
            <a:pPr>
              <a:defRPr/>
            </a:pPr>
            <a:fld id="{F4EDBEF8-6A33-4BBE-A05A-CDD4703D873E}" type="slidenum">
              <a:rPr lang="en-US" b="1" smtClean="0"/>
              <a:pPr>
                <a:defRPr/>
              </a:pPr>
              <a:t>8</a:t>
            </a:fld>
            <a:endParaRPr lang="en-US" b="1"/>
          </a:p>
        </p:txBody>
      </p:sp>
      <p:sp>
        <p:nvSpPr>
          <p:cNvPr id="2" name="Textfeld 1"/>
          <p:cNvSpPr txBox="1"/>
          <p:nvPr/>
        </p:nvSpPr>
        <p:spPr>
          <a:xfrm>
            <a:off x="508883" y="915243"/>
            <a:ext cx="8237552" cy="5078313"/>
          </a:xfrm>
          <a:prstGeom prst="rect">
            <a:avLst/>
          </a:prstGeom>
          <a:noFill/>
        </p:spPr>
        <p:txBody>
          <a:bodyPr wrap="square" rtlCol="0">
            <a:spAutoFit/>
          </a:bodyPr>
          <a:lstStyle/>
          <a:p>
            <a:pPr fontAlgn="base">
              <a:lnSpc>
                <a:spcPct val="150000"/>
              </a:lnSpc>
              <a:spcBef>
                <a:spcPct val="0"/>
              </a:spcBef>
              <a:spcAft>
                <a:spcPct val="0"/>
              </a:spcAft>
            </a:pPr>
            <a:r>
              <a:rPr lang="en-US" b="1" dirty="0">
                <a:solidFill>
                  <a:srgbClr val="000000"/>
                </a:solidFill>
                <a:latin typeface="Calibri" pitchFamily="34" charset="0"/>
                <a:cs typeface="Calibri" pitchFamily="34" charset="0"/>
              </a:rPr>
              <a:t>Rules of good scientific practice shall include principles for the following matters (in</a:t>
            </a:r>
          </a:p>
          <a:p>
            <a:pPr fontAlgn="base">
              <a:lnSpc>
                <a:spcPct val="150000"/>
              </a:lnSpc>
              <a:spcBef>
                <a:spcPct val="0"/>
              </a:spcBef>
              <a:spcAft>
                <a:spcPct val="0"/>
              </a:spcAft>
            </a:pPr>
            <a:r>
              <a:rPr lang="en-US" b="1" dirty="0">
                <a:solidFill>
                  <a:srgbClr val="000000"/>
                </a:solidFill>
                <a:latin typeface="Calibri" pitchFamily="34" charset="0"/>
                <a:cs typeface="Calibri" pitchFamily="34" charset="0"/>
              </a:rPr>
              <a:t>general, and specified for individual disciplines as necessary):</a:t>
            </a:r>
          </a:p>
          <a:p>
            <a:pPr fontAlgn="base">
              <a:lnSpc>
                <a:spcPct val="150000"/>
              </a:lnSpc>
              <a:spcBef>
                <a:spcPct val="0"/>
              </a:spcBef>
              <a:spcAft>
                <a:spcPct val="0"/>
              </a:spcAft>
            </a:pPr>
            <a:r>
              <a:rPr lang="en-US" b="1" dirty="0">
                <a:solidFill>
                  <a:srgbClr val="000000"/>
                </a:solidFill>
                <a:latin typeface="Calibri" pitchFamily="34" charset="0"/>
                <a:cs typeface="Calibri" pitchFamily="34" charset="0"/>
              </a:rPr>
              <a:t> fundamentals of scientific work, such as</a:t>
            </a:r>
          </a:p>
          <a:p>
            <a:pPr fontAlgn="base">
              <a:lnSpc>
                <a:spcPct val="150000"/>
              </a:lnSpc>
              <a:spcBef>
                <a:spcPct val="0"/>
              </a:spcBef>
              <a:spcAft>
                <a:spcPct val="0"/>
              </a:spcAft>
            </a:pPr>
            <a:r>
              <a:rPr lang="en-US" b="1" dirty="0">
                <a:solidFill>
                  <a:srgbClr val="000000"/>
                </a:solidFill>
                <a:latin typeface="Calibri" pitchFamily="34" charset="0"/>
                <a:cs typeface="Calibri" pitchFamily="34" charset="0"/>
              </a:rPr>
              <a:t>– observing professional standards,</a:t>
            </a:r>
          </a:p>
          <a:p>
            <a:pPr fontAlgn="base">
              <a:lnSpc>
                <a:spcPct val="150000"/>
              </a:lnSpc>
              <a:spcBef>
                <a:spcPct val="0"/>
              </a:spcBef>
              <a:spcAft>
                <a:spcPct val="0"/>
              </a:spcAft>
            </a:pPr>
            <a:r>
              <a:rPr lang="en-US" b="1" dirty="0">
                <a:solidFill>
                  <a:srgbClr val="000000"/>
                </a:solidFill>
                <a:latin typeface="Calibri" pitchFamily="34" charset="0"/>
                <a:cs typeface="Calibri" pitchFamily="34" charset="0"/>
              </a:rPr>
              <a:t>– documenting results,</a:t>
            </a:r>
          </a:p>
          <a:p>
            <a:pPr fontAlgn="base">
              <a:lnSpc>
                <a:spcPct val="150000"/>
              </a:lnSpc>
              <a:spcBef>
                <a:spcPct val="0"/>
              </a:spcBef>
              <a:spcAft>
                <a:spcPct val="0"/>
              </a:spcAft>
            </a:pPr>
            <a:r>
              <a:rPr lang="en-US" b="1" dirty="0">
                <a:solidFill>
                  <a:srgbClr val="000000"/>
                </a:solidFill>
                <a:latin typeface="Calibri" pitchFamily="34" charset="0"/>
                <a:cs typeface="Calibri" pitchFamily="34" charset="0"/>
              </a:rPr>
              <a:t>– consistently questioning one’s own findings,</a:t>
            </a:r>
          </a:p>
          <a:p>
            <a:pPr marL="182563" indent="-182563" fontAlgn="base">
              <a:lnSpc>
                <a:spcPct val="150000"/>
              </a:lnSpc>
              <a:spcBef>
                <a:spcPct val="0"/>
              </a:spcBef>
              <a:spcAft>
                <a:spcPct val="0"/>
              </a:spcAft>
            </a:pPr>
            <a:r>
              <a:rPr lang="en-US" b="1" dirty="0">
                <a:solidFill>
                  <a:srgbClr val="000000"/>
                </a:solidFill>
                <a:latin typeface="Calibri" pitchFamily="34" charset="0"/>
                <a:cs typeface="Calibri" pitchFamily="34" charset="0"/>
              </a:rPr>
              <a:t>– </a:t>
            </a:r>
            <a:r>
              <a:rPr lang="en-US" b="1" dirty="0" err="1">
                <a:solidFill>
                  <a:srgbClr val="000000"/>
                </a:solidFill>
                <a:latin typeface="Calibri" pitchFamily="34" charset="0"/>
                <a:cs typeface="Calibri" pitchFamily="34" charset="0"/>
              </a:rPr>
              <a:t>practising</a:t>
            </a:r>
            <a:r>
              <a:rPr lang="en-US" b="1" dirty="0">
                <a:solidFill>
                  <a:srgbClr val="000000"/>
                </a:solidFill>
                <a:latin typeface="Calibri" pitchFamily="34" charset="0"/>
                <a:cs typeface="Calibri" pitchFamily="34" charset="0"/>
              </a:rPr>
              <a:t> strict honesty with regard to the contributions of </a:t>
            </a:r>
            <a:br>
              <a:rPr lang="en-US" b="1" dirty="0">
                <a:solidFill>
                  <a:srgbClr val="000000"/>
                </a:solidFill>
                <a:latin typeface="Calibri" pitchFamily="34" charset="0"/>
                <a:cs typeface="Calibri" pitchFamily="34" charset="0"/>
              </a:rPr>
            </a:br>
            <a:r>
              <a:rPr lang="en-US" b="1" dirty="0">
                <a:solidFill>
                  <a:srgbClr val="000000"/>
                </a:solidFill>
                <a:latin typeface="Calibri" pitchFamily="34" charset="0"/>
                <a:cs typeface="Calibri" pitchFamily="34" charset="0"/>
              </a:rPr>
              <a:t>partners, competitors, and predecessors,</a:t>
            </a:r>
          </a:p>
          <a:p>
            <a:pPr fontAlgn="base">
              <a:lnSpc>
                <a:spcPct val="150000"/>
              </a:lnSpc>
              <a:spcBef>
                <a:spcPct val="0"/>
              </a:spcBef>
              <a:spcAft>
                <a:spcPct val="0"/>
              </a:spcAft>
            </a:pPr>
            <a:r>
              <a:rPr lang="en-US" b="1" dirty="0">
                <a:solidFill>
                  <a:srgbClr val="000000"/>
                </a:solidFill>
                <a:latin typeface="Calibri" pitchFamily="34" charset="0"/>
                <a:cs typeface="Calibri" pitchFamily="34" charset="0"/>
              </a:rPr>
              <a:t>– cooperation and leadership responsibility in working groups (recommendation 3),</a:t>
            </a:r>
          </a:p>
          <a:p>
            <a:pPr fontAlgn="base">
              <a:lnSpc>
                <a:spcPct val="150000"/>
              </a:lnSpc>
              <a:spcBef>
                <a:spcPct val="0"/>
              </a:spcBef>
              <a:spcAft>
                <a:spcPct val="0"/>
              </a:spcAft>
            </a:pPr>
            <a:r>
              <a:rPr lang="en-US" b="1" dirty="0">
                <a:solidFill>
                  <a:srgbClr val="000000"/>
                </a:solidFill>
                <a:latin typeface="Calibri" pitchFamily="34" charset="0"/>
                <a:cs typeface="Calibri" pitchFamily="34" charset="0"/>
              </a:rPr>
              <a:t>– mentorship for young scientists and scholars (recommendation 4),</a:t>
            </a:r>
          </a:p>
          <a:p>
            <a:pPr fontAlgn="base">
              <a:lnSpc>
                <a:spcPct val="150000"/>
              </a:lnSpc>
              <a:spcBef>
                <a:spcPct val="0"/>
              </a:spcBef>
              <a:spcAft>
                <a:spcPct val="0"/>
              </a:spcAft>
            </a:pPr>
            <a:r>
              <a:rPr lang="en-US" b="1" dirty="0">
                <a:solidFill>
                  <a:srgbClr val="000000"/>
                </a:solidFill>
                <a:latin typeface="Calibri" pitchFamily="34" charset="0"/>
                <a:cs typeface="Calibri" pitchFamily="34" charset="0"/>
              </a:rPr>
              <a:t>– securing and storing primary data (recommendation 7),</a:t>
            </a:r>
          </a:p>
          <a:p>
            <a:pPr fontAlgn="base">
              <a:lnSpc>
                <a:spcPct val="150000"/>
              </a:lnSpc>
              <a:spcBef>
                <a:spcPct val="0"/>
              </a:spcBef>
              <a:spcAft>
                <a:spcPct val="0"/>
              </a:spcAft>
            </a:pPr>
            <a:r>
              <a:rPr lang="en-US" b="1" dirty="0">
                <a:solidFill>
                  <a:srgbClr val="000000"/>
                </a:solidFill>
                <a:latin typeface="Calibri" pitchFamily="34" charset="0"/>
                <a:cs typeface="Calibri" pitchFamily="34" charset="0"/>
              </a:rPr>
              <a:t>– scientific publications (recommendation 11).</a:t>
            </a:r>
            <a:endParaRPr lang="de-DE" b="1" dirty="0">
              <a:solidFill>
                <a:srgbClr val="000000"/>
              </a:solidFill>
              <a:latin typeface="Calibri" pitchFamily="34" charset="0"/>
              <a:cs typeface="Calibri" pitchFamily="34" charset="0"/>
            </a:endParaRPr>
          </a:p>
        </p:txBody>
      </p:sp>
      <p:sp>
        <p:nvSpPr>
          <p:cNvPr id="3" name="Gleichschenkliges Dreieck 2"/>
          <p:cNvSpPr/>
          <p:nvPr/>
        </p:nvSpPr>
        <p:spPr>
          <a:xfrm rot="10800000">
            <a:off x="6687047" y="1812897"/>
            <a:ext cx="1706351" cy="1470992"/>
          </a:xfrm>
          <a:prstGeom prst="triangle">
            <a:avLst/>
          </a:prstGeom>
          <a:solidFill>
            <a:schemeClr val="bg1"/>
          </a:solidFill>
          <a:ln w="260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de-DE" sz="1400">
              <a:solidFill>
                <a:srgbClr val="FFFFFF"/>
              </a:solidFill>
            </a:endParaRPr>
          </a:p>
        </p:txBody>
      </p:sp>
      <p:sp>
        <p:nvSpPr>
          <p:cNvPr id="4" name="Textfeld 3"/>
          <p:cNvSpPr txBox="1"/>
          <p:nvPr/>
        </p:nvSpPr>
        <p:spPr>
          <a:xfrm>
            <a:off x="4932040" y="5949280"/>
            <a:ext cx="3765454" cy="307777"/>
          </a:xfrm>
          <a:prstGeom prst="rect">
            <a:avLst/>
          </a:prstGeom>
          <a:noFill/>
        </p:spPr>
        <p:txBody>
          <a:bodyPr wrap="none" rtlCol="0">
            <a:spAutoFit/>
          </a:bodyPr>
          <a:lstStyle/>
          <a:p>
            <a:r>
              <a:rPr lang="de-DE" sz="1400" b="1" dirty="0" err="1" smtClean="0">
                <a:latin typeface="Calibri" pitchFamily="34" charset="0"/>
                <a:cs typeface="Calibri" pitchFamily="34" charset="0"/>
              </a:rPr>
              <a:t>From</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Safeguarding</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good</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scientific</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practice</a:t>
            </a:r>
            <a:r>
              <a:rPr lang="de-DE" sz="1400" b="1" dirty="0" smtClean="0">
                <a:latin typeface="Calibri" pitchFamily="34" charset="0"/>
                <a:cs typeface="Calibri" pitchFamily="34" charset="0"/>
              </a:rPr>
              <a:t>, DFG</a:t>
            </a:r>
            <a:endParaRPr lang="en-US" sz="1400" b="1" dirty="0">
              <a:latin typeface="Calibri" pitchFamily="34" charset="0"/>
              <a:cs typeface="Calibri" pitchFamily="34" charset="0"/>
            </a:endParaRPr>
          </a:p>
        </p:txBody>
      </p:sp>
    </p:spTree>
    <p:extLst>
      <p:ext uri="{BB962C8B-B14F-4D97-AF65-F5344CB8AC3E}">
        <p14:creationId xmlns:p14="http://schemas.microsoft.com/office/powerpoint/2010/main" val="15233126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242127"/>
            <a:ext cx="9144000" cy="554037"/>
          </a:xfrm>
          <a:prstGeom prst="rect">
            <a:avLst/>
          </a:prstGeom>
          <a:noFill/>
          <a:ln w="9525">
            <a:noFill/>
            <a:miter lim="800000"/>
            <a:headEnd/>
            <a:tailEnd/>
          </a:ln>
        </p:spPr>
        <p:txBody>
          <a:bodyPr lIns="612000" tIns="0" rIns="92075" bIns="0">
            <a:spAutoFit/>
          </a:bodyPr>
          <a:lstStyle/>
          <a:p>
            <a:pPr defTabSz="762000" eaLnBrk="0" fontAlgn="base" hangingPunct="0">
              <a:spcBef>
                <a:spcPct val="0"/>
              </a:spcBef>
              <a:spcAft>
                <a:spcPct val="0"/>
              </a:spcAft>
            </a:pPr>
            <a:r>
              <a:rPr lang="en-US" sz="3600" b="1" dirty="0">
                <a:solidFill>
                  <a:srgbClr val="008080"/>
                </a:solidFill>
                <a:latin typeface="Calibri" pitchFamily="34" charset="0"/>
                <a:cs typeface="Arial" charset="0"/>
              </a:rPr>
              <a:t>Recommendation 4</a:t>
            </a:r>
          </a:p>
        </p:txBody>
      </p:sp>
      <p:sp>
        <p:nvSpPr>
          <p:cNvPr id="88" name="Foliennummernplatzhalter 87"/>
          <p:cNvSpPr>
            <a:spLocks noGrp="1"/>
          </p:cNvSpPr>
          <p:nvPr>
            <p:ph type="sldNum" sz="quarter" idx="10"/>
          </p:nvPr>
        </p:nvSpPr>
        <p:spPr/>
        <p:txBody>
          <a:bodyPr/>
          <a:lstStyle/>
          <a:p>
            <a:pPr>
              <a:defRPr/>
            </a:pPr>
            <a:fld id="{F4EDBEF8-6A33-4BBE-A05A-CDD4703D873E}" type="slidenum">
              <a:rPr lang="en-US" b="1" smtClean="0"/>
              <a:pPr>
                <a:defRPr/>
              </a:pPr>
              <a:t>9</a:t>
            </a:fld>
            <a:endParaRPr lang="en-US" b="1"/>
          </a:p>
        </p:txBody>
      </p:sp>
      <p:sp>
        <p:nvSpPr>
          <p:cNvPr id="2" name="Textfeld 1"/>
          <p:cNvSpPr txBox="1"/>
          <p:nvPr/>
        </p:nvSpPr>
        <p:spPr>
          <a:xfrm>
            <a:off x="508883" y="915243"/>
            <a:ext cx="5542060" cy="2169825"/>
          </a:xfrm>
          <a:prstGeom prst="rect">
            <a:avLst/>
          </a:prstGeom>
          <a:noFill/>
        </p:spPr>
        <p:txBody>
          <a:bodyPr wrap="square" rtlCol="0">
            <a:spAutoFit/>
          </a:bodyPr>
          <a:lstStyle/>
          <a:p>
            <a:pPr fontAlgn="base">
              <a:lnSpc>
                <a:spcPct val="150000"/>
              </a:lnSpc>
              <a:spcBef>
                <a:spcPct val="0"/>
              </a:spcBef>
              <a:spcAft>
                <a:spcPct val="0"/>
              </a:spcAft>
            </a:pPr>
            <a:r>
              <a:rPr lang="en-US" b="1" dirty="0">
                <a:solidFill>
                  <a:srgbClr val="000000"/>
                </a:solidFill>
                <a:latin typeface="Calibri" pitchFamily="34" charset="0"/>
                <a:cs typeface="Calibri" pitchFamily="34" charset="0"/>
              </a:rPr>
              <a:t>The education and development of young scientists and scholars need special attention.</a:t>
            </a:r>
          </a:p>
          <a:p>
            <a:pPr fontAlgn="base">
              <a:lnSpc>
                <a:spcPct val="150000"/>
              </a:lnSpc>
              <a:spcBef>
                <a:spcPct val="0"/>
              </a:spcBef>
              <a:spcAft>
                <a:spcPct val="0"/>
              </a:spcAft>
            </a:pPr>
            <a:r>
              <a:rPr lang="en-US" b="1" dirty="0">
                <a:solidFill>
                  <a:srgbClr val="000000"/>
                </a:solidFill>
                <a:latin typeface="Calibri" pitchFamily="34" charset="0"/>
                <a:cs typeface="Calibri" pitchFamily="34" charset="0"/>
              </a:rPr>
              <a:t>Universities and research institutes shall develop standards for mentorship and make them binding for the heads of the individual scientific working units.</a:t>
            </a:r>
            <a:endParaRPr lang="de-DE" b="1" dirty="0">
              <a:solidFill>
                <a:srgbClr val="000000"/>
              </a:solidFill>
              <a:latin typeface="Calibri" pitchFamily="34" charset="0"/>
              <a:cs typeface="Calibri" pitchFamily="34" charset="0"/>
            </a:endParaRPr>
          </a:p>
        </p:txBody>
      </p:sp>
      <p:sp>
        <p:nvSpPr>
          <p:cNvPr id="5" name="Text Box 2"/>
          <p:cNvSpPr txBox="1">
            <a:spLocks noChangeArrowheads="1"/>
          </p:cNvSpPr>
          <p:nvPr/>
        </p:nvSpPr>
        <p:spPr bwMode="auto">
          <a:xfrm>
            <a:off x="0" y="3661248"/>
            <a:ext cx="9144000" cy="554037"/>
          </a:xfrm>
          <a:prstGeom prst="rect">
            <a:avLst/>
          </a:prstGeom>
          <a:noFill/>
          <a:ln w="9525">
            <a:noFill/>
            <a:miter lim="800000"/>
            <a:headEnd/>
            <a:tailEnd/>
          </a:ln>
        </p:spPr>
        <p:txBody>
          <a:bodyPr lIns="612000" tIns="0" rIns="92075" bIns="0">
            <a:spAutoFit/>
          </a:bodyPr>
          <a:lstStyle/>
          <a:p>
            <a:pPr defTabSz="762000" eaLnBrk="0" fontAlgn="base" hangingPunct="0">
              <a:spcBef>
                <a:spcPct val="0"/>
              </a:spcBef>
              <a:spcAft>
                <a:spcPct val="0"/>
              </a:spcAft>
            </a:pPr>
            <a:r>
              <a:rPr lang="en-US" sz="3600" b="1" dirty="0">
                <a:solidFill>
                  <a:srgbClr val="008080"/>
                </a:solidFill>
                <a:latin typeface="Calibri" pitchFamily="34" charset="0"/>
                <a:cs typeface="Arial" charset="0"/>
              </a:rPr>
              <a:t>Recommendation 7</a:t>
            </a:r>
          </a:p>
        </p:txBody>
      </p:sp>
      <p:sp>
        <p:nvSpPr>
          <p:cNvPr id="6" name="Textfeld 5"/>
          <p:cNvSpPr txBox="1"/>
          <p:nvPr/>
        </p:nvSpPr>
        <p:spPr>
          <a:xfrm>
            <a:off x="508883" y="4517162"/>
            <a:ext cx="4921858" cy="1338828"/>
          </a:xfrm>
          <a:prstGeom prst="rect">
            <a:avLst/>
          </a:prstGeom>
          <a:noFill/>
        </p:spPr>
        <p:txBody>
          <a:bodyPr wrap="square" rtlCol="0">
            <a:spAutoFit/>
          </a:bodyPr>
          <a:lstStyle/>
          <a:p>
            <a:pPr fontAlgn="base">
              <a:lnSpc>
                <a:spcPct val="150000"/>
              </a:lnSpc>
              <a:spcBef>
                <a:spcPct val="0"/>
              </a:spcBef>
              <a:spcAft>
                <a:spcPct val="0"/>
              </a:spcAft>
            </a:pPr>
            <a:r>
              <a:rPr lang="en-US" b="1" dirty="0">
                <a:solidFill>
                  <a:srgbClr val="000000"/>
                </a:solidFill>
                <a:latin typeface="Calibri" pitchFamily="34" charset="0"/>
                <a:cs typeface="Calibri" pitchFamily="34" charset="0"/>
              </a:rPr>
              <a:t>Primary data as the basis for publications shall be securely stored for ten years in a</a:t>
            </a:r>
          </a:p>
          <a:p>
            <a:pPr fontAlgn="base">
              <a:lnSpc>
                <a:spcPct val="150000"/>
              </a:lnSpc>
              <a:spcBef>
                <a:spcPct val="0"/>
              </a:spcBef>
              <a:spcAft>
                <a:spcPct val="0"/>
              </a:spcAft>
            </a:pPr>
            <a:r>
              <a:rPr lang="en-US" b="1" dirty="0">
                <a:solidFill>
                  <a:srgbClr val="000000"/>
                </a:solidFill>
                <a:latin typeface="Calibri" pitchFamily="34" charset="0"/>
                <a:cs typeface="Calibri" pitchFamily="34" charset="0"/>
              </a:rPr>
              <a:t>durable form in the institution of their origin.</a:t>
            </a:r>
            <a:endParaRPr lang="de-DE" b="1" dirty="0">
              <a:solidFill>
                <a:srgbClr val="000000"/>
              </a:solidFill>
              <a:latin typeface="Calibri" pitchFamily="34" charset="0"/>
              <a:cs typeface="Calibri" pitchFamily="34" charset="0"/>
            </a:endParaRPr>
          </a:p>
        </p:txBody>
      </p:sp>
      <p:pic>
        <p:nvPicPr>
          <p:cNvPr id="15362" name="Picture 2" descr="http://www.pro-datenrettung.net/uploads/pics/festplatte-schnittstellenpin-abgebroche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1186" y="3454400"/>
            <a:ext cx="2809875" cy="2114550"/>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p:cNvSpPr txBox="1"/>
          <p:nvPr/>
        </p:nvSpPr>
        <p:spPr>
          <a:xfrm>
            <a:off x="5500011" y="5722884"/>
            <a:ext cx="3411110" cy="461665"/>
          </a:xfrm>
          <a:prstGeom prst="rect">
            <a:avLst/>
          </a:prstGeom>
          <a:noFill/>
        </p:spPr>
        <p:txBody>
          <a:bodyPr wrap="square" rtlCol="0">
            <a:spAutoFit/>
          </a:bodyPr>
          <a:lstStyle/>
          <a:p>
            <a:pPr fontAlgn="base">
              <a:spcBef>
                <a:spcPct val="0"/>
              </a:spcBef>
              <a:spcAft>
                <a:spcPct val="0"/>
              </a:spcAft>
            </a:pPr>
            <a:r>
              <a:rPr lang="de-DE" sz="1200" dirty="0">
                <a:solidFill>
                  <a:srgbClr val="000000"/>
                </a:solidFill>
                <a:latin typeface="Calibri" pitchFamily="34" charset="0"/>
                <a:cs typeface="Calibri" pitchFamily="34" charset="0"/>
              </a:rPr>
              <a:t>http://www.pro-datenrettung.net/ </a:t>
            </a:r>
            <a:r>
              <a:rPr lang="de-DE" sz="1200" dirty="0" err="1">
                <a:solidFill>
                  <a:srgbClr val="000000"/>
                </a:solidFill>
                <a:latin typeface="Calibri" pitchFamily="34" charset="0"/>
                <a:cs typeface="Calibri" pitchFamily="34" charset="0"/>
              </a:rPr>
              <a:t>uploads</a:t>
            </a:r>
            <a:r>
              <a:rPr lang="de-DE" sz="1200" dirty="0">
                <a:solidFill>
                  <a:srgbClr val="000000"/>
                </a:solidFill>
                <a:latin typeface="Calibri" pitchFamily="34" charset="0"/>
                <a:cs typeface="Calibri" pitchFamily="34" charset="0"/>
              </a:rPr>
              <a:t>/ </a:t>
            </a:r>
            <a:r>
              <a:rPr lang="de-DE" sz="1200" dirty="0" err="1">
                <a:solidFill>
                  <a:srgbClr val="000000"/>
                </a:solidFill>
                <a:latin typeface="Calibri" pitchFamily="34" charset="0"/>
                <a:cs typeface="Calibri" pitchFamily="34" charset="0"/>
              </a:rPr>
              <a:t>pics</a:t>
            </a:r>
            <a:r>
              <a:rPr lang="de-DE" sz="1200" dirty="0">
                <a:solidFill>
                  <a:srgbClr val="000000"/>
                </a:solidFill>
                <a:latin typeface="Calibri" pitchFamily="34" charset="0"/>
                <a:cs typeface="Calibri" pitchFamily="34" charset="0"/>
              </a:rPr>
              <a:t>/festplatte-schnittstellenpin-abgebrochen.jpg</a:t>
            </a:r>
          </a:p>
        </p:txBody>
      </p:sp>
      <p:pic>
        <p:nvPicPr>
          <p:cNvPr id="15366" name="Picture 6" descr="http://www.utilitas.net/tl_files/utilitas/images/dynamics_crm_leistungen_schulung.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50942" y="975152"/>
            <a:ext cx="2471699" cy="1649742"/>
          </a:xfrm>
          <a:prstGeom prst="rect">
            <a:avLst/>
          </a:prstGeom>
          <a:noFill/>
          <a:extLst>
            <a:ext uri="{909E8E84-426E-40DD-AFC4-6F175D3DCCD1}">
              <a14:hiddenFill xmlns:a14="http://schemas.microsoft.com/office/drawing/2010/main">
                <a:solidFill>
                  <a:srgbClr val="FFFFFF"/>
                </a:solidFill>
              </a14:hiddenFill>
            </a:ext>
          </a:extLst>
        </p:spPr>
      </p:pic>
      <p:sp>
        <p:nvSpPr>
          <p:cNvPr id="11" name="Textfeld 10"/>
          <p:cNvSpPr txBox="1"/>
          <p:nvPr/>
        </p:nvSpPr>
        <p:spPr>
          <a:xfrm>
            <a:off x="5587472" y="2764999"/>
            <a:ext cx="3143057" cy="461665"/>
          </a:xfrm>
          <a:prstGeom prst="rect">
            <a:avLst/>
          </a:prstGeom>
          <a:noFill/>
        </p:spPr>
        <p:txBody>
          <a:bodyPr wrap="square" rtlCol="0">
            <a:spAutoFit/>
          </a:bodyPr>
          <a:lstStyle/>
          <a:p>
            <a:pPr fontAlgn="base">
              <a:spcBef>
                <a:spcPct val="0"/>
              </a:spcBef>
              <a:spcAft>
                <a:spcPct val="0"/>
              </a:spcAft>
            </a:pPr>
            <a:r>
              <a:rPr lang="de-DE" sz="1200" dirty="0">
                <a:solidFill>
                  <a:srgbClr val="000000"/>
                </a:solidFill>
                <a:latin typeface="Calibri" pitchFamily="34" charset="0"/>
                <a:cs typeface="Calibri" pitchFamily="34" charset="0"/>
              </a:rPr>
              <a:t>http://www.utilitas.net/tl_files/utilitas/images/ dynamics_crm_leistungen_schulung.jpg</a:t>
            </a:r>
          </a:p>
        </p:txBody>
      </p:sp>
      <p:sp>
        <p:nvSpPr>
          <p:cNvPr id="12" name="Textfeld 11"/>
          <p:cNvSpPr txBox="1"/>
          <p:nvPr/>
        </p:nvSpPr>
        <p:spPr>
          <a:xfrm>
            <a:off x="467544" y="5877272"/>
            <a:ext cx="3765454" cy="307777"/>
          </a:xfrm>
          <a:prstGeom prst="rect">
            <a:avLst/>
          </a:prstGeom>
          <a:noFill/>
        </p:spPr>
        <p:txBody>
          <a:bodyPr wrap="none" rtlCol="0">
            <a:spAutoFit/>
          </a:bodyPr>
          <a:lstStyle/>
          <a:p>
            <a:r>
              <a:rPr lang="de-DE" sz="1400" b="1" dirty="0" err="1" smtClean="0">
                <a:latin typeface="Calibri" pitchFamily="34" charset="0"/>
                <a:cs typeface="Calibri" pitchFamily="34" charset="0"/>
              </a:rPr>
              <a:t>From</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Safeguarding</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good</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scientific</a:t>
            </a:r>
            <a:r>
              <a:rPr lang="de-DE" sz="1400" b="1" dirty="0" smtClean="0">
                <a:latin typeface="Calibri" pitchFamily="34" charset="0"/>
                <a:cs typeface="Calibri" pitchFamily="34" charset="0"/>
              </a:rPr>
              <a:t> </a:t>
            </a:r>
            <a:r>
              <a:rPr lang="de-DE" sz="1400" b="1" dirty="0" err="1" smtClean="0">
                <a:latin typeface="Calibri" pitchFamily="34" charset="0"/>
                <a:cs typeface="Calibri" pitchFamily="34" charset="0"/>
              </a:rPr>
              <a:t>practice</a:t>
            </a:r>
            <a:r>
              <a:rPr lang="de-DE" sz="1400" b="1" dirty="0" smtClean="0">
                <a:latin typeface="Calibri" pitchFamily="34" charset="0"/>
                <a:cs typeface="Calibri" pitchFamily="34" charset="0"/>
              </a:rPr>
              <a:t>, DFG</a:t>
            </a:r>
            <a:endParaRPr lang="en-US" sz="1400" b="1" dirty="0">
              <a:latin typeface="Calibri" pitchFamily="34" charset="0"/>
              <a:cs typeface="Calibri" pitchFamily="34" charset="0"/>
            </a:endParaRPr>
          </a:p>
        </p:txBody>
      </p:sp>
    </p:spTree>
    <p:extLst>
      <p:ext uri="{BB962C8B-B14F-4D97-AF65-F5344CB8AC3E}">
        <p14:creationId xmlns:p14="http://schemas.microsoft.com/office/powerpoint/2010/main" val="1443304263"/>
      </p:ext>
    </p:extLst>
  </p:cSld>
  <p:clrMapOvr>
    <a:masterClrMapping/>
  </p:clrMapOvr>
  <p:timing>
    <p:tnLst>
      <p:par>
        <p:cTn id="1" dur="indefinite" restart="never" nodeType="tmRoot"/>
      </p:par>
    </p:tnLst>
  </p:timing>
</p:sld>
</file>

<file path=ppt/theme/theme1.xml><?xml version="1.0" encoding="utf-8"?>
<a:theme xmlns:a="http://schemas.openxmlformats.org/drawingml/2006/main" name="standard01 hc">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standard hc">
      <a:majorFont>
        <a:latin typeface="Franklin Gothic Demi"/>
        <a:ea typeface=""/>
        <a:cs typeface=""/>
      </a:majorFont>
      <a:minorFont>
        <a:latin typeface="Franklin Gothic Demi"/>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9050">
          <a:solidFill>
            <a:srgbClr val="00B050"/>
          </a:solidFill>
          <a:headEnd type="none" w="med" len="med"/>
          <a:tailEnd type="arrow" w="med" len="med"/>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4_standard hc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4_standard hc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4_standard hc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4_standard hc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4_standard hc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4_standard hc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4_standard hc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1530</Words>
  <Application>Microsoft Office PowerPoint</Application>
  <PresentationFormat>Bildschirmpräsentation (4:3)</PresentationFormat>
  <Paragraphs>194</Paragraphs>
  <Slides>16</Slides>
  <Notes>14</Notes>
  <HiddenSlides>0</HiddenSlides>
  <MMClips>0</MMClips>
  <ScaleCrop>false</ScaleCrop>
  <HeadingPairs>
    <vt:vector size="4" baseType="variant">
      <vt:variant>
        <vt:lpstr>Design</vt:lpstr>
      </vt:variant>
      <vt:variant>
        <vt:i4>2</vt:i4>
      </vt:variant>
      <vt:variant>
        <vt:lpstr>Folientitel</vt:lpstr>
      </vt:variant>
      <vt:variant>
        <vt:i4>16</vt:i4>
      </vt:variant>
    </vt:vector>
  </HeadingPairs>
  <TitlesOfParts>
    <vt:vector size="18" baseType="lpstr">
      <vt:lpstr>standard01 hc</vt:lpstr>
      <vt:lpstr>Standarddesign</vt:lpstr>
      <vt:lpstr>PowerPoint-Präsentation</vt:lpstr>
      <vt:lpstr>PowerPoint-Präsentation</vt:lpstr>
      <vt:lpstr>PowerPoint-Präsentation</vt:lpstr>
      <vt:lpstr>Fälle an der TU Kaiserslautern</vt:lpstr>
      <vt:lpstr>Vorwurf des Plagiats an einen Juniorprofessor</vt:lpstr>
      <vt:lpstr>Fälschung von Daten bei einer Doktorarbeit</vt:lpstr>
      <vt:lpstr>Tatbestand des Plagiats bei einer Bachelor-Arbeit</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Katalog von Fehlverhalten</vt:lpstr>
      <vt:lpstr>Auszüge aus den Empfehlungen der DFG</vt:lpstr>
    </vt:vector>
  </TitlesOfParts>
  <Company>Universität Salzburg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Huber, Christian</dc:creator>
  <cp:lastModifiedBy>Huber, Christian</cp:lastModifiedBy>
  <cp:revision>3</cp:revision>
  <dcterms:created xsi:type="dcterms:W3CDTF">2012-05-16T17:49:37Z</dcterms:created>
  <dcterms:modified xsi:type="dcterms:W3CDTF">2014-04-29T09:52:52Z</dcterms:modified>
</cp:coreProperties>
</file>